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50"/>
  </p:notesMasterIdLst>
  <p:sldIdLst>
    <p:sldId id="257" r:id="rId2"/>
    <p:sldId id="258" r:id="rId3"/>
    <p:sldId id="259" r:id="rId4"/>
    <p:sldId id="260" r:id="rId5"/>
    <p:sldId id="301" r:id="rId6"/>
    <p:sldId id="302" r:id="rId7"/>
    <p:sldId id="303" r:id="rId8"/>
    <p:sldId id="306" r:id="rId9"/>
    <p:sldId id="305" r:id="rId10"/>
    <p:sldId id="304" r:id="rId11"/>
    <p:sldId id="308" r:id="rId12"/>
    <p:sldId id="307" r:id="rId13"/>
    <p:sldId id="262" r:id="rId14"/>
    <p:sldId id="264" r:id="rId15"/>
    <p:sldId id="291" r:id="rId16"/>
    <p:sldId id="274" r:id="rId17"/>
    <p:sldId id="273" r:id="rId18"/>
    <p:sldId id="272" r:id="rId19"/>
    <p:sldId id="271" r:id="rId20"/>
    <p:sldId id="270" r:id="rId21"/>
    <p:sldId id="269" r:id="rId22"/>
    <p:sldId id="268" r:id="rId23"/>
    <p:sldId id="267" r:id="rId24"/>
    <p:sldId id="266" r:id="rId25"/>
    <p:sldId id="265" r:id="rId26"/>
    <p:sldId id="263" r:id="rId27"/>
    <p:sldId id="261" r:id="rId28"/>
    <p:sldId id="275" r:id="rId29"/>
    <p:sldId id="281" r:id="rId30"/>
    <p:sldId id="280" r:id="rId31"/>
    <p:sldId id="279" r:id="rId32"/>
    <p:sldId id="278" r:id="rId33"/>
    <p:sldId id="277" r:id="rId34"/>
    <p:sldId id="282" r:id="rId35"/>
    <p:sldId id="284" r:id="rId36"/>
    <p:sldId id="283" r:id="rId37"/>
    <p:sldId id="290" r:id="rId38"/>
    <p:sldId id="289" r:id="rId39"/>
    <p:sldId id="288" r:id="rId40"/>
    <p:sldId id="287" r:id="rId41"/>
    <p:sldId id="286" r:id="rId42"/>
    <p:sldId id="285" r:id="rId43"/>
    <p:sldId id="296" r:id="rId44"/>
    <p:sldId id="292" r:id="rId45"/>
    <p:sldId id="297" r:id="rId46"/>
    <p:sldId id="295" r:id="rId47"/>
    <p:sldId id="298" r:id="rId48"/>
    <p:sldId id="293" r:id="rId4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94125" autoAdjust="0"/>
  </p:normalViewPr>
  <p:slideViewPr>
    <p:cSldViewPr showGuides="1">
      <p:cViewPr varScale="1">
        <p:scale>
          <a:sx n="101" d="100"/>
          <a:sy n="101" d="100"/>
        </p:scale>
        <p:origin x="27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1E5C4811-65B6-4923-8780-FAC3480285AC}" type="datetimeFigureOut">
              <a:rPr lang="fr-FR" smtClean="0"/>
              <a:t>21/09/2022</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F95C40F-D747-4791-B5FB-9D44BA56708B}" type="slidenum">
              <a:rPr lang="fr-FR" smtClean="0"/>
              <a:t>‹N°›</a:t>
            </a:fld>
            <a:endParaRPr lang="fr-FR"/>
          </a:p>
        </p:txBody>
      </p:sp>
    </p:spTree>
    <p:extLst>
      <p:ext uri="{BB962C8B-B14F-4D97-AF65-F5344CB8AC3E}">
        <p14:creationId xmlns:p14="http://schemas.microsoft.com/office/powerpoint/2010/main" val="2330201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a:t>Modifiez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a:t>Modifiez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9B240A13-42C2-4D84-A5DD-32183D541924}" type="datetime1">
              <a:rPr lang="fr-FR" smtClean="0"/>
              <a:t>21/09/2022</a:t>
            </a:fld>
            <a:endParaRPr lang="fr-FR"/>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FR"/>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1671450E-F983-4B66-A79F-4661252DA387}"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8238C4C8-7D93-4485-9EE8-CE28C59D2CB2}" type="datetime1">
              <a:rPr lang="fr-FR" smtClean="0"/>
              <a:t>21/09/2022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671450E-F983-4B66-A79F-4661252DA387}" type="slidenum">
              <a:rPr lang="fr-FR" smtClean="0"/>
              <a:t>‹N°›</a:t>
            </a:fld>
            <a:endParaRPr lang="fr-FR"/>
          </a:p>
        </p:txBody>
      </p:sp>
      <p:sp>
        <p:nvSpPr>
          <p:cNvPr id="7" name="Titre 6"/>
          <p:cNvSpPr>
            <a:spLocks noGrp="1"/>
          </p:cNvSpPr>
          <p:nvPr>
            <p:ph type="title"/>
          </p:nvPr>
        </p:nvSpPr>
        <p:spPr/>
        <p:txBody>
          <a:bodyPr rtlCol="0"/>
          <a:lstStyle/>
          <a:p>
            <a:r>
              <a:rPr kumimoji="0" lang="fr-FR"/>
              <a:t>Modifiez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a:t>Modifiez les styles du texte du masque</a:t>
            </a:r>
          </a:p>
        </p:txBody>
      </p:sp>
      <p:sp>
        <p:nvSpPr>
          <p:cNvPr id="4" name="Espace réservé de la date 3"/>
          <p:cNvSpPr>
            <a:spLocks noGrp="1"/>
          </p:cNvSpPr>
          <p:nvPr>
            <p:ph type="dt" sz="half" idx="10"/>
          </p:nvPr>
        </p:nvSpPr>
        <p:spPr/>
        <p:txBody>
          <a:bodyPr/>
          <a:lstStyle/>
          <a:p>
            <a:fld id="{5D475FB2-D83F-4EB9-A187-4CE011BBD64C}" type="datetime1">
              <a:rPr lang="fr-FR" smtClean="0"/>
              <a:t>21/09/2022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671450E-F983-4B66-A79F-4661252DA387}" type="slidenum">
              <a:rPr lang="fr-FR" smtClean="0"/>
              <a:t>‹N°›</a:t>
            </a:fld>
            <a:endParaRPr lang="fr-F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DBA383D5-84E9-41BF-B8B7-BE788D3E0443}" type="datetime1">
              <a:rPr lang="fr-FR" smtClean="0"/>
              <a:t>21/09/2022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671450E-F983-4B66-A79F-4661252DA387}" type="slidenum">
              <a:rPr lang="fr-FR" smtClean="0"/>
              <a:t>‹N°›</a:t>
            </a:fld>
            <a:endParaRPr lang="fr-FR"/>
          </a:p>
        </p:txBody>
      </p:sp>
      <p:sp>
        <p:nvSpPr>
          <p:cNvPr id="8" name="Titre 7"/>
          <p:cNvSpPr>
            <a:spLocks noGrp="1"/>
          </p:cNvSpPr>
          <p:nvPr>
            <p:ph type="title"/>
          </p:nvPr>
        </p:nvSpPr>
        <p:spPr/>
        <p:txBody>
          <a:bodyPr rtlCol="0"/>
          <a:lstStyle/>
          <a:p>
            <a:r>
              <a:rPr kumimoji="0" lang="fr-FR"/>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a:t>Modifiez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DC5BF624-84E7-4F17-8DBC-B13C06959562}" type="datetime1">
              <a:rPr lang="fr-FR" smtClean="0"/>
              <a:t>21/09/2022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671450E-F983-4B66-A79F-4661252DA387}"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D5929E9C-B9BB-4020-A3AF-EC5ECE01121D}" type="datetime1">
              <a:rPr lang="fr-FR" smtClean="0"/>
              <a:t>21/09/2022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671450E-F983-4B66-A79F-4661252DA387}" type="slidenum">
              <a:rPr lang="fr-FR" smtClean="0"/>
              <a:t>‹N°›</a:t>
            </a:fld>
            <a:endParaRPr lang="fr-FR"/>
          </a:p>
        </p:txBody>
      </p:sp>
      <p:sp>
        <p:nvSpPr>
          <p:cNvPr id="6" name="Titre 5"/>
          <p:cNvSpPr>
            <a:spLocks noGrp="1"/>
          </p:cNvSpPr>
          <p:nvPr>
            <p:ph type="title"/>
          </p:nvPr>
        </p:nvSpPr>
        <p:spPr/>
        <p:txBody>
          <a:bodyPr rtlCol="0"/>
          <a:lstStyle/>
          <a:p>
            <a:r>
              <a:rPr kumimoji="0" lang="fr-FR"/>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D44C475-6B1D-4EB4-9498-34352E269058}" type="datetime1">
              <a:rPr lang="fr-FR" smtClean="0"/>
              <a:t>21/09/2022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671450E-F983-4B66-A79F-4661252DA387}"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a:t>Modifiez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a:t>Modifiez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p>
            <a:fld id="{80CBB2AD-4DF5-436B-988D-E1E9F07163A3}" type="datetime1">
              <a:rPr lang="fr-FR" smtClean="0"/>
              <a:t>21/09/2022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671450E-F983-4B66-A79F-4661252DA387}"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a:t>Modifiez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342FC8C4-879D-447C-A713-F6F74E16756D}" type="datetime1">
              <a:rPr lang="fr-FR" smtClean="0"/>
              <a:t>21/09/2022</a:t>
            </a:fld>
            <a:endParaRPr lang="fr-FR"/>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FR"/>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1671450E-F983-4B66-A79F-4661252DA387}" type="slidenum">
              <a:rPr lang="fr-FR" smtClean="0"/>
              <a:t>‹N°›</a:t>
            </a:fld>
            <a:endParaRPr lang="fr-FR"/>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a:t>Modifiez le style du titre</a:t>
            </a:r>
            <a:endParaRPr kumimoji="0" lang="en-US"/>
          </a:p>
        </p:txBody>
      </p:sp>
      <p:sp>
        <p:nvSpPr>
          <p:cNvPr id="8" name="Forme libre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orme libre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Triangle rect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6EE6EE92-1DE5-48AB-BB7E-2F3F8E71DD67}" type="datetime1">
              <a:rPr lang="fr-FR" smtClean="0"/>
              <a:t>21/09/2022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671450E-F983-4B66-A79F-4661252DA387}"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1D3CCBE6-8956-4404-8FFA-009A38891D3E}" type="datetime1">
              <a:rPr lang="fr-FR" smtClean="0"/>
              <a:t>21/09/2022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671450E-F983-4B66-A79F-4661252DA387}"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orme libre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riangle rect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fr-FR"/>
              <a:t>Modifiez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BA52D43-4D1A-4BD2-A870-12508877871A}" type="datetime1">
              <a:rPr lang="fr-FR" smtClean="0"/>
              <a:t>21/09/2022</a:t>
            </a:fld>
            <a:endParaRPr lang="fr-FR"/>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FR"/>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671450E-F983-4B66-A79F-4661252DA387}"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6.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7575" y="101825"/>
            <a:ext cx="1979712" cy="1120772"/>
          </a:xfrm>
          <a:prstGeom prst="rect">
            <a:avLst/>
          </a:prstGeom>
        </p:spPr>
      </p:pic>
      <p:sp>
        <p:nvSpPr>
          <p:cNvPr id="3" name="Espace réservé du contenu 2"/>
          <p:cNvSpPr txBox="1">
            <a:spLocks/>
          </p:cNvSpPr>
          <p:nvPr/>
        </p:nvSpPr>
        <p:spPr>
          <a:xfrm>
            <a:off x="457200" y="1772816"/>
            <a:ext cx="8229600" cy="384929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endParaRPr lang="fr-FR" altLang="fr-FR" sz="2400" b="1" u="sng" dirty="0">
              <a:latin typeface="Vijaya" pitchFamily="34" charset="0"/>
              <a:cs typeface="Vijaya" pitchFamily="34" charset="0"/>
            </a:endParaRPr>
          </a:p>
        </p:txBody>
      </p:sp>
      <p:sp>
        <p:nvSpPr>
          <p:cNvPr id="4" name="Espace réservé du contenu 2"/>
          <p:cNvSpPr txBox="1">
            <a:spLocks/>
          </p:cNvSpPr>
          <p:nvPr/>
        </p:nvSpPr>
        <p:spPr>
          <a:xfrm>
            <a:off x="251173" y="1772816"/>
            <a:ext cx="8229600" cy="384929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endParaRPr lang="fr-FR" altLang="fr-FR" dirty="0"/>
          </a:p>
        </p:txBody>
      </p:sp>
      <p:sp>
        <p:nvSpPr>
          <p:cNvPr id="7" name="ZoneTexte 6"/>
          <p:cNvSpPr txBox="1"/>
          <p:nvPr/>
        </p:nvSpPr>
        <p:spPr>
          <a:xfrm>
            <a:off x="894420" y="2492896"/>
            <a:ext cx="7355160" cy="1815882"/>
          </a:xfrm>
          <a:prstGeom prst="rect">
            <a:avLst/>
          </a:prstGeom>
          <a:noFill/>
        </p:spPr>
        <p:txBody>
          <a:bodyPr wrap="square" rtlCol="0">
            <a:spAutoFit/>
          </a:bodyPr>
          <a:lstStyle/>
          <a:p>
            <a:pPr algn="ctr"/>
            <a:r>
              <a:rPr lang="fr-FR" sz="2800" b="1" dirty="0">
                <a:latin typeface="Verdana" panose="020B0604030504040204" pitchFamily="34" charset="0"/>
                <a:ea typeface="Verdana" panose="020B0604030504040204" pitchFamily="34" charset="0"/>
                <a:cs typeface="Verdana" panose="020B0604030504040204" pitchFamily="34" charset="0"/>
              </a:rPr>
              <a:t>PRESENTATION DE L’ENQUETE SUR LA MISE EN ŒUVRE DE LA LOI DE TRANSFORMATION DE LA FONCTION PUBLIQUE</a:t>
            </a:r>
          </a:p>
        </p:txBody>
      </p:sp>
      <p:sp>
        <p:nvSpPr>
          <p:cNvPr id="5" name="Espace réservé du numéro de diapositive 4"/>
          <p:cNvSpPr>
            <a:spLocks noGrp="1"/>
          </p:cNvSpPr>
          <p:nvPr>
            <p:ph type="sldNum" sz="quarter" idx="12"/>
          </p:nvPr>
        </p:nvSpPr>
        <p:spPr/>
        <p:txBody>
          <a:bodyPr/>
          <a:lstStyle/>
          <a:p>
            <a:fld id="{1671450E-F983-4B66-A79F-4661252DA387}" type="slidenum">
              <a:rPr lang="fr-FR" smtClean="0"/>
              <a:t>1</a:t>
            </a:fld>
            <a:endParaRPr lang="fr-FR"/>
          </a:p>
        </p:txBody>
      </p:sp>
      <p:pic>
        <p:nvPicPr>
          <p:cNvPr id="8" name="Image 7">
            <a:extLst>
              <a:ext uri="{FF2B5EF4-FFF2-40B4-BE49-F238E27FC236}">
                <a16:creationId xmlns:a16="http://schemas.microsoft.com/office/drawing/2014/main" id="{24DCB657-752E-6FDE-584C-3A5C27F1B2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267" y="40119"/>
            <a:ext cx="1460637" cy="1457588"/>
          </a:xfrm>
          <a:prstGeom prst="rect">
            <a:avLst/>
          </a:prstGeom>
        </p:spPr>
      </p:pic>
      <p:pic>
        <p:nvPicPr>
          <p:cNvPr id="9" name="Image 8">
            <a:extLst>
              <a:ext uri="{FF2B5EF4-FFF2-40B4-BE49-F238E27FC236}">
                <a16:creationId xmlns:a16="http://schemas.microsoft.com/office/drawing/2014/main" id="{A3BB035C-B227-1382-5DDB-1DA1568743B8}"/>
              </a:ext>
            </a:extLst>
          </p:cNvPr>
          <p:cNvPicPr>
            <a:picLocks noChangeAspect="1"/>
          </p:cNvPicPr>
          <p:nvPr/>
        </p:nvPicPr>
        <p:blipFill>
          <a:blip r:embed="rId4"/>
          <a:stretch>
            <a:fillRect/>
          </a:stretch>
        </p:blipFill>
        <p:spPr>
          <a:xfrm>
            <a:off x="1973585" y="111942"/>
            <a:ext cx="2609850" cy="1123950"/>
          </a:xfrm>
          <a:prstGeom prst="rect">
            <a:avLst/>
          </a:prstGeom>
        </p:spPr>
      </p:pic>
      <p:pic>
        <p:nvPicPr>
          <p:cNvPr id="1026" name="Picture 2" descr="logo AdCF">
            <a:extLst>
              <a:ext uri="{FF2B5EF4-FFF2-40B4-BE49-F238E27FC236}">
                <a16:creationId xmlns:a16="http://schemas.microsoft.com/office/drawing/2014/main" id="{8CDFA088-DBDE-2522-4F62-26AE91D7E47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2477" y="673917"/>
            <a:ext cx="2195736" cy="36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734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2</a:t>
            </a:fld>
            <a:endParaRPr lang="fr-FR"/>
          </a:p>
        </p:txBody>
      </p:sp>
      <p:sp>
        <p:nvSpPr>
          <p:cNvPr id="4" name="ZoneTexte 3">
            <a:extLst>
              <a:ext uri="{FF2B5EF4-FFF2-40B4-BE49-F238E27FC236}">
                <a16:creationId xmlns:a16="http://schemas.microsoft.com/office/drawing/2014/main" id="{1183B6A1-999B-FDDB-990F-FA9C548EE17E}"/>
              </a:ext>
            </a:extLst>
          </p:cNvPr>
          <p:cNvSpPr txBox="1"/>
          <p:nvPr/>
        </p:nvSpPr>
        <p:spPr>
          <a:xfrm>
            <a:off x="287524" y="1916832"/>
            <a:ext cx="8568952" cy="4207627"/>
          </a:xfrm>
          <a:prstGeom prst="rect">
            <a:avLst/>
          </a:prstGeom>
          <a:noFill/>
        </p:spPr>
        <p:txBody>
          <a:bodyPr wrap="square">
            <a:spAutoFit/>
          </a:bodyPr>
          <a:lstStyle/>
          <a:p>
            <a:pPr algn="just">
              <a:lnSpc>
                <a:spcPct val="107000"/>
              </a:lnSpc>
              <a:spcAft>
                <a:spcPts val="800"/>
              </a:spcAft>
            </a:pPr>
            <a:r>
              <a:rPr lang="fr-FR" sz="16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L’ADF, la FNCDG, France urbaine et I</a:t>
            </a:r>
            <a:r>
              <a:rPr lang="fr-FR" sz="1600" dirty="0">
                <a:effectLst/>
                <a:latin typeface="Verdana" panose="020B0604030504040204" pitchFamily="34" charset="0"/>
                <a:ea typeface="Calibri" panose="020F0502020204030204" pitchFamily="34" charset="0"/>
                <a:cs typeface="Times New Roman" panose="02020603050405020304" pitchFamily="18" charset="0"/>
              </a:rPr>
              <a:t>ntercommunalités de France ont souhaité appréhender la mise en œuvre de la loi de transformation de la fonction publique.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600" dirty="0">
                <a:effectLst/>
                <a:latin typeface="Verdana" panose="020B0604030504040204" pitchFamily="34" charset="0"/>
                <a:ea typeface="Calibri" panose="020F0502020204030204" pitchFamily="34" charset="0"/>
                <a:cs typeface="Times New Roman" panose="02020603050405020304" pitchFamily="18" charset="0"/>
              </a:rPr>
              <a:t>Questionnaire adressé à l’ensemble des collectivités et intercommunalités 15 jui</a:t>
            </a:r>
            <a:r>
              <a:rPr lang="fr-FR" sz="1600" dirty="0">
                <a:latin typeface="Verdana" panose="020B0604030504040204" pitchFamily="34" charset="0"/>
                <a:ea typeface="Calibri" panose="020F0502020204030204" pitchFamily="34" charset="0"/>
                <a:cs typeface="Times New Roman" panose="02020603050405020304" pitchFamily="18" charset="0"/>
              </a:rPr>
              <a:t>n/22 août 2022</a:t>
            </a:r>
          </a:p>
          <a:p>
            <a:pPr algn="just"/>
            <a:endParaRPr lang="fr-FR" sz="1600" dirty="0">
              <a:latin typeface="Verdana" panose="020B0604030504040204" pitchFamily="34" charset="0"/>
              <a:cs typeface="Times New Roman" panose="02020603050405020304" pitchFamily="18" charset="0"/>
            </a:endParaRPr>
          </a:p>
          <a:p>
            <a:pPr algn="just"/>
            <a:r>
              <a:rPr lang="fr-FR" sz="1600" dirty="0">
                <a:latin typeface="Verdana" panose="020B0604030504040204" pitchFamily="34" charset="0"/>
                <a:cs typeface="Times New Roman" panose="02020603050405020304" pitchFamily="18" charset="0"/>
              </a:rPr>
              <a:t>2199 répondants : </a:t>
            </a:r>
          </a:p>
          <a:p>
            <a:pPr marL="342900" lvl="0" indent="-342900" algn="just">
              <a:lnSpc>
                <a:spcPct val="107000"/>
              </a:lnSpc>
              <a:buFont typeface="Calibri" panose="020F0502020204030204" pitchFamily="34" charset="0"/>
              <a:buChar char="-"/>
            </a:pPr>
            <a:r>
              <a:rPr lang="fr-FR" sz="1600" dirty="0">
                <a:effectLst/>
                <a:latin typeface="Verdana" panose="020B0604030504040204" pitchFamily="34" charset="0"/>
                <a:ea typeface="Calibri" panose="020F0502020204030204" pitchFamily="34" charset="0"/>
                <a:cs typeface="Times New Roman" panose="02020603050405020304" pitchFamily="18" charset="0"/>
              </a:rPr>
              <a:t>1813 sont des communes (82,45%)</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Calibri" panose="020F0502020204030204" pitchFamily="34" charset="0"/>
              <a:buChar char="-"/>
            </a:pPr>
            <a:r>
              <a:rPr lang="fr-FR" sz="1600" dirty="0">
                <a:effectLst/>
                <a:latin typeface="Verdana" panose="020B0604030504040204" pitchFamily="34" charset="0"/>
                <a:ea typeface="Calibri" panose="020F0502020204030204" pitchFamily="34" charset="0"/>
                <a:cs typeface="Times New Roman" panose="02020603050405020304" pitchFamily="18" charset="0"/>
              </a:rPr>
              <a:t>264 sont des communautés de communes (12%)</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Calibri" panose="020F0502020204030204" pitchFamily="34" charset="0"/>
              <a:buChar char="-"/>
            </a:pPr>
            <a:r>
              <a:rPr lang="fr-FR" sz="1600" dirty="0">
                <a:effectLst/>
                <a:latin typeface="Verdana" panose="020B0604030504040204" pitchFamily="34" charset="0"/>
                <a:ea typeface="Calibri" panose="020F0502020204030204" pitchFamily="34" charset="0"/>
                <a:cs typeface="Times New Roman" panose="02020603050405020304" pitchFamily="18" charset="0"/>
              </a:rPr>
              <a:t>73 sont des communautés d’agglomération (3,32%)</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Calibri" panose="020F0502020204030204" pitchFamily="34" charset="0"/>
              <a:buChar char="-"/>
            </a:pPr>
            <a:r>
              <a:rPr lang="fr-FR" sz="1600" dirty="0">
                <a:effectLst/>
                <a:latin typeface="Verdana" panose="020B0604030504040204" pitchFamily="34" charset="0"/>
                <a:ea typeface="Calibri" panose="020F0502020204030204" pitchFamily="34" charset="0"/>
                <a:cs typeface="Times New Roman" panose="02020603050405020304" pitchFamily="18" charset="0"/>
              </a:rPr>
              <a:t>8 sont des communautés urbaines (0,36%)</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Calibri" panose="020F0502020204030204" pitchFamily="34" charset="0"/>
              <a:buChar char="-"/>
            </a:pPr>
            <a:r>
              <a:rPr lang="fr-FR" sz="1600" dirty="0">
                <a:effectLst/>
                <a:latin typeface="Verdana" panose="020B0604030504040204" pitchFamily="34" charset="0"/>
                <a:ea typeface="Calibri" panose="020F0502020204030204" pitchFamily="34" charset="0"/>
                <a:cs typeface="Times New Roman" panose="02020603050405020304" pitchFamily="18" charset="0"/>
              </a:rPr>
              <a:t>9 métropoles (0,41%), 27 départements (1,23%) et 4 régions (0,18%) ont également répondu au questionnaire.</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latin typeface="Verdana" panose="020B0604030504040204" pitchFamily="34" charset="0"/>
              <a:cs typeface="Times New Roman" panose="02020603050405020304" pitchFamily="18" charset="0"/>
            </a:endParaRPr>
          </a:p>
          <a:p>
            <a:endParaRPr lang="fr-FR" dirty="0"/>
          </a:p>
        </p:txBody>
      </p:sp>
      <p:pic>
        <p:nvPicPr>
          <p:cNvPr id="6" name="Image 5">
            <a:extLst>
              <a:ext uri="{FF2B5EF4-FFF2-40B4-BE49-F238E27FC236}">
                <a16:creationId xmlns:a16="http://schemas.microsoft.com/office/drawing/2014/main" id="{B2F9FDB8-9473-B967-86E2-93684EA5C794}"/>
              </a:ext>
            </a:extLst>
          </p:cNvPr>
          <p:cNvPicPr>
            <a:picLocks noChangeAspect="1"/>
          </p:cNvPicPr>
          <p:nvPr/>
        </p:nvPicPr>
        <p:blipFill>
          <a:blip r:embed="rId2"/>
          <a:stretch>
            <a:fillRect/>
          </a:stretch>
        </p:blipFill>
        <p:spPr>
          <a:xfrm>
            <a:off x="16404" y="9540"/>
            <a:ext cx="9011908" cy="1448002"/>
          </a:xfrm>
          <a:prstGeom prst="rect">
            <a:avLst/>
          </a:prstGeom>
        </p:spPr>
      </p:pic>
    </p:spTree>
    <p:extLst>
      <p:ext uri="{BB962C8B-B14F-4D97-AF65-F5344CB8AC3E}">
        <p14:creationId xmlns:p14="http://schemas.microsoft.com/office/powerpoint/2010/main" val="2809935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3</a:t>
            </a:fld>
            <a:endParaRPr lang="fr-FR"/>
          </a:p>
        </p:txBody>
      </p:sp>
      <p:sp>
        <p:nvSpPr>
          <p:cNvPr id="4" name="ZoneTexte 3">
            <a:extLst>
              <a:ext uri="{FF2B5EF4-FFF2-40B4-BE49-F238E27FC236}">
                <a16:creationId xmlns:a16="http://schemas.microsoft.com/office/drawing/2014/main" id="{57B710AD-C41E-6336-C712-38989C4A0235}"/>
              </a:ext>
            </a:extLst>
          </p:cNvPr>
          <p:cNvSpPr txBox="1"/>
          <p:nvPr/>
        </p:nvSpPr>
        <p:spPr>
          <a:xfrm>
            <a:off x="259415" y="1700808"/>
            <a:ext cx="8892480" cy="1077218"/>
          </a:xfrm>
          <a:prstGeom prst="rect">
            <a:avLst/>
          </a:prstGeom>
          <a:noFill/>
        </p:spPr>
        <p:txBody>
          <a:bodyPr wrap="square">
            <a:spAutoFit/>
          </a:bodyPr>
          <a:lstStyle/>
          <a:p>
            <a:pPr algn="just"/>
            <a:r>
              <a:rPr lang="fr-FR" sz="1400" dirty="0">
                <a:effectLst/>
                <a:latin typeface="Verdana" panose="020B0604030504040204" pitchFamily="34" charset="0"/>
                <a:ea typeface="Calibri" panose="020F0502020204030204" pitchFamily="34" charset="0"/>
                <a:cs typeface="Times New Roman" panose="02020603050405020304" pitchFamily="18" charset="0"/>
              </a:rPr>
              <a:t>Les collectivités et établissements répondants emploient majoritairement moins de 10 agents (41,49%). Près de 20% des répondants ont un effectif supérieur à 100 agents.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latin typeface="Verdana" panose="020B0604030504040204" pitchFamily="34" charset="0"/>
              <a:cs typeface="Times New Roman" panose="02020603050405020304" pitchFamily="18" charset="0"/>
            </a:endParaRPr>
          </a:p>
          <a:p>
            <a:endParaRPr lang="fr-FR" dirty="0"/>
          </a:p>
        </p:txBody>
      </p:sp>
      <p:pic>
        <p:nvPicPr>
          <p:cNvPr id="5" name="Image 4">
            <a:extLst>
              <a:ext uri="{FF2B5EF4-FFF2-40B4-BE49-F238E27FC236}">
                <a16:creationId xmlns:a16="http://schemas.microsoft.com/office/drawing/2014/main" id="{B32BCF31-F2E5-3606-8D97-CFE5E3B808C6}"/>
              </a:ext>
            </a:extLst>
          </p:cNvPr>
          <p:cNvPicPr>
            <a:picLocks noChangeAspect="1"/>
          </p:cNvPicPr>
          <p:nvPr/>
        </p:nvPicPr>
        <p:blipFill>
          <a:blip r:embed="rId2"/>
          <a:stretch>
            <a:fillRect/>
          </a:stretch>
        </p:blipFill>
        <p:spPr>
          <a:xfrm>
            <a:off x="1475656" y="2276872"/>
            <a:ext cx="6543495" cy="3787467"/>
          </a:xfrm>
          <a:prstGeom prst="rect">
            <a:avLst/>
          </a:prstGeom>
          <a:ln>
            <a:solidFill>
              <a:schemeClr val="accent1"/>
            </a:solidFill>
          </a:ln>
        </p:spPr>
      </p:pic>
      <p:pic>
        <p:nvPicPr>
          <p:cNvPr id="7" name="Image 6">
            <a:extLst>
              <a:ext uri="{FF2B5EF4-FFF2-40B4-BE49-F238E27FC236}">
                <a16:creationId xmlns:a16="http://schemas.microsoft.com/office/drawing/2014/main" id="{B05DD881-2F12-B24A-E5A0-2098B3EDC370}"/>
              </a:ext>
            </a:extLst>
          </p:cNvPr>
          <p:cNvPicPr>
            <a:picLocks noChangeAspect="1"/>
          </p:cNvPicPr>
          <p:nvPr/>
        </p:nvPicPr>
        <p:blipFill>
          <a:blip r:embed="rId3"/>
          <a:stretch>
            <a:fillRect/>
          </a:stretch>
        </p:blipFill>
        <p:spPr>
          <a:xfrm>
            <a:off x="0" y="0"/>
            <a:ext cx="9011908" cy="1448002"/>
          </a:xfrm>
          <a:prstGeom prst="rect">
            <a:avLst/>
          </a:prstGeom>
        </p:spPr>
      </p:pic>
    </p:spTree>
    <p:extLst>
      <p:ext uri="{BB962C8B-B14F-4D97-AF65-F5344CB8AC3E}">
        <p14:creationId xmlns:p14="http://schemas.microsoft.com/office/powerpoint/2010/main" val="304065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4</a:t>
            </a:fld>
            <a:endParaRPr lang="fr-FR"/>
          </a:p>
        </p:txBody>
      </p:sp>
      <p:sp>
        <p:nvSpPr>
          <p:cNvPr id="4" name="ZoneTexte 3">
            <a:extLst>
              <a:ext uri="{FF2B5EF4-FFF2-40B4-BE49-F238E27FC236}">
                <a16:creationId xmlns:a16="http://schemas.microsoft.com/office/drawing/2014/main" id="{7FE2501D-E05F-3FB3-8F32-17A28A587AFA}"/>
              </a:ext>
            </a:extLst>
          </p:cNvPr>
          <p:cNvSpPr txBox="1"/>
          <p:nvPr/>
        </p:nvSpPr>
        <p:spPr>
          <a:xfrm>
            <a:off x="477224" y="1700808"/>
            <a:ext cx="8352928" cy="771558"/>
          </a:xfrm>
          <a:prstGeom prst="rect">
            <a:avLst/>
          </a:prstGeom>
          <a:noFill/>
        </p:spPr>
        <p:txBody>
          <a:bodyPr wrap="square">
            <a:spAutoFit/>
          </a:bodyPr>
          <a:lstStyle/>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Majoritairement, les répondants emploient moins de 2 000 habitants. Pour seulement 8,4% des collectivités et intercommunalités ayant répondu, le nombre d’habitants est supérieur à 40 000.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 4">
            <a:extLst>
              <a:ext uri="{FF2B5EF4-FFF2-40B4-BE49-F238E27FC236}">
                <a16:creationId xmlns:a16="http://schemas.microsoft.com/office/drawing/2014/main" id="{FC8EFA07-F23A-AF22-E530-B51B9CB5168E}"/>
              </a:ext>
            </a:extLst>
          </p:cNvPr>
          <p:cNvPicPr>
            <a:picLocks noChangeAspect="1"/>
          </p:cNvPicPr>
          <p:nvPr/>
        </p:nvPicPr>
        <p:blipFill>
          <a:blip r:embed="rId2"/>
          <a:stretch>
            <a:fillRect/>
          </a:stretch>
        </p:blipFill>
        <p:spPr>
          <a:xfrm>
            <a:off x="683568" y="2484452"/>
            <a:ext cx="7612062" cy="3345093"/>
          </a:xfrm>
          <a:prstGeom prst="rect">
            <a:avLst/>
          </a:prstGeom>
          <a:ln>
            <a:solidFill>
              <a:schemeClr val="accent1"/>
            </a:solidFill>
          </a:ln>
        </p:spPr>
      </p:pic>
      <p:pic>
        <p:nvPicPr>
          <p:cNvPr id="7" name="Image 6">
            <a:extLst>
              <a:ext uri="{FF2B5EF4-FFF2-40B4-BE49-F238E27FC236}">
                <a16:creationId xmlns:a16="http://schemas.microsoft.com/office/drawing/2014/main" id="{06DDAB9D-EB04-8FF9-FE67-D56E58B5219D}"/>
              </a:ext>
            </a:extLst>
          </p:cNvPr>
          <p:cNvPicPr>
            <a:picLocks noChangeAspect="1"/>
          </p:cNvPicPr>
          <p:nvPr/>
        </p:nvPicPr>
        <p:blipFill>
          <a:blip r:embed="rId3"/>
          <a:stretch>
            <a:fillRect/>
          </a:stretch>
        </p:blipFill>
        <p:spPr>
          <a:xfrm>
            <a:off x="66046" y="0"/>
            <a:ext cx="9011908" cy="1448002"/>
          </a:xfrm>
          <a:prstGeom prst="rect">
            <a:avLst/>
          </a:prstGeom>
        </p:spPr>
      </p:pic>
    </p:spTree>
    <p:extLst>
      <p:ext uri="{BB962C8B-B14F-4D97-AF65-F5344CB8AC3E}">
        <p14:creationId xmlns:p14="http://schemas.microsoft.com/office/powerpoint/2010/main" val="950288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210B90-2543-C898-758F-37ECF8E9C630}"/>
              </a:ext>
            </a:extLst>
          </p:cNvPr>
          <p:cNvSpPr>
            <a:spLocks noGrp="1"/>
          </p:cNvSpPr>
          <p:nvPr>
            <p:ph type="sldNum" sz="quarter" idx="12"/>
          </p:nvPr>
        </p:nvSpPr>
        <p:spPr/>
        <p:txBody>
          <a:bodyPr/>
          <a:lstStyle/>
          <a:p>
            <a:fld id="{1671450E-F983-4B66-A79F-4661252DA387}" type="slidenum">
              <a:rPr lang="fr-FR" smtClean="0"/>
              <a:t>5</a:t>
            </a:fld>
            <a:endParaRPr lang="fr-FR"/>
          </a:p>
        </p:txBody>
      </p:sp>
      <p:sp>
        <p:nvSpPr>
          <p:cNvPr id="4" name="ZoneTexte 3">
            <a:extLst>
              <a:ext uri="{FF2B5EF4-FFF2-40B4-BE49-F238E27FC236}">
                <a16:creationId xmlns:a16="http://schemas.microsoft.com/office/drawing/2014/main" id="{3DC6FF95-B7C2-C71A-B428-2C3B14219B6E}"/>
              </a:ext>
            </a:extLst>
          </p:cNvPr>
          <p:cNvSpPr txBox="1"/>
          <p:nvPr/>
        </p:nvSpPr>
        <p:spPr>
          <a:xfrm>
            <a:off x="223520" y="1857192"/>
            <a:ext cx="8668960" cy="2211311"/>
          </a:xfrm>
          <a:prstGeom prst="rect">
            <a:avLst/>
          </a:prstGeom>
          <a:noFill/>
        </p:spPr>
        <p:txBody>
          <a:bodyPr wrap="square">
            <a:spAutoFit/>
          </a:bodyPr>
          <a:lstStyle/>
          <a:p>
            <a:pPr algn="just">
              <a:lnSpc>
                <a:spcPct val="107000"/>
              </a:lnSpc>
              <a:spcAft>
                <a:spcPts val="800"/>
              </a:spcAft>
            </a:pPr>
            <a:r>
              <a:rPr lang="fr-FR" sz="1400" dirty="0">
                <a:solidFill>
                  <a:srgbClr val="000000"/>
                </a:solidFill>
                <a:latin typeface="Verdana" panose="020B0604030504040204" pitchFamily="34" charset="0"/>
                <a:ea typeface="Verdana" panose="020B0604030504040204" pitchFamily="34" charset="0"/>
                <a:cs typeface="Times New Roman" panose="02020603050405020304" pitchFamily="18" charset="0"/>
              </a:rPr>
              <a:t>U</a:t>
            </a: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ne majorité de collectivités et d’établissements (52,15 %) n’avait pas élaboré leurs lignes directrices de gestion au 31 décembre 2020, contre 47,85 % à les avoir édictées. </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Cependant, il apparaît qu’au 31 décembre 2021, un peu plus de 70% des répondants avaient édicté leurs lignes directrices de gestion, qu’elles concernent la promotion comme la stratégie pluriannuelle de pilotage de ressources humaines.</a:t>
            </a:r>
          </a:p>
          <a:p>
            <a:pPr algn="just">
              <a:lnSpc>
                <a:spcPct val="107000"/>
              </a:lnSpc>
              <a:spcAft>
                <a:spcPts val="800"/>
              </a:spcAft>
            </a:pPr>
            <a:endParaRPr lang="fr-FR" sz="2000" dirty="0">
              <a:solidFill>
                <a:srgbClr val="000000"/>
              </a:solidFill>
              <a:ea typeface="Calibri" panose="020F0502020204030204" pitchFamily="34" charset="0"/>
              <a:cs typeface="Times New Roman" panose="02020603050405020304" pitchFamily="18" charset="0"/>
            </a:endParaRPr>
          </a:p>
          <a:p>
            <a:pPr algn="just">
              <a:lnSpc>
                <a:spcPct val="107000"/>
              </a:lnSpc>
              <a:spcAft>
                <a:spcPts val="800"/>
              </a:spcAft>
            </a:pPr>
            <a:endParaRPr lang="fr-FR" sz="2000" dirty="0">
              <a:effectLst/>
              <a:ea typeface="Calibri" panose="020F0502020204030204" pitchFamily="34" charset="0"/>
              <a:cs typeface="Times New Roman" panose="02020603050405020304" pitchFamily="18" charset="0"/>
            </a:endParaRPr>
          </a:p>
        </p:txBody>
      </p:sp>
      <p:pic>
        <p:nvPicPr>
          <p:cNvPr id="5" name="Image 4">
            <a:extLst>
              <a:ext uri="{FF2B5EF4-FFF2-40B4-BE49-F238E27FC236}">
                <a16:creationId xmlns:a16="http://schemas.microsoft.com/office/drawing/2014/main" id="{89C18DEF-754F-E111-6973-A15F838442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3050" y="3475719"/>
            <a:ext cx="7377430" cy="3041358"/>
          </a:xfrm>
          <a:prstGeom prst="rect">
            <a:avLst/>
          </a:prstGeom>
          <a:noFill/>
          <a:ln>
            <a:solidFill>
              <a:schemeClr val="accent1"/>
            </a:solidFill>
          </a:ln>
        </p:spPr>
      </p:pic>
      <p:sp>
        <p:nvSpPr>
          <p:cNvPr id="6" name="ZoneTexte 5">
            <a:extLst>
              <a:ext uri="{FF2B5EF4-FFF2-40B4-BE49-F238E27FC236}">
                <a16:creationId xmlns:a16="http://schemas.microsoft.com/office/drawing/2014/main" id="{06CD1E46-E58E-C843-7F72-ED863E45E952}"/>
              </a:ext>
            </a:extLst>
          </p:cNvPr>
          <p:cNvSpPr txBox="1"/>
          <p:nvPr/>
        </p:nvSpPr>
        <p:spPr>
          <a:xfrm>
            <a:off x="2771800" y="1507928"/>
            <a:ext cx="3816424" cy="1087927"/>
          </a:xfrm>
          <a:prstGeom prst="rect">
            <a:avLst/>
          </a:prstGeom>
          <a:noFill/>
        </p:spPr>
        <p:txBody>
          <a:bodyPr wrap="square">
            <a:spAutoFit/>
          </a:bodyPr>
          <a:lstStyle/>
          <a:p>
            <a:pPr algn="just">
              <a:lnSpc>
                <a:spcPct val="107000"/>
              </a:lnSpc>
              <a:spcAft>
                <a:spcPts val="800"/>
              </a:spcAft>
            </a:pPr>
            <a:r>
              <a:rPr lang="fr-FR" sz="16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Lignes directrices de gestion</a:t>
            </a:r>
            <a:endParaRPr lang="fr-FR" sz="16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sz="1600" b="1" dirty="0">
              <a:solidFill>
                <a:srgbClr val="000000"/>
              </a:solidFill>
              <a:ea typeface="Calibri" panose="020F0502020204030204" pitchFamily="34" charset="0"/>
              <a:cs typeface="Times New Roman" panose="02020603050405020304" pitchFamily="18" charset="0"/>
            </a:endParaRPr>
          </a:p>
          <a:p>
            <a:pPr algn="just">
              <a:lnSpc>
                <a:spcPct val="107000"/>
              </a:lnSpc>
              <a:spcAft>
                <a:spcPts val="800"/>
              </a:spcAft>
            </a:pPr>
            <a:endParaRPr lang="fr-FR" sz="1600" b="1" dirty="0">
              <a:effectLst/>
              <a:ea typeface="Calibri" panose="020F0502020204030204" pitchFamily="34" charset="0"/>
              <a:cs typeface="Times New Roman" panose="02020603050405020304" pitchFamily="18" charset="0"/>
            </a:endParaRPr>
          </a:p>
        </p:txBody>
      </p:sp>
      <p:pic>
        <p:nvPicPr>
          <p:cNvPr id="8" name="Image 7">
            <a:extLst>
              <a:ext uri="{FF2B5EF4-FFF2-40B4-BE49-F238E27FC236}">
                <a16:creationId xmlns:a16="http://schemas.microsoft.com/office/drawing/2014/main" id="{737B7341-A6B7-DA29-F786-1C00182D3FFC}"/>
              </a:ext>
            </a:extLst>
          </p:cNvPr>
          <p:cNvPicPr>
            <a:picLocks noChangeAspect="1"/>
          </p:cNvPicPr>
          <p:nvPr/>
        </p:nvPicPr>
        <p:blipFill>
          <a:blip r:embed="rId3"/>
          <a:stretch>
            <a:fillRect/>
          </a:stretch>
        </p:blipFill>
        <p:spPr>
          <a:xfrm>
            <a:off x="66046" y="59926"/>
            <a:ext cx="9011908" cy="1448002"/>
          </a:xfrm>
          <a:prstGeom prst="rect">
            <a:avLst/>
          </a:prstGeom>
        </p:spPr>
      </p:pic>
    </p:spTree>
    <p:extLst>
      <p:ext uri="{BB962C8B-B14F-4D97-AF65-F5344CB8AC3E}">
        <p14:creationId xmlns:p14="http://schemas.microsoft.com/office/powerpoint/2010/main" val="3082051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D216A47-6B9A-2126-BA89-A64C29A0B58A}"/>
              </a:ext>
            </a:extLst>
          </p:cNvPr>
          <p:cNvSpPr>
            <a:spLocks noGrp="1"/>
          </p:cNvSpPr>
          <p:nvPr>
            <p:ph type="sldNum" sz="quarter" idx="12"/>
          </p:nvPr>
        </p:nvSpPr>
        <p:spPr/>
        <p:txBody>
          <a:bodyPr/>
          <a:lstStyle/>
          <a:p>
            <a:fld id="{1671450E-F983-4B66-A79F-4661252DA387}" type="slidenum">
              <a:rPr lang="fr-FR" smtClean="0"/>
              <a:t>6</a:t>
            </a:fld>
            <a:endParaRPr lang="fr-FR"/>
          </a:p>
        </p:txBody>
      </p:sp>
      <p:sp>
        <p:nvSpPr>
          <p:cNvPr id="4" name="ZoneTexte 3">
            <a:extLst>
              <a:ext uri="{FF2B5EF4-FFF2-40B4-BE49-F238E27FC236}">
                <a16:creationId xmlns:a16="http://schemas.microsoft.com/office/drawing/2014/main" id="{C7F9B113-FA72-D6D6-021C-8F3EFEB1EA9D}"/>
              </a:ext>
            </a:extLst>
          </p:cNvPr>
          <p:cNvSpPr txBox="1"/>
          <p:nvPr/>
        </p:nvSpPr>
        <p:spPr>
          <a:xfrm>
            <a:off x="2843808" y="1736580"/>
            <a:ext cx="3816424" cy="1087927"/>
          </a:xfrm>
          <a:prstGeom prst="rect">
            <a:avLst/>
          </a:prstGeom>
          <a:noFill/>
        </p:spPr>
        <p:txBody>
          <a:bodyPr wrap="square">
            <a:spAutoFit/>
          </a:bodyPr>
          <a:lstStyle/>
          <a:p>
            <a:pPr algn="just">
              <a:lnSpc>
                <a:spcPct val="107000"/>
              </a:lnSpc>
              <a:spcAft>
                <a:spcPts val="800"/>
              </a:spcAft>
            </a:pPr>
            <a:r>
              <a:rPr lang="fr-FR" sz="16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Lignes directrices de gestion</a:t>
            </a:r>
            <a:endParaRPr lang="fr-FR" sz="16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sz="1600" b="1" dirty="0">
              <a:solidFill>
                <a:srgbClr val="000000"/>
              </a:solidFill>
              <a:ea typeface="Calibri" panose="020F0502020204030204" pitchFamily="34" charset="0"/>
              <a:cs typeface="Times New Roman" panose="02020603050405020304" pitchFamily="18" charset="0"/>
            </a:endParaRPr>
          </a:p>
          <a:p>
            <a:pPr algn="just">
              <a:lnSpc>
                <a:spcPct val="107000"/>
              </a:lnSpc>
              <a:spcAft>
                <a:spcPts val="800"/>
              </a:spcAft>
            </a:pPr>
            <a:endParaRPr lang="fr-FR" sz="1600" b="1" dirty="0">
              <a:effectLst/>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3A102B93-DD50-F9C9-EAD4-7AB365575CCB}"/>
              </a:ext>
            </a:extLst>
          </p:cNvPr>
          <p:cNvSpPr txBox="1"/>
          <p:nvPr/>
        </p:nvSpPr>
        <p:spPr>
          <a:xfrm>
            <a:off x="355447" y="2280544"/>
            <a:ext cx="8308920" cy="2296911"/>
          </a:xfrm>
          <a:prstGeom prst="rect">
            <a:avLst/>
          </a:prstGeom>
          <a:noFill/>
        </p:spPr>
        <p:txBody>
          <a:bodyPr wrap="square">
            <a:spAutoFit/>
          </a:bodyPr>
          <a:lstStyle/>
          <a:p>
            <a:pPr algn="just">
              <a:lnSpc>
                <a:spcPct val="107000"/>
              </a:lnSpc>
              <a:spcAft>
                <a:spcPts val="800"/>
              </a:spcAft>
            </a:pPr>
            <a:r>
              <a:rPr lang="fr-FR" sz="14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Parmi les collectivités et établissements n’ayant pas établi leurs lignes directrices de gestion au 31 décembre 2020, plus de 53% ont édicté leurs LDG courant 2021, près de 40% ont élaboré ou prévoient de les élaborer en 2022 et moins de 7% indiquent prévoir de les édicter au-delà de 2022 ou, marginalement, ne pas l’avoir encore prévu.</a:t>
            </a:r>
          </a:p>
          <a:p>
            <a:pPr algn="just">
              <a:lnSpc>
                <a:spcPct val="107000"/>
              </a:lnSpc>
              <a:spcAft>
                <a:spcPts val="800"/>
              </a:spcAft>
            </a:pPr>
            <a:endParaRPr lang="fr-FR" sz="1400" dirty="0">
              <a:solidFill>
                <a:srgbClr val="000000"/>
              </a:solidFill>
              <a:latin typeface="Verdana" panose="020B060403050404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14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Au total, à la fin de l’année 2022, un peu plus de 93% des collectivités territoriales et établissements publics auront édicté et mis en œuvre leurs LDG.</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88DC531B-11EB-773F-2517-D5D77D56A9D1}"/>
              </a:ext>
            </a:extLst>
          </p:cNvPr>
          <p:cNvPicPr>
            <a:picLocks noChangeAspect="1"/>
          </p:cNvPicPr>
          <p:nvPr/>
        </p:nvPicPr>
        <p:blipFill>
          <a:blip r:embed="rId2"/>
          <a:stretch>
            <a:fillRect/>
          </a:stretch>
        </p:blipFill>
        <p:spPr>
          <a:xfrm>
            <a:off x="-372" y="16596"/>
            <a:ext cx="9011908" cy="1448002"/>
          </a:xfrm>
          <a:prstGeom prst="rect">
            <a:avLst/>
          </a:prstGeom>
        </p:spPr>
      </p:pic>
    </p:spTree>
    <p:extLst>
      <p:ext uri="{BB962C8B-B14F-4D97-AF65-F5344CB8AC3E}">
        <p14:creationId xmlns:p14="http://schemas.microsoft.com/office/powerpoint/2010/main" val="1786474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8A9FEBA-6C94-7457-BD5C-64464285360B}"/>
              </a:ext>
            </a:extLst>
          </p:cNvPr>
          <p:cNvSpPr>
            <a:spLocks noGrp="1"/>
          </p:cNvSpPr>
          <p:nvPr>
            <p:ph type="sldNum" sz="quarter" idx="12"/>
          </p:nvPr>
        </p:nvSpPr>
        <p:spPr/>
        <p:txBody>
          <a:bodyPr/>
          <a:lstStyle/>
          <a:p>
            <a:fld id="{1671450E-F983-4B66-A79F-4661252DA387}" type="slidenum">
              <a:rPr lang="fr-FR" smtClean="0"/>
              <a:t>7</a:t>
            </a:fld>
            <a:endParaRPr lang="fr-FR"/>
          </a:p>
        </p:txBody>
      </p:sp>
      <p:sp>
        <p:nvSpPr>
          <p:cNvPr id="4" name="ZoneTexte 3">
            <a:extLst>
              <a:ext uri="{FF2B5EF4-FFF2-40B4-BE49-F238E27FC236}">
                <a16:creationId xmlns:a16="http://schemas.microsoft.com/office/drawing/2014/main" id="{F8B0B881-E1D2-E2BE-9B21-F8C9FC77A165}"/>
              </a:ext>
            </a:extLst>
          </p:cNvPr>
          <p:cNvSpPr txBox="1"/>
          <p:nvPr/>
        </p:nvSpPr>
        <p:spPr>
          <a:xfrm>
            <a:off x="2783608" y="1430622"/>
            <a:ext cx="3816424" cy="1087927"/>
          </a:xfrm>
          <a:prstGeom prst="rect">
            <a:avLst/>
          </a:prstGeom>
          <a:noFill/>
        </p:spPr>
        <p:txBody>
          <a:bodyPr wrap="square">
            <a:spAutoFit/>
          </a:bodyPr>
          <a:lstStyle/>
          <a:p>
            <a:pPr algn="just">
              <a:lnSpc>
                <a:spcPct val="107000"/>
              </a:lnSpc>
              <a:spcAft>
                <a:spcPts val="800"/>
              </a:spcAft>
            </a:pPr>
            <a:r>
              <a:rPr lang="fr-FR" sz="16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Lignes directrices de gestion</a:t>
            </a:r>
            <a:endParaRPr lang="fr-FR" sz="16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sz="1600" b="1" dirty="0">
              <a:solidFill>
                <a:srgbClr val="000000"/>
              </a:solidFill>
              <a:ea typeface="Calibri" panose="020F0502020204030204" pitchFamily="34" charset="0"/>
              <a:cs typeface="Times New Roman" panose="02020603050405020304" pitchFamily="18" charset="0"/>
            </a:endParaRPr>
          </a:p>
          <a:p>
            <a:pPr algn="just">
              <a:lnSpc>
                <a:spcPct val="107000"/>
              </a:lnSpc>
              <a:spcAft>
                <a:spcPts val="800"/>
              </a:spcAft>
            </a:pPr>
            <a:endParaRPr lang="fr-FR" sz="1600" b="1" dirty="0">
              <a:effectLst/>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F09BAF9F-6F47-F158-D810-944965A4678A}"/>
              </a:ext>
            </a:extLst>
          </p:cNvPr>
          <p:cNvSpPr txBox="1"/>
          <p:nvPr/>
        </p:nvSpPr>
        <p:spPr>
          <a:xfrm>
            <a:off x="370608" y="1772816"/>
            <a:ext cx="8642424" cy="3197414"/>
          </a:xfrm>
          <a:prstGeom prst="rect">
            <a:avLst/>
          </a:prstGeom>
          <a:noFill/>
        </p:spPr>
        <p:txBody>
          <a:bodyPr wrap="square">
            <a:spAutoFit/>
          </a:bodyPr>
          <a:lstStyle/>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L'autorité territoriale doit communiquer les lignes directrices de gestion aux agents.</a:t>
            </a:r>
            <a:r>
              <a:rPr lang="fr-FR" sz="1400" dirty="0">
                <a:effectLst/>
                <a:latin typeface="Verdana" panose="020B0604030504040204" pitchFamily="34" charset="0"/>
                <a:ea typeface="Verdana" panose="020B0604030504040204" pitchFamily="34" charset="0"/>
                <a:cs typeface="Times New Roman" panose="02020603050405020304" pitchFamily="18" charset="0"/>
              </a:rPr>
              <a:t> </a:t>
            </a:r>
          </a:p>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Rappelons que</a:t>
            </a:r>
            <a:r>
              <a:rPr lang="fr-FR" sz="1400" dirty="0">
                <a:solidFill>
                  <a:srgbClr val="000000"/>
                </a:solidFill>
                <a:latin typeface="Verdana" panose="020B0604030504040204" pitchFamily="34" charset="0"/>
                <a:ea typeface="Verdana" panose="020B0604030504040204" pitchFamily="34" charset="0"/>
                <a:cs typeface="Times New Roman" panose="02020603050405020304" pitchFamily="18" charset="0"/>
              </a:rPr>
              <a:t> s</a:t>
            </a:r>
            <a:r>
              <a:rPr lang="fr-FR" sz="1400" dirty="0">
                <a:solidFill>
                  <a:srgbClr val="000000"/>
                </a:solidFill>
                <a:effectLst/>
                <a:latin typeface="Verdana" panose="020B0604030504040204" pitchFamily="34" charset="0"/>
                <a:ea typeface="Verdana" panose="020B0604030504040204" pitchFamily="34" charset="0"/>
              </a:rPr>
              <a:t>i les LDG ne modifient le droit que de façon indirecte, par le biais de leurs actes d'application, elles peuvent être invoquées et un agent peut se prévaloir de ces LDG contre une décision individuelle</a:t>
            </a:r>
            <a:r>
              <a:rPr lang="fr-FR" sz="1400" dirty="0">
                <a:solidFill>
                  <a:srgbClr val="000000"/>
                </a:solidFill>
                <a:latin typeface="Verdana" panose="020B0604030504040204" pitchFamily="34" charset="0"/>
                <a:ea typeface="Verdana" panose="020B0604030504040204" pitchFamily="34" charset="0"/>
              </a:rPr>
              <a:t>.</a:t>
            </a:r>
          </a:p>
          <a:p>
            <a:pPr algn="just">
              <a:lnSpc>
                <a:spcPct val="107000"/>
              </a:lnSpc>
              <a:spcAft>
                <a:spcPts val="800"/>
              </a:spcAft>
            </a:pPr>
            <a:endParaRPr lang="fr-FR" sz="1400" dirty="0">
              <a:solidFill>
                <a:srgbClr val="000000"/>
              </a:solidFill>
              <a:latin typeface="Verdana" panose="020B0604030504040204" pitchFamily="34" charset="0"/>
              <a:ea typeface="Verdana" panose="020B0604030504040204" pitchFamily="34" charset="0"/>
            </a:endParaRPr>
          </a:p>
          <a:p>
            <a:pPr algn="just">
              <a:lnSpc>
                <a:spcPct val="107000"/>
              </a:lnSpc>
              <a:spcAft>
                <a:spcPts val="800"/>
              </a:spcAft>
            </a:pPr>
            <a:r>
              <a:rPr lang="fr-FR" sz="1400" dirty="0">
                <a:solidFill>
                  <a:srgbClr val="000000"/>
                </a:solidFill>
                <a:latin typeface="Verdana" panose="020B0604030504040204" pitchFamily="34" charset="0"/>
                <a:ea typeface="Verdana" panose="020B0604030504040204" pitchFamily="34" charset="0"/>
                <a:cs typeface="Times New Roman" panose="02020603050405020304" pitchFamily="18" charset="0"/>
              </a:rPr>
              <a:t>A</a:t>
            </a: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plus de 67%, les LDG ont bien fait l’objet d’une communication auprès des agents, seuls un peu moins de 33% n’ayant pas réalisé cette communication.</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dirty="0">
              <a:solidFill>
                <a:srgbClr val="000000"/>
              </a:solidFill>
              <a:latin typeface="Verdana" panose="020B0604030504040204" pitchFamily="34" charset="0"/>
              <a:ea typeface="Verdana" panose="020B0604030504040204" pitchFamily="34" charset="0"/>
            </a:endParaRPr>
          </a:p>
          <a:p>
            <a:pPr algn="just">
              <a:lnSpc>
                <a:spcPct val="107000"/>
              </a:lnSpc>
              <a:spcAft>
                <a:spcPts val="800"/>
              </a:spcAft>
            </a:pPr>
            <a:endParaRPr lang="fr-FR" sz="18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 5">
            <a:extLst>
              <a:ext uri="{FF2B5EF4-FFF2-40B4-BE49-F238E27FC236}">
                <a16:creationId xmlns:a16="http://schemas.microsoft.com/office/drawing/2014/main" id="{BD2398F9-8A1D-503F-C74A-FEF981B6BE0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25808" y="3956263"/>
            <a:ext cx="5721464" cy="2690224"/>
          </a:xfrm>
          <a:prstGeom prst="rect">
            <a:avLst/>
          </a:prstGeom>
          <a:noFill/>
          <a:ln>
            <a:solidFill>
              <a:schemeClr val="accent1"/>
            </a:solidFill>
          </a:ln>
        </p:spPr>
      </p:pic>
      <p:pic>
        <p:nvPicPr>
          <p:cNvPr id="8" name="Image 7">
            <a:extLst>
              <a:ext uri="{FF2B5EF4-FFF2-40B4-BE49-F238E27FC236}">
                <a16:creationId xmlns:a16="http://schemas.microsoft.com/office/drawing/2014/main" id="{A088F5D2-DFBA-A970-B877-CBEB535C64F7}"/>
              </a:ext>
            </a:extLst>
          </p:cNvPr>
          <p:cNvPicPr>
            <a:picLocks noChangeAspect="1"/>
          </p:cNvPicPr>
          <p:nvPr/>
        </p:nvPicPr>
        <p:blipFill>
          <a:blip r:embed="rId3"/>
          <a:stretch>
            <a:fillRect/>
          </a:stretch>
        </p:blipFill>
        <p:spPr>
          <a:xfrm>
            <a:off x="14097" y="7243"/>
            <a:ext cx="9011908" cy="1448002"/>
          </a:xfrm>
          <a:prstGeom prst="rect">
            <a:avLst/>
          </a:prstGeom>
        </p:spPr>
      </p:pic>
    </p:spTree>
    <p:extLst>
      <p:ext uri="{BB962C8B-B14F-4D97-AF65-F5344CB8AC3E}">
        <p14:creationId xmlns:p14="http://schemas.microsoft.com/office/powerpoint/2010/main" val="1548314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8A9FEBA-6C94-7457-BD5C-64464285360B}"/>
              </a:ext>
            </a:extLst>
          </p:cNvPr>
          <p:cNvSpPr>
            <a:spLocks noGrp="1"/>
          </p:cNvSpPr>
          <p:nvPr>
            <p:ph type="sldNum" sz="quarter" idx="12"/>
          </p:nvPr>
        </p:nvSpPr>
        <p:spPr/>
        <p:txBody>
          <a:bodyPr/>
          <a:lstStyle/>
          <a:p>
            <a:fld id="{1671450E-F983-4B66-A79F-4661252DA387}" type="slidenum">
              <a:rPr lang="fr-FR" smtClean="0"/>
              <a:t>8</a:t>
            </a:fld>
            <a:endParaRPr lang="fr-FR"/>
          </a:p>
        </p:txBody>
      </p:sp>
      <p:sp>
        <p:nvSpPr>
          <p:cNvPr id="4" name="ZoneTexte 3">
            <a:extLst>
              <a:ext uri="{FF2B5EF4-FFF2-40B4-BE49-F238E27FC236}">
                <a16:creationId xmlns:a16="http://schemas.microsoft.com/office/drawing/2014/main" id="{F8B0B881-E1D2-E2BE-9B21-F8C9FC77A165}"/>
              </a:ext>
            </a:extLst>
          </p:cNvPr>
          <p:cNvSpPr txBox="1"/>
          <p:nvPr/>
        </p:nvSpPr>
        <p:spPr>
          <a:xfrm>
            <a:off x="2663788" y="1628800"/>
            <a:ext cx="3816424" cy="1087927"/>
          </a:xfrm>
          <a:prstGeom prst="rect">
            <a:avLst/>
          </a:prstGeom>
          <a:noFill/>
        </p:spPr>
        <p:txBody>
          <a:bodyPr wrap="square">
            <a:spAutoFit/>
          </a:bodyPr>
          <a:lstStyle/>
          <a:p>
            <a:pPr algn="just">
              <a:lnSpc>
                <a:spcPct val="107000"/>
              </a:lnSpc>
              <a:spcAft>
                <a:spcPts val="800"/>
              </a:spcAft>
            </a:pPr>
            <a:r>
              <a:rPr lang="fr-FR" sz="16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Lignes directrices de gestion</a:t>
            </a:r>
            <a:endParaRPr lang="fr-FR" sz="16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sz="1600" b="1" dirty="0">
              <a:solidFill>
                <a:srgbClr val="000000"/>
              </a:solidFill>
              <a:ea typeface="Calibri" panose="020F0502020204030204" pitchFamily="34" charset="0"/>
              <a:cs typeface="Times New Roman" panose="02020603050405020304" pitchFamily="18" charset="0"/>
            </a:endParaRPr>
          </a:p>
          <a:p>
            <a:pPr algn="just">
              <a:lnSpc>
                <a:spcPct val="107000"/>
              </a:lnSpc>
              <a:spcAft>
                <a:spcPts val="800"/>
              </a:spcAft>
            </a:pPr>
            <a:endParaRPr lang="fr-FR" sz="1600" b="1" dirty="0">
              <a:effectLst/>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40013513-8B5B-CDC6-6353-08F165C7C2C0}"/>
              </a:ext>
            </a:extLst>
          </p:cNvPr>
          <p:cNvSpPr txBox="1"/>
          <p:nvPr/>
        </p:nvSpPr>
        <p:spPr>
          <a:xfrm>
            <a:off x="172720" y="2039275"/>
            <a:ext cx="8840312" cy="3449470"/>
          </a:xfrm>
          <a:prstGeom prst="rect">
            <a:avLst/>
          </a:prstGeom>
          <a:noFill/>
        </p:spPr>
        <p:txBody>
          <a:bodyPr wrap="square">
            <a:spAutoFit/>
          </a:bodyPr>
          <a:lstStyle/>
          <a:p>
            <a:pPr algn="just">
              <a:lnSpc>
                <a:spcPct val="107000"/>
              </a:lnSpc>
              <a:spcAft>
                <a:spcPts val="800"/>
              </a:spcAft>
            </a:pPr>
            <a:r>
              <a:rPr lang="fr-FR" sz="1400" dirty="0">
                <a:solidFill>
                  <a:srgbClr val="000000"/>
                </a:solidFill>
                <a:latin typeface="Verdana" panose="020B0604030504040204" pitchFamily="34" charset="0"/>
                <a:ea typeface="Verdana" panose="020B0604030504040204" pitchFamily="34" charset="0"/>
                <a:cs typeface="Times New Roman" panose="02020603050405020304" pitchFamily="18" charset="0"/>
              </a:rPr>
              <a:t>P</a:t>
            </a: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lus de 54 % des collectivités territoriales et établissements publics ont présenté un projet de lignes directrices de gestion en comité technique et plus de 37% ont mis en place des groupes de travail au niveau local (ou au niveau intercommunal).</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Parmi les travaux engagés préalablement à l’adoption des LDG, près de 51% des répondants ont utilisé des outils mis à disposition par leur centre de gestion (et pour 10% des répondants, mis à disposition par des associations d’élus) et plus de 21% ont pris contact avec leur CDG pour disposer d’un accompagnement. Par ailleurs, plus de 23% des collectivités et établissements ont défini un plan d’actions relatif à la politique des ressources humaines et 20% ont formalisé certaines procédures. De manière plus résiduelle, des audits de gestion du personnel (6,9%) ont été réalisés et, de façon marginale, 0,33% ont sollicité un accompagnement auprès d’un cabinet.</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57569298-BA6D-4364-98BB-EA0C010D72AF}"/>
              </a:ext>
            </a:extLst>
          </p:cNvPr>
          <p:cNvPicPr>
            <a:picLocks noChangeAspect="1"/>
          </p:cNvPicPr>
          <p:nvPr/>
        </p:nvPicPr>
        <p:blipFill>
          <a:blip r:embed="rId2"/>
          <a:stretch>
            <a:fillRect/>
          </a:stretch>
        </p:blipFill>
        <p:spPr>
          <a:xfrm>
            <a:off x="0" y="8384"/>
            <a:ext cx="9011908" cy="1448002"/>
          </a:xfrm>
          <a:prstGeom prst="rect">
            <a:avLst/>
          </a:prstGeom>
        </p:spPr>
      </p:pic>
    </p:spTree>
    <p:extLst>
      <p:ext uri="{BB962C8B-B14F-4D97-AF65-F5344CB8AC3E}">
        <p14:creationId xmlns:p14="http://schemas.microsoft.com/office/powerpoint/2010/main" val="2227727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8A9FEBA-6C94-7457-BD5C-64464285360B}"/>
              </a:ext>
            </a:extLst>
          </p:cNvPr>
          <p:cNvSpPr>
            <a:spLocks noGrp="1"/>
          </p:cNvSpPr>
          <p:nvPr>
            <p:ph type="sldNum" sz="quarter" idx="12"/>
          </p:nvPr>
        </p:nvSpPr>
        <p:spPr/>
        <p:txBody>
          <a:bodyPr/>
          <a:lstStyle/>
          <a:p>
            <a:fld id="{1671450E-F983-4B66-A79F-4661252DA387}" type="slidenum">
              <a:rPr lang="fr-FR" smtClean="0"/>
              <a:t>9</a:t>
            </a:fld>
            <a:endParaRPr lang="fr-FR"/>
          </a:p>
        </p:txBody>
      </p:sp>
      <p:sp>
        <p:nvSpPr>
          <p:cNvPr id="4" name="ZoneTexte 3">
            <a:extLst>
              <a:ext uri="{FF2B5EF4-FFF2-40B4-BE49-F238E27FC236}">
                <a16:creationId xmlns:a16="http://schemas.microsoft.com/office/drawing/2014/main" id="{F8B0B881-E1D2-E2BE-9B21-F8C9FC77A165}"/>
              </a:ext>
            </a:extLst>
          </p:cNvPr>
          <p:cNvSpPr txBox="1"/>
          <p:nvPr/>
        </p:nvSpPr>
        <p:spPr>
          <a:xfrm>
            <a:off x="2663788" y="1567167"/>
            <a:ext cx="3816424" cy="1087927"/>
          </a:xfrm>
          <a:prstGeom prst="rect">
            <a:avLst/>
          </a:prstGeom>
          <a:noFill/>
        </p:spPr>
        <p:txBody>
          <a:bodyPr wrap="square">
            <a:spAutoFit/>
          </a:bodyPr>
          <a:lstStyle/>
          <a:p>
            <a:pPr algn="just">
              <a:lnSpc>
                <a:spcPct val="107000"/>
              </a:lnSpc>
              <a:spcAft>
                <a:spcPts val="800"/>
              </a:spcAft>
            </a:pPr>
            <a:r>
              <a:rPr lang="fr-FR" sz="16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Lignes directrices de gestion</a:t>
            </a:r>
            <a:endParaRPr lang="fr-FR" sz="16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sz="1600" b="1" dirty="0">
              <a:solidFill>
                <a:srgbClr val="000000"/>
              </a:solidFill>
              <a:ea typeface="Calibri" panose="020F0502020204030204" pitchFamily="34" charset="0"/>
              <a:cs typeface="Times New Roman" panose="02020603050405020304" pitchFamily="18" charset="0"/>
            </a:endParaRPr>
          </a:p>
          <a:p>
            <a:pPr algn="just">
              <a:lnSpc>
                <a:spcPct val="107000"/>
              </a:lnSpc>
              <a:spcAft>
                <a:spcPts val="800"/>
              </a:spcAft>
            </a:pPr>
            <a:endParaRPr lang="fr-FR" sz="1600" b="1" dirty="0">
              <a:effectLst/>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56AB2E02-9FE0-69D2-04E9-9E35047597E6}"/>
              </a:ext>
            </a:extLst>
          </p:cNvPr>
          <p:cNvSpPr txBox="1"/>
          <p:nvPr/>
        </p:nvSpPr>
        <p:spPr>
          <a:xfrm>
            <a:off x="206427" y="1916832"/>
            <a:ext cx="8647752" cy="3374001"/>
          </a:xfrm>
          <a:prstGeom prst="rect">
            <a:avLst/>
          </a:prstGeom>
          <a:noFill/>
        </p:spPr>
        <p:txBody>
          <a:bodyPr wrap="square">
            <a:spAutoFit/>
          </a:bodyPr>
          <a:lstStyle/>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87% des collectivités et établissements ont indiqué que figurent au sein de leurs LDG la définition de la procédure et des critères d’avancement ; de même, ils sont près de 83% à avoir adopté la procédure et les critères de promotion interne. </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r>
              <a:rPr lang="fr-FR" sz="1400" dirty="0">
                <a:solidFill>
                  <a:srgbClr val="000000"/>
                </a:solidFill>
                <a:effectLst/>
                <a:latin typeface="Verdana" panose="020B0604030504040204" pitchFamily="34" charset="0"/>
                <a:ea typeface="Verdana" panose="020B0604030504040204" pitchFamily="34" charset="0"/>
              </a:rPr>
              <a:t>Plus de 54% des collectivités et établissements ont précisé, </a:t>
            </a:r>
            <a:r>
              <a:rPr lang="fr-FR" sz="1400" i="1" dirty="0">
                <a:solidFill>
                  <a:srgbClr val="000000"/>
                </a:solidFill>
                <a:effectLst/>
                <a:latin typeface="Verdana" panose="020B0604030504040204" pitchFamily="34" charset="0"/>
                <a:ea typeface="Verdana" panose="020B0604030504040204" pitchFamily="34" charset="0"/>
              </a:rPr>
              <a:t>via</a:t>
            </a:r>
            <a:r>
              <a:rPr lang="fr-FR" sz="1400" dirty="0">
                <a:solidFill>
                  <a:srgbClr val="000000"/>
                </a:solidFill>
                <a:effectLst/>
                <a:latin typeface="Verdana" panose="020B0604030504040204" pitchFamily="34" charset="0"/>
                <a:ea typeface="Verdana" panose="020B0604030504040204" pitchFamily="34" charset="0"/>
              </a:rPr>
              <a:t> leurs LDG, leur politique de gestion des parcours professionnels afin de favoriser l’évolution professionnelle des agents et leur accès à des responsabilités supérieures, objectif soutenu par la mise en œuvre des lignes directrices de gestion. Dans cette logique, plus de 55% des répondants ont précisé leur politique de formation, ainsi que leur politique de recrutement, à près de 39%, les LDG visant également à favoriser en la matière l’adaptation des compétences à l’évolution des missions et des métiers, la diversité des profils, la valorisation des parcours professionnels ainsi que l’égalité professionnelle entre les femmes et les hommes. Aussi, près de 38% des répondants ont choisi d’inclure les plans d’actions égalité femmes-hommes parmi les éléments figurant dans leurs LDG.</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0DE10680-3699-3345-9694-8DD24AB90763}"/>
              </a:ext>
            </a:extLst>
          </p:cNvPr>
          <p:cNvPicPr>
            <a:picLocks noChangeAspect="1"/>
          </p:cNvPicPr>
          <p:nvPr/>
        </p:nvPicPr>
        <p:blipFill>
          <a:blip r:embed="rId2"/>
          <a:stretch>
            <a:fillRect/>
          </a:stretch>
        </p:blipFill>
        <p:spPr>
          <a:xfrm>
            <a:off x="24349" y="119165"/>
            <a:ext cx="9011908" cy="1448002"/>
          </a:xfrm>
          <a:prstGeom prst="rect">
            <a:avLst/>
          </a:prstGeom>
        </p:spPr>
      </p:pic>
    </p:spTree>
    <p:extLst>
      <p:ext uri="{BB962C8B-B14F-4D97-AF65-F5344CB8AC3E}">
        <p14:creationId xmlns:p14="http://schemas.microsoft.com/office/powerpoint/2010/main" val="3205495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8A9FEBA-6C94-7457-BD5C-64464285360B}"/>
              </a:ext>
            </a:extLst>
          </p:cNvPr>
          <p:cNvSpPr>
            <a:spLocks noGrp="1"/>
          </p:cNvSpPr>
          <p:nvPr>
            <p:ph type="sldNum" sz="quarter" idx="12"/>
          </p:nvPr>
        </p:nvSpPr>
        <p:spPr/>
        <p:txBody>
          <a:bodyPr/>
          <a:lstStyle/>
          <a:p>
            <a:fld id="{1671450E-F983-4B66-A79F-4661252DA387}" type="slidenum">
              <a:rPr lang="fr-FR" smtClean="0"/>
              <a:t>10</a:t>
            </a:fld>
            <a:endParaRPr lang="fr-FR"/>
          </a:p>
        </p:txBody>
      </p:sp>
      <p:sp>
        <p:nvSpPr>
          <p:cNvPr id="4" name="ZoneTexte 3">
            <a:extLst>
              <a:ext uri="{FF2B5EF4-FFF2-40B4-BE49-F238E27FC236}">
                <a16:creationId xmlns:a16="http://schemas.microsoft.com/office/drawing/2014/main" id="{F8B0B881-E1D2-E2BE-9B21-F8C9FC77A165}"/>
              </a:ext>
            </a:extLst>
          </p:cNvPr>
          <p:cNvSpPr txBox="1"/>
          <p:nvPr/>
        </p:nvSpPr>
        <p:spPr>
          <a:xfrm>
            <a:off x="2771800" y="1556792"/>
            <a:ext cx="3816424" cy="1087927"/>
          </a:xfrm>
          <a:prstGeom prst="rect">
            <a:avLst/>
          </a:prstGeom>
          <a:noFill/>
        </p:spPr>
        <p:txBody>
          <a:bodyPr wrap="square">
            <a:spAutoFit/>
          </a:bodyPr>
          <a:lstStyle/>
          <a:p>
            <a:pPr algn="just">
              <a:lnSpc>
                <a:spcPct val="107000"/>
              </a:lnSpc>
              <a:spcAft>
                <a:spcPts val="800"/>
              </a:spcAft>
            </a:pPr>
            <a:r>
              <a:rPr lang="fr-FR" sz="16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Lignes directrices de gestion</a:t>
            </a:r>
            <a:endParaRPr lang="fr-FR" sz="16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sz="1600" b="1" dirty="0">
              <a:solidFill>
                <a:srgbClr val="000000"/>
              </a:solidFill>
              <a:ea typeface="Calibri" panose="020F0502020204030204" pitchFamily="34" charset="0"/>
              <a:cs typeface="Times New Roman" panose="02020603050405020304" pitchFamily="18" charset="0"/>
            </a:endParaRPr>
          </a:p>
          <a:p>
            <a:pPr algn="just">
              <a:lnSpc>
                <a:spcPct val="107000"/>
              </a:lnSpc>
              <a:spcAft>
                <a:spcPts val="800"/>
              </a:spcAft>
            </a:pPr>
            <a:endParaRPr lang="fr-FR" sz="1600" b="1" dirty="0">
              <a:effectLst/>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0BC6C30F-D256-A498-3C5B-E827486A44BA}"/>
              </a:ext>
            </a:extLst>
          </p:cNvPr>
          <p:cNvSpPr txBox="1"/>
          <p:nvPr/>
        </p:nvSpPr>
        <p:spPr>
          <a:xfrm>
            <a:off x="251520" y="1983796"/>
            <a:ext cx="8474552" cy="2787494"/>
          </a:xfrm>
          <a:prstGeom prst="rect">
            <a:avLst/>
          </a:prstGeom>
          <a:noFill/>
        </p:spPr>
        <p:txBody>
          <a:bodyPr wrap="square">
            <a:spAutoFit/>
          </a:bodyPr>
          <a:lstStyle/>
          <a:p>
            <a:pPr algn="just">
              <a:lnSpc>
                <a:spcPct val="107000"/>
              </a:lnSpc>
              <a:spcAft>
                <a:spcPts val="800"/>
              </a:spcAft>
            </a:pPr>
            <a:r>
              <a:rPr lang="fr-FR" sz="1400" dirty="0">
                <a:solidFill>
                  <a:srgbClr val="000000"/>
                </a:solidFill>
                <a:latin typeface="Verdana" panose="020B0604030504040204" pitchFamily="34" charset="0"/>
                <a:ea typeface="Verdana" panose="020B0604030504040204" pitchFamily="34" charset="0"/>
                <a:cs typeface="Times New Roman" panose="02020603050405020304" pitchFamily="18" charset="0"/>
              </a:rPr>
              <a:t>E</a:t>
            </a: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nviron 30% des collectivités et établissements ont précisé leur politique de rémunération au sein de leurs LDG, de même qu’elles se sont préoccupées des enjeux de qualité de vie au travail et de protection sociale complémentaire dans les mêmes proportions. </a:t>
            </a:r>
          </a:p>
          <a:p>
            <a:pPr algn="just">
              <a:lnSpc>
                <a:spcPct val="107000"/>
              </a:lnSpc>
              <a:spcAft>
                <a:spcPts val="800"/>
              </a:spcAft>
            </a:pPr>
            <a:endParaRPr lang="fr-FR" sz="140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Les répondants ont indiqué à plus de 33% avoir précisé leur politique de santé et de prévention des risques professionnels, tenant ainsi compte des conséquences du vieillissement démographique de la population d’agents, de la question de la pénibilité au travail, de la nécessaire prévention des situations d’usure professionnelle.</a:t>
            </a:r>
          </a:p>
          <a:p>
            <a:pPr algn="just">
              <a:lnSpc>
                <a:spcPct val="107000"/>
              </a:lnSpc>
              <a:spcAft>
                <a:spcPts val="800"/>
              </a:spcAft>
            </a:pP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Verdana" panose="020B0604030504040204" pitchFamily="34" charset="0"/>
                <a:cs typeface="Times New Roman" panose="02020603050405020304" pitchFamily="18" charset="0"/>
              </a:rPr>
              <a:t>Seuls </a:t>
            </a:r>
            <a:r>
              <a:rPr lang="fr-FR" sz="1400" dirty="0">
                <a:solidFill>
                  <a:srgbClr val="000000"/>
                </a:solidFill>
                <a:effectLst/>
                <a:latin typeface="Verdana" panose="020B0604030504040204" pitchFamily="34" charset="0"/>
                <a:ea typeface="Verdana" panose="020B0604030504040204" pitchFamily="34" charset="0"/>
              </a:rPr>
              <a:t>32 % indiquent avoir formalisé une démarche de GPEEC au sein de leurs LDG.</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775897B1-C00A-5CB6-8C9D-2D5DD2F5887D}"/>
              </a:ext>
            </a:extLst>
          </p:cNvPr>
          <p:cNvPicPr>
            <a:picLocks noChangeAspect="1"/>
          </p:cNvPicPr>
          <p:nvPr/>
        </p:nvPicPr>
        <p:blipFill>
          <a:blip r:embed="rId2"/>
          <a:stretch>
            <a:fillRect/>
          </a:stretch>
        </p:blipFill>
        <p:spPr>
          <a:xfrm>
            <a:off x="28955" y="14464"/>
            <a:ext cx="9011908" cy="1448002"/>
          </a:xfrm>
          <a:prstGeom prst="rect">
            <a:avLst/>
          </a:prstGeom>
        </p:spPr>
      </p:pic>
    </p:spTree>
    <p:extLst>
      <p:ext uri="{BB962C8B-B14F-4D97-AF65-F5344CB8AC3E}">
        <p14:creationId xmlns:p14="http://schemas.microsoft.com/office/powerpoint/2010/main" val="2189087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8A9FEBA-6C94-7457-BD5C-64464285360B}"/>
              </a:ext>
            </a:extLst>
          </p:cNvPr>
          <p:cNvSpPr>
            <a:spLocks noGrp="1"/>
          </p:cNvSpPr>
          <p:nvPr>
            <p:ph type="sldNum" sz="quarter" idx="12"/>
          </p:nvPr>
        </p:nvSpPr>
        <p:spPr/>
        <p:txBody>
          <a:bodyPr/>
          <a:lstStyle/>
          <a:p>
            <a:fld id="{1671450E-F983-4B66-A79F-4661252DA387}" type="slidenum">
              <a:rPr lang="fr-FR" smtClean="0"/>
              <a:t>11</a:t>
            </a:fld>
            <a:endParaRPr lang="fr-FR"/>
          </a:p>
        </p:txBody>
      </p:sp>
      <p:sp>
        <p:nvSpPr>
          <p:cNvPr id="4" name="ZoneTexte 3">
            <a:extLst>
              <a:ext uri="{FF2B5EF4-FFF2-40B4-BE49-F238E27FC236}">
                <a16:creationId xmlns:a16="http://schemas.microsoft.com/office/drawing/2014/main" id="{F8B0B881-E1D2-E2BE-9B21-F8C9FC77A165}"/>
              </a:ext>
            </a:extLst>
          </p:cNvPr>
          <p:cNvSpPr txBox="1"/>
          <p:nvPr/>
        </p:nvSpPr>
        <p:spPr>
          <a:xfrm>
            <a:off x="2915816" y="1402348"/>
            <a:ext cx="3816424" cy="1087927"/>
          </a:xfrm>
          <a:prstGeom prst="rect">
            <a:avLst/>
          </a:prstGeom>
          <a:noFill/>
        </p:spPr>
        <p:txBody>
          <a:bodyPr wrap="square">
            <a:spAutoFit/>
          </a:bodyPr>
          <a:lstStyle/>
          <a:p>
            <a:pPr algn="just">
              <a:lnSpc>
                <a:spcPct val="107000"/>
              </a:lnSpc>
              <a:spcAft>
                <a:spcPts val="800"/>
              </a:spcAft>
            </a:pPr>
            <a:r>
              <a:rPr lang="fr-FR" sz="16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Lignes directrices de gestion</a:t>
            </a:r>
            <a:endParaRPr lang="fr-FR" sz="16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sz="1600" b="1" dirty="0">
              <a:solidFill>
                <a:srgbClr val="000000"/>
              </a:solidFill>
              <a:ea typeface="Calibri" panose="020F0502020204030204" pitchFamily="34" charset="0"/>
              <a:cs typeface="Times New Roman" panose="02020603050405020304" pitchFamily="18" charset="0"/>
            </a:endParaRPr>
          </a:p>
          <a:p>
            <a:pPr algn="just">
              <a:lnSpc>
                <a:spcPct val="107000"/>
              </a:lnSpc>
              <a:spcAft>
                <a:spcPts val="800"/>
              </a:spcAft>
            </a:pPr>
            <a:endParaRPr lang="fr-FR" sz="1600" b="1" dirty="0">
              <a:effectLst/>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D0C37656-EFEB-346D-7518-53C3BB8E2E4A}"/>
              </a:ext>
            </a:extLst>
          </p:cNvPr>
          <p:cNvSpPr txBox="1"/>
          <p:nvPr/>
        </p:nvSpPr>
        <p:spPr>
          <a:xfrm>
            <a:off x="222724" y="1811360"/>
            <a:ext cx="8698552" cy="2527295"/>
          </a:xfrm>
          <a:prstGeom prst="rect">
            <a:avLst/>
          </a:prstGeom>
          <a:noFill/>
        </p:spPr>
        <p:txBody>
          <a:bodyPr wrap="square">
            <a:spAutoFit/>
          </a:bodyPr>
          <a:lstStyle/>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L’association de l’organe délibérant au projet de LDG n’est pas expressément prévue par la loi ou le décret du 29 novembre 2019 relatif aux lignes directrices de gestion, précisant simplement qu’elles sont établies par l’autorité territoriale après avis du CT/CST compétent. </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rPr>
              <a:t>Cependant, document éminemment stratégique et politique, les lignes directrices de gestion peuvent être considérées comme le projet politique RH de chaque collectivité territoriale.</a:t>
            </a:r>
          </a:p>
          <a:p>
            <a:pPr algn="just"/>
            <a:endParaRPr lang="fr-FR" sz="140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algn="just"/>
            <a:r>
              <a:rPr lang="fr-FR" sz="1400" dirty="0">
                <a:solidFill>
                  <a:srgbClr val="000000"/>
                </a:solidFill>
                <a:latin typeface="Verdana" panose="020B0604030504040204" pitchFamily="34" charset="0"/>
                <a:ea typeface="Verdana" panose="020B0604030504040204" pitchFamily="34" charset="0"/>
              </a:rPr>
              <a:t>L</a:t>
            </a:r>
            <a:r>
              <a:rPr lang="fr-FR" sz="1400" dirty="0">
                <a:solidFill>
                  <a:srgbClr val="000000"/>
                </a:solidFill>
                <a:effectLst/>
                <a:latin typeface="Verdana" panose="020B0604030504040204" pitchFamily="34" charset="0"/>
                <a:ea typeface="Verdana" panose="020B0604030504040204" pitchFamily="34" charset="0"/>
              </a:rPr>
              <a:t>es organes délibérants des collectivités territoriales et des établissements publics ont été sollicités à plus de 74% selon</a:t>
            </a:r>
            <a:r>
              <a:rPr lang="fr-FR" sz="1400" dirty="0">
                <a:effectLst/>
                <a:latin typeface="Verdana" panose="020B0604030504040204" pitchFamily="34" charset="0"/>
                <a:ea typeface="Verdana" panose="020B0604030504040204" pitchFamily="34" charset="0"/>
                <a:cs typeface="Times New Roman" panose="02020603050405020304" pitchFamily="18" charset="0"/>
              </a:rPr>
              <a:t> </a:t>
            </a:r>
            <a:r>
              <a:rPr lang="fr-FR" sz="1400" dirty="0">
                <a:solidFill>
                  <a:srgbClr val="000000"/>
                </a:solidFill>
                <a:latin typeface="Verdana" panose="020B0604030504040204" pitchFamily="34" charset="0"/>
                <a:ea typeface="Verdana" panose="020B0604030504040204" pitchFamily="34" charset="0"/>
                <a:cs typeface="Times New Roman" panose="02020603050405020304" pitchFamily="18" charset="0"/>
              </a:rPr>
              <a:t>l’</a:t>
            </a:r>
            <a:r>
              <a:rPr lang="fr-FR" sz="1400" dirty="0">
                <a:solidFill>
                  <a:srgbClr val="000000"/>
                </a:solidFill>
                <a:effectLst/>
                <a:latin typeface="Verdana" panose="020B0604030504040204" pitchFamily="34" charset="0"/>
                <a:ea typeface="Verdana" panose="020B0604030504040204" pitchFamily="34" charset="0"/>
              </a:rPr>
              <a:t>enquête.</a:t>
            </a:r>
          </a:p>
          <a:p>
            <a:pPr algn="just"/>
            <a:endParaRPr lang="fr-FR" sz="140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6" name="Image 5">
            <a:extLst>
              <a:ext uri="{FF2B5EF4-FFF2-40B4-BE49-F238E27FC236}">
                <a16:creationId xmlns:a16="http://schemas.microsoft.com/office/drawing/2014/main" id="{CB8AB76F-2B21-3664-EE70-8745E9001D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04022" y="3977368"/>
            <a:ext cx="5537076" cy="2640195"/>
          </a:xfrm>
          <a:prstGeom prst="rect">
            <a:avLst/>
          </a:prstGeom>
          <a:noFill/>
          <a:ln>
            <a:solidFill>
              <a:srgbClr val="4472C4"/>
            </a:solidFill>
          </a:ln>
        </p:spPr>
      </p:pic>
      <p:pic>
        <p:nvPicPr>
          <p:cNvPr id="8" name="Image 7">
            <a:extLst>
              <a:ext uri="{FF2B5EF4-FFF2-40B4-BE49-F238E27FC236}">
                <a16:creationId xmlns:a16="http://schemas.microsoft.com/office/drawing/2014/main" id="{7005CFA5-DC50-0425-8979-45BD74FCB761}"/>
              </a:ext>
            </a:extLst>
          </p:cNvPr>
          <p:cNvPicPr>
            <a:picLocks noChangeAspect="1"/>
          </p:cNvPicPr>
          <p:nvPr/>
        </p:nvPicPr>
        <p:blipFill>
          <a:blip r:embed="rId3"/>
          <a:stretch>
            <a:fillRect/>
          </a:stretch>
        </p:blipFill>
        <p:spPr>
          <a:xfrm>
            <a:off x="66046" y="2312"/>
            <a:ext cx="9011908" cy="1448002"/>
          </a:xfrm>
          <a:prstGeom prst="rect">
            <a:avLst/>
          </a:prstGeom>
        </p:spPr>
      </p:pic>
    </p:spTree>
    <p:extLst>
      <p:ext uri="{BB962C8B-B14F-4D97-AF65-F5344CB8AC3E}">
        <p14:creationId xmlns:p14="http://schemas.microsoft.com/office/powerpoint/2010/main" val="826338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8A9FEBA-6C94-7457-BD5C-64464285360B}"/>
              </a:ext>
            </a:extLst>
          </p:cNvPr>
          <p:cNvSpPr>
            <a:spLocks noGrp="1"/>
          </p:cNvSpPr>
          <p:nvPr>
            <p:ph type="sldNum" sz="quarter" idx="12"/>
          </p:nvPr>
        </p:nvSpPr>
        <p:spPr/>
        <p:txBody>
          <a:bodyPr/>
          <a:lstStyle/>
          <a:p>
            <a:fld id="{1671450E-F983-4B66-A79F-4661252DA387}" type="slidenum">
              <a:rPr lang="fr-FR" smtClean="0"/>
              <a:t>12</a:t>
            </a:fld>
            <a:endParaRPr lang="fr-FR"/>
          </a:p>
        </p:txBody>
      </p:sp>
      <p:sp>
        <p:nvSpPr>
          <p:cNvPr id="4" name="ZoneTexte 3">
            <a:extLst>
              <a:ext uri="{FF2B5EF4-FFF2-40B4-BE49-F238E27FC236}">
                <a16:creationId xmlns:a16="http://schemas.microsoft.com/office/drawing/2014/main" id="{F8B0B881-E1D2-E2BE-9B21-F8C9FC77A165}"/>
              </a:ext>
            </a:extLst>
          </p:cNvPr>
          <p:cNvSpPr txBox="1"/>
          <p:nvPr/>
        </p:nvSpPr>
        <p:spPr>
          <a:xfrm>
            <a:off x="2771800" y="1484784"/>
            <a:ext cx="3816424" cy="1087927"/>
          </a:xfrm>
          <a:prstGeom prst="rect">
            <a:avLst/>
          </a:prstGeom>
          <a:noFill/>
        </p:spPr>
        <p:txBody>
          <a:bodyPr wrap="square">
            <a:spAutoFit/>
          </a:bodyPr>
          <a:lstStyle/>
          <a:p>
            <a:pPr algn="just">
              <a:lnSpc>
                <a:spcPct val="107000"/>
              </a:lnSpc>
              <a:spcAft>
                <a:spcPts val="800"/>
              </a:spcAft>
            </a:pPr>
            <a:r>
              <a:rPr lang="fr-FR" sz="16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Lignes directrices de gestion</a:t>
            </a:r>
            <a:endParaRPr lang="fr-FR" sz="16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sz="1600" b="1" dirty="0">
              <a:solidFill>
                <a:srgbClr val="000000"/>
              </a:solidFill>
              <a:ea typeface="Calibri" panose="020F0502020204030204" pitchFamily="34" charset="0"/>
              <a:cs typeface="Times New Roman" panose="02020603050405020304" pitchFamily="18" charset="0"/>
            </a:endParaRPr>
          </a:p>
          <a:p>
            <a:pPr algn="just">
              <a:lnSpc>
                <a:spcPct val="107000"/>
              </a:lnSpc>
              <a:spcAft>
                <a:spcPts val="800"/>
              </a:spcAft>
            </a:pPr>
            <a:endParaRPr lang="fr-FR" sz="1600" b="1" dirty="0">
              <a:effectLst/>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AEF9271C-9224-4E7E-41CF-4D610E30384B}"/>
              </a:ext>
            </a:extLst>
          </p:cNvPr>
          <p:cNvSpPr txBox="1"/>
          <p:nvPr/>
        </p:nvSpPr>
        <p:spPr>
          <a:xfrm>
            <a:off x="299164" y="1900803"/>
            <a:ext cx="8545672" cy="4714111"/>
          </a:xfrm>
          <a:prstGeom prst="rect">
            <a:avLst/>
          </a:prstGeom>
          <a:noFill/>
        </p:spPr>
        <p:txBody>
          <a:bodyPr wrap="square">
            <a:spAutoFit/>
          </a:bodyPr>
          <a:lstStyle/>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Compte-tenu de leur adoption tardive dans une majorité de cas (52,15% de collectivités et d’établissements n’avait pas élaboré leurs LDG au 31 décembre 2020), de la rigueur de leur processus d’élaboration et de l’étendue du champ couvert par les lignes directrices de gestion, plus de 96% des collectivités et établissements ayant répondu à </a:t>
            </a:r>
            <a:r>
              <a:rPr lang="fr-FR" sz="1400" dirty="0">
                <a:solidFill>
                  <a:srgbClr val="000000"/>
                </a:solidFill>
                <a:latin typeface="Verdana" panose="020B0604030504040204" pitchFamily="34" charset="0"/>
                <a:ea typeface="Verdana" panose="020B0604030504040204" pitchFamily="34" charset="0"/>
                <a:cs typeface="Times New Roman" panose="02020603050405020304" pitchFamily="18" charset="0"/>
              </a:rPr>
              <a:t>l’e</a:t>
            </a: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nquête n’ont pas procédé à leur révision depuis leur adoption.</a:t>
            </a:r>
          </a:p>
          <a:p>
            <a:pPr algn="just">
              <a:lnSpc>
                <a:spcPct val="107000"/>
              </a:lnSpc>
              <a:spcAft>
                <a:spcPts val="800"/>
              </a:spcAft>
            </a:pPr>
            <a:endParaRPr lang="fr-FR" sz="1400"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Verdana" panose="020B0604030504040204" pitchFamily="34" charset="0"/>
                <a:cs typeface="Times New Roman" panose="02020603050405020304" pitchFamily="18" charset="0"/>
              </a:rPr>
              <a:t>L’article L 253-5 du CGFP dispose </a:t>
            </a: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qu’</a:t>
            </a:r>
            <a:r>
              <a:rPr lang="fr-FR" sz="1400" i="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Un bilan de la mise en œuvre des lignes directrices de gestion en matière de promotion et de valorisation des parcours professionnels est établi annuellement, sur la base des décisions individuelles et en tenant compte des données issues du rapport social unique. Il est présenté au comité social territorial compétent. »</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Compte-tenu de l’adoption parfois tardive des LDG et de la date de réception des réponses à l’enquête (été 2022), ce débat a déjà eu lieu uniquement dans 27% des collectivités et établissements.</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4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DCE44AB7-6025-10BC-1E68-80A4DF5D5E99}"/>
              </a:ext>
            </a:extLst>
          </p:cNvPr>
          <p:cNvPicPr>
            <a:picLocks noChangeAspect="1"/>
          </p:cNvPicPr>
          <p:nvPr/>
        </p:nvPicPr>
        <p:blipFill>
          <a:blip r:embed="rId2"/>
          <a:stretch>
            <a:fillRect/>
          </a:stretch>
        </p:blipFill>
        <p:spPr>
          <a:xfrm>
            <a:off x="0" y="0"/>
            <a:ext cx="9011908" cy="1448002"/>
          </a:xfrm>
          <a:prstGeom prst="rect">
            <a:avLst/>
          </a:prstGeom>
        </p:spPr>
      </p:pic>
    </p:spTree>
    <p:extLst>
      <p:ext uri="{BB962C8B-B14F-4D97-AF65-F5344CB8AC3E}">
        <p14:creationId xmlns:p14="http://schemas.microsoft.com/office/powerpoint/2010/main" val="2372023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13</a:t>
            </a:fld>
            <a:endParaRPr lang="fr-FR"/>
          </a:p>
        </p:txBody>
      </p:sp>
      <p:sp>
        <p:nvSpPr>
          <p:cNvPr id="4" name="ZoneTexte 3">
            <a:extLst>
              <a:ext uri="{FF2B5EF4-FFF2-40B4-BE49-F238E27FC236}">
                <a16:creationId xmlns:a16="http://schemas.microsoft.com/office/drawing/2014/main" id="{94356808-6BBC-8B5D-A91B-07B9321B9135}"/>
              </a:ext>
            </a:extLst>
          </p:cNvPr>
          <p:cNvSpPr txBox="1"/>
          <p:nvPr/>
        </p:nvSpPr>
        <p:spPr>
          <a:xfrm>
            <a:off x="179512" y="1628800"/>
            <a:ext cx="8640960" cy="4336828"/>
          </a:xfrm>
          <a:prstGeom prst="rect">
            <a:avLst/>
          </a:prstGeom>
          <a:noFill/>
        </p:spPr>
        <p:txBody>
          <a:bodyPr wrap="square">
            <a:spAutoFit/>
          </a:bodyPr>
          <a:lstStyle/>
          <a:p>
            <a:r>
              <a:rPr lang="fr-FR" sz="1600" b="1" u="sng" dirty="0">
                <a:latin typeface="Verdana" panose="020B0604030504040204" pitchFamily="34" charset="0"/>
                <a:ea typeface="Verdana" panose="020B0604030504040204" pitchFamily="34" charset="0"/>
              </a:rPr>
              <a:t>DIALOGUE SOCIAL</a:t>
            </a:r>
          </a:p>
          <a:p>
            <a:pPr algn="just"/>
            <a:endParaRPr lang="fr-FR" sz="1600" dirty="0">
              <a:latin typeface="Verdana" panose="020B0604030504040204" pitchFamily="34" charset="0"/>
              <a:ea typeface="Verdana" panose="020B0604030504040204" pitchFamily="34" charset="0"/>
            </a:endParaRPr>
          </a:p>
          <a:p>
            <a:pPr algn="just"/>
            <a:r>
              <a:rPr lang="fr-FR" sz="1600" dirty="0">
                <a:latin typeface="Verdana" panose="020B0604030504040204" pitchFamily="34" charset="0"/>
                <a:ea typeface="Verdana" panose="020B0604030504040204" pitchFamily="34" charset="0"/>
              </a:rPr>
              <a:t>Outre la réforme des instances paritaires avec la modification de l’organisation et du champ de compétences des CAP et CCP et la fusion des CT et CHSCT avec la création des comités sociaux territoriaux, l’article 14 de la loi du 6 août 2019 visait à </a:t>
            </a:r>
            <a:r>
              <a:rPr lang="fr-FR" sz="1600" dirty="0">
                <a:effectLst/>
                <a:latin typeface="Verdana" panose="020B0604030504040204" pitchFamily="34" charset="0"/>
                <a:ea typeface="Verdana" panose="020B0604030504040204" pitchFamily="34" charset="0"/>
                <a:cs typeface="Arial" panose="020B0604020202020204" pitchFamily="34" charset="0"/>
              </a:rPr>
              <a:t>donner un essor à la négociation collective dans la fonction publique.</a:t>
            </a:r>
          </a:p>
          <a:p>
            <a:pPr algn="just"/>
            <a:endParaRPr lang="fr-FR" sz="1600" dirty="0">
              <a:latin typeface="Verdana" panose="020B0604030504040204" pitchFamily="34" charset="0"/>
              <a:ea typeface="Verdana" panose="020B0604030504040204" pitchFamily="34" charset="0"/>
              <a:cs typeface="Arial" panose="020B0604020202020204" pitchFamily="34" charset="0"/>
            </a:endParaRPr>
          </a:p>
          <a:p>
            <a:pPr algn="just"/>
            <a:r>
              <a:rPr lang="fr-FR" sz="1600" dirty="0">
                <a:effectLst/>
                <a:latin typeface="Verdana" panose="020B0604030504040204" pitchFamily="34" charset="0"/>
                <a:ea typeface="Verdana" panose="020B0604030504040204" pitchFamily="34" charset="0"/>
                <a:cs typeface="Arial" panose="020B0604020202020204" pitchFamily="34" charset="0"/>
              </a:rPr>
              <a:t>Ainsi, l’ordonnance n°2021-174 du 17 février 2021 fixe et précise les conditions dans lesquelles des accords négociés peuvent être conclus entre les employeurs et les organisations syndicales.</a:t>
            </a:r>
          </a:p>
          <a:p>
            <a:pPr algn="just"/>
            <a:endParaRPr lang="fr-FR" sz="1600" dirty="0">
              <a:latin typeface="Verdana" panose="020B0604030504040204" pitchFamily="34" charset="0"/>
              <a:ea typeface="Verdana" panose="020B0604030504040204" pitchFamily="34" charset="0"/>
              <a:cs typeface="Arial" panose="020B0604020202020204" pitchFamily="34" charset="0"/>
            </a:endParaRPr>
          </a:p>
          <a:p>
            <a:pPr algn="just">
              <a:lnSpc>
                <a:spcPct val="107000"/>
              </a:lnSpc>
              <a:spcAft>
                <a:spcPts val="800"/>
              </a:spcAft>
            </a:pPr>
            <a:r>
              <a:rPr lang="fr-FR" sz="1600" dirty="0">
                <a:effectLst/>
                <a:latin typeface="Verdana" panose="020B0604030504040204" pitchFamily="34" charset="0"/>
                <a:ea typeface="Verdana" panose="020B0604030504040204" pitchFamily="34" charset="0"/>
                <a:cs typeface="Arial" panose="020B0604020202020204" pitchFamily="34" charset="0"/>
              </a:rPr>
              <a:t>A la date de l’enquête, seul 1 employeur sur 10 indiquait avoir conclu au moins un accord négocié.</a:t>
            </a:r>
            <a:endParaRPr lang="fr-FR" sz="1600" dirty="0">
              <a:effectLst/>
              <a:latin typeface="Verdana" panose="020B0604030504040204" pitchFamily="34" charset="0"/>
              <a:ea typeface="Verdana" panose="020B0604030504040204" pitchFamily="34" charset="0"/>
              <a:cs typeface="Times New Roman" panose="02020603050405020304" pitchFamily="18" charset="0"/>
            </a:endParaRPr>
          </a:p>
          <a:p>
            <a:pPr algn="just">
              <a:lnSpc>
                <a:spcPct val="107000"/>
              </a:lnSpc>
              <a:spcAft>
                <a:spcPts val="800"/>
              </a:spcAft>
            </a:pPr>
            <a:r>
              <a:rPr lang="fr-FR" sz="1600" dirty="0">
                <a:effectLst/>
                <a:latin typeface="Verdana" panose="020B0604030504040204" pitchFamily="34" charset="0"/>
                <a:ea typeface="Verdana" panose="020B0604030504040204" pitchFamily="34" charset="0"/>
                <a:cs typeface="Arial" panose="020B0604020202020204" pitchFamily="34" charset="0"/>
              </a:rPr>
              <a:t>Toutefois, ce chiffre a vocation à croître, à mesure que la culture du dialogue social se développe.</a:t>
            </a:r>
            <a:endParaRPr lang="fr-FR" sz="1600" dirty="0">
              <a:effectLst/>
              <a:latin typeface="Verdana" panose="020B0604030504040204" pitchFamily="34" charset="0"/>
              <a:ea typeface="Verdana" panose="020B0604030504040204" pitchFamily="34" charset="0"/>
              <a:cs typeface="Times New Roman" panose="02020603050405020304" pitchFamily="18" charset="0"/>
            </a:endParaRPr>
          </a:p>
          <a:p>
            <a:endParaRPr lang="fr-FR" dirty="0"/>
          </a:p>
        </p:txBody>
      </p:sp>
      <p:pic>
        <p:nvPicPr>
          <p:cNvPr id="6" name="Image 5">
            <a:extLst>
              <a:ext uri="{FF2B5EF4-FFF2-40B4-BE49-F238E27FC236}">
                <a16:creationId xmlns:a16="http://schemas.microsoft.com/office/drawing/2014/main" id="{A4F2CAB7-801E-9F8A-220A-4B9C82AF83C0}"/>
              </a:ext>
            </a:extLst>
          </p:cNvPr>
          <p:cNvPicPr>
            <a:picLocks noChangeAspect="1"/>
          </p:cNvPicPr>
          <p:nvPr/>
        </p:nvPicPr>
        <p:blipFill>
          <a:blip r:embed="rId2"/>
          <a:stretch>
            <a:fillRect/>
          </a:stretch>
        </p:blipFill>
        <p:spPr>
          <a:xfrm>
            <a:off x="19075" y="0"/>
            <a:ext cx="9011908" cy="1448002"/>
          </a:xfrm>
          <a:prstGeom prst="rect">
            <a:avLst/>
          </a:prstGeom>
        </p:spPr>
      </p:pic>
    </p:spTree>
    <p:extLst>
      <p:ext uri="{BB962C8B-B14F-4D97-AF65-F5344CB8AC3E}">
        <p14:creationId xmlns:p14="http://schemas.microsoft.com/office/powerpoint/2010/main" val="3863556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14</a:t>
            </a:fld>
            <a:endParaRPr lang="fr-FR"/>
          </a:p>
        </p:txBody>
      </p:sp>
      <p:sp>
        <p:nvSpPr>
          <p:cNvPr id="4" name="ZoneTexte 3">
            <a:extLst>
              <a:ext uri="{FF2B5EF4-FFF2-40B4-BE49-F238E27FC236}">
                <a16:creationId xmlns:a16="http://schemas.microsoft.com/office/drawing/2014/main" id="{85AB8A97-42C4-6FA0-3260-30C0950D3177}"/>
              </a:ext>
            </a:extLst>
          </p:cNvPr>
          <p:cNvSpPr txBox="1"/>
          <p:nvPr/>
        </p:nvSpPr>
        <p:spPr>
          <a:xfrm>
            <a:off x="382488" y="1554700"/>
            <a:ext cx="8761512" cy="605102"/>
          </a:xfrm>
          <a:prstGeom prst="rect">
            <a:avLst/>
          </a:prstGeom>
          <a:noFill/>
        </p:spPr>
        <p:txBody>
          <a:bodyPr wrap="square">
            <a:spAutoFit/>
          </a:bodyPr>
          <a:lstStyle/>
          <a:p>
            <a:pPr algn="just">
              <a:lnSpc>
                <a:spcPct val="107000"/>
              </a:lnSpc>
              <a:spcAft>
                <a:spcPts val="800"/>
              </a:spcAft>
            </a:pPr>
            <a:r>
              <a:rPr lang="fr-FR" sz="1600" dirty="0">
                <a:effectLst/>
                <a:latin typeface="Verdana" panose="020B0604030504040204" pitchFamily="34" charset="0"/>
                <a:ea typeface="Calibri" panose="020F0502020204030204" pitchFamily="34" charset="0"/>
                <a:cs typeface="Arial" panose="020B0604020202020204" pitchFamily="34" charset="0"/>
              </a:rPr>
              <a:t>Le télétravail et le temps de travail arrivent fort logiquement largement en tête des objets d’accord avec 61 et 40% de citation par les répondants.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E636F111-20A8-C59F-9C59-74562771D94E}"/>
              </a:ext>
            </a:extLst>
          </p:cNvPr>
          <p:cNvSpPr txBox="1"/>
          <p:nvPr/>
        </p:nvSpPr>
        <p:spPr>
          <a:xfrm>
            <a:off x="369660" y="2235298"/>
            <a:ext cx="8643372" cy="868571"/>
          </a:xfrm>
          <a:prstGeom prst="rect">
            <a:avLst/>
          </a:prstGeom>
          <a:noFill/>
        </p:spPr>
        <p:txBody>
          <a:bodyPr wrap="square">
            <a:spAutoFit/>
          </a:bodyPr>
          <a:lstStyle/>
          <a:p>
            <a:pPr algn="just">
              <a:lnSpc>
                <a:spcPct val="107000"/>
              </a:lnSpc>
              <a:spcAft>
                <a:spcPts val="800"/>
              </a:spcAft>
            </a:pPr>
            <a:r>
              <a:rPr lang="fr-FR" sz="1600" dirty="0">
                <a:effectLst/>
                <a:latin typeface="Verdana" panose="020B0604030504040204" pitchFamily="34" charset="0"/>
                <a:ea typeface="Calibri" panose="020F0502020204030204" pitchFamily="34" charset="0"/>
                <a:cs typeface="Arial" panose="020B0604020202020204" pitchFamily="34" charset="0"/>
              </a:rPr>
              <a:t>D’autres thèmes d’accord montent en puissance comme la protection sociale complémentaire (27% de citation), la mise en œuvre de politiques indemnitaires (21%), la promotion professionnelle (19%).</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 5">
            <a:extLst>
              <a:ext uri="{FF2B5EF4-FFF2-40B4-BE49-F238E27FC236}">
                <a16:creationId xmlns:a16="http://schemas.microsoft.com/office/drawing/2014/main" id="{073630C1-08F4-7941-BC86-B0FFDA2CBF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167778"/>
            <a:ext cx="5400600" cy="3094987"/>
          </a:xfrm>
          <a:prstGeom prst="rect">
            <a:avLst/>
          </a:prstGeom>
          <a:noFill/>
          <a:ln>
            <a:solidFill>
              <a:schemeClr val="accent1"/>
            </a:solidFill>
          </a:ln>
        </p:spPr>
      </p:pic>
      <p:pic>
        <p:nvPicPr>
          <p:cNvPr id="8" name="Image 7">
            <a:extLst>
              <a:ext uri="{FF2B5EF4-FFF2-40B4-BE49-F238E27FC236}">
                <a16:creationId xmlns:a16="http://schemas.microsoft.com/office/drawing/2014/main" id="{91F88466-76BA-EC50-CF7A-2CD01BB74A47}"/>
              </a:ext>
            </a:extLst>
          </p:cNvPr>
          <p:cNvPicPr>
            <a:picLocks noChangeAspect="1"/>
          </p:cNvPicPr>
          <p:nvPr/>
        </p:nvPicPr>
        <p:blipFill>
          <a:blip r:embed="rId3"/>
          <a:stretch>
            <a:fillRect/>
          </a:stretch>
        </p:blipFill>
        <p:spPr>
          <a:xfrm>
            <a:off x="0" y="19754"/>
            <a:ext cx="9011908" cy="1448002"/>
          </a:xfrm>
          <a:prstGeom prst="rect">
            <a:avLst/>
          </a:prstGeom>
        </p:spPr>
      </p:pic>
    </p:spTree>
    <p:extLst>
      <p:ext uri="{BB962C8B-B14F-4D97-AF65-F5344CB8AC3E}">
        <p14:creationId xmlns:p14="http://schemas.microsoft.com/office/powerpoint/2010/main" val="412734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33ECBEA-39CA-516A-1161-5BF7FD7FD32A}"/>
              </a:ext>
            </a:extLst>
          </p:cNvPr>
          <p:cNvSpPr>
            <a:spLocks noGrp="1"/>
          </p:cNvSpPr>
          <p:nvPr>
            <p:ph type="sldNum" sz="quarter" idx="12"/>
          </p:nvPr>
        </p:nvSpPr>
        <p:spPr/>
        <p:txBody>
          <a:bodyPr/>
          <a:lstStyle/>
          <a:p>
            <a:fld id="{1671450E-F983-4B66-A79F-4661252DA387}" type="slidenum">
              <a:rPr lang="fr-FR" smtClean="0"/>
              <a:t>15</a:t>
            </a:fld>
            <a:endParaRPr lang="fr-FR"/>
          </a:p>
        </p:txBody>
      </p:sp>
      <p:pic>
        <p:nvPicPr>
          <p:cNvPr id="3" name="Image 2">
            <a:extLst>
              <a:ext uri="{FF2B5EF4-FFF2-40B4-BE49-F238E27FC236}">
                <a16:creationId xmlns:a16="http://schemas.microsoft.com/office/drawing/2014/main" id="{2AEFD58D-BDB5-0622-487B-9F6ED212275C}"/>
              </a:ext>
            </a:extLst>
          </p:cNvPr>
          <p:cNvPicPr>
            <a:picLocks noChangeAspect="1"/>
          </p:cNvPicPr>
          <p:nvPr/>
        </p:nvPicPr>
        <p:blipFill>
          <a:blip r:embed="rId2"/>
          <a:stretch>
            <a:fillRect/>
          </a:stretch>
        </p:blipFill>
        <p:spPr>
          <a:xfrm>
            <a:off x="251520" y="1448002"/>
            <a:ext cx="8761512" cy="5253971"/>
          </a:xfrm>
          <a:prstGeom prst="rect">
            <a:avLst/>
          </a:prstGeom>
        </p:spPr>
      </p:pic>
      <p:pic>
        <p:nvPicPr>
          <p:cNvPr id="6" name="Image 5">
            <a:extLst>
              <a:ext uri="{FF2B5EF4-FFF2-40B4-BE49-F238E27FC236}">
                <a16:creationId xmlns:a16="http://schemas.microsoft.com/office/drawing/2014/main" id="{9A1E3E92-F9EC-16B7-E5B4-E81A104DE18F}"/>
              </a:ext>
            </a:extLst>
          </p:cNvPr>
          <p:cNvPicPr>
            <a:picLocks noChangeAspect="1"/>
          </p:cNvPicPr>
          <p:nvPr/>
        </p:nvPicPr>
        <p:blipFill>
          <a:blip r:embed="rId3"/>
          <a:stretch>
            <a:fillRect/>
          </a:stretch>
        </p:blipFill>
        <p:spPr>
          <a:xfrm>
            <a:off x="-17884" y="0"/>
            <a:ext cx="9011908" cy="1448002"/>
          </a:xfrm>
          <a:prstGeom prst="rect">
            <a:avLst/>
          </a:prstGeom>
        </p:spPr>
      </p:pic>
    </p:spTree>
    <p:extLst>
      <p:ext uri="{BB962C8B-B14F-4D97-AF65-F5344CB8AC3E}">
        <p14:creationId xmlns:p14="http://schemas.microsoft.com/office/powerpoint/2010/main" val="3213698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16</a:t>
            </a:fld>
            <a:endParaRPr lang="fr-FR"/>
          </a:p>
        </p:txBody>
      </p:sp>
      <p:sp>
        <p:nvSpPr>
          <p:cNvPr id="4" name="ZoneTexte 3">
            <a:extLst>
              <a:ext uri="{FF2B5EF4-FFF2-40B4-BE49-F238E27FC236}">
                <a16:creationId xmlns:a16="http://schemas.microsoft.com/office/drawing/2014/main" id="{46B9F3E7-EEE2-C652-BEA5-99EB3A900AC9}"/>
              </a:ext>
            </a:extLst>
          </p:cNvPr>
          <p:cNvSpPr txBox="1"/>
          <p:nvPr/>
        </p:nvSpPr>
        <p:spPr>
          <a:xfrm>
            <a:off x="254000" y="1808480"/>
            <a:ext cx="8566472" cy="3386696"/>
          </a:xfrm>
          <a:prstGeom prst="rect">
            <a:avLst/>
          </a:prstGeom>
          <a:noFill/>
        </p:spPr>
        <p:txBody>
          <a:bodyPr wrap="square">
            <a:spAutoFit/>
          </a:bodyPr>
          <a:lstStyle/>
          <a:p>
            <a:pPr algn="just">
              <a:lnSpc>
                <a:spcPct val="107000"/>
              </a:lnSpc>
              <a:spcAft>
                <a:spcPts val="800"/>
              </a:spcAft>
            </a:pPr>
            <a:r>
              <a:rPr lang="fr-FR" sz="1600" dirty="0">
                <a:effectLst/>
                <a:latin typeface="Verdana" panose="020B0604030504040204" pitchFamily="34" charset="0"/>
                <a:ea typeface="Verdana" panose="020B0604030504040204" pitchFamily="34" charset="0"/>
                <a:cs typeface="Times New Roman" panose="02020603050405020304" pitchFamily="18" charset="0"/>
              </a:rPr>
              <a:t>En vertu des dispositions de la loi du 6 août 2019, </a:t>
            </a:r>
            <a:r>
              <a:rPr lang="fr-FR" sz="1600" dirty="0">
                <a:solidFill>
                  <a:srgbClr val="000000"/>
                </a:solidFill>
                <a:effectLst/>
                <a:latin typeface="Verdana" panose="020B0604030504040204" pitchFamily="34" charset="0"/>
                <a:ea typeface="Verdana" panose="020B0604030504040204" pitchFamily="34" charset="0"/>
                <a:cs typeface="Arial" panose="020B0604020202020204" pitchFamily="34" charset="0"/>
              </a:rPr>
              <a:t>l'autorité territoriale et les organisations syndicales qui disposent d'au moins un siège dans les instances paritaires</a:t>
            </a:r>
            <a:r>
              <a:rPr lang="fr-FR" sz="1600" dirty="0">
                <a:solidFill>
                  <a:srgbClr val="000000"/>
                </a:solidFill>
                <a:latin typeface="Verdana" panose="020B0604030504040204" pitchFamily="34" charset="0"/>
                <a:ea typeface="Verdana" panose="020B0604030504040204" pitchFamily="34" charset="0"/>
                <a:cs typeface="Arial" panose="020B0604020202020204" pitchFamily="34" charset="0"/>
              </a:rPr>
              <a:t> </a:t>
            </a:r>
            <a:r>
              <a:rPr lang="fr-FR" sz="1600" dirty="0">
                <a:solidFill>
                  <a:srgbClr val="000000"/>
                </a:solidFill>
                <a:effectLst/>
                <a:latin typeface="Verdana" panose="020B0604030504040204" pitchFamily="34" charset="0"/>
                <a:ea typeface="Verdana" panose="020B0604030504040204" pitchFamily="34" charset="0"/>
                <a:cs typeface="Arial" panose="020B0604020202020204" pitchFamily="34" charset="0"/>
              </a:rPr>
              <a:t>peuvent engager des négociations en vue de la signature d'un accord visant à assurer la continuité des services publics en cas de grève des agents.</a:t>
            </a:r>
          </a:p>
          <a:p>
            <a:pPr algn="just">
              <a:lnSpc>
                <a:spcPct val="107000"/>
              </a:lnSpc>
              <a:spcAft>
                <a:spcPts val="800"/>
              </a:spcAft>
            </a:pPr>
            <a:endParaRPr lang="fr-FR" sz="1600" i="1" dirty="0">
              <a:solidFill>
                <a:srgbClr val="000000"/>
              </a:solidFill>
              <a:latin typeface="Verdana" panose="020B0604030504040204" pitchFamily="34" charset="0"/>
              <a:ea typeface="Verdana" panose="020B0604030504040204" pitchFamily="34" charset="0"/>
              <a:cs typeface="Arial" panose="020B0604020202020204" pitchFamily="34" charset="0"/>
            </a:endParaRPr>
          </a:p>
          <a:p>
            <a:pPr algn="just">
              <a:lnSpc>
                <a:spcPct val="107000"/>
              </a:lnSpc>
              <a:spcAft>
                <a:spcPts val="800"/>
              </a:spcAft>
            </a:pPr>
            <a:r>
              <a:rPr lang="fr-FR" sz="1600" dirty="0">
                <a:solidFill>
                  <a:srgbClr val="000000"/>
                </a:solidFill>
                <a:effectLst/>
                <a:latin typeface="Verdana" panose="020B0604030504040204" pitchFamily="34" charset="0"/>
                <a:ea typeface="Verdana" panose="020B0604030504040204" pitchFamily="34" charset="0"/>
                <a:cs typeface="Arial" panose="020B0604020202020204" pitchFamily="34" charset="0"/>
              </a:rPr>
              <a:t>L’enquête fait ressortir un usage encore extrêmement limité de ces dispositions : seuls 3% des répondants et 6% des employeurs de l’échantillon concernés par ces nouvelles dispositions indiquent avoir engagé une négociation en ce sens.</a:t>
            </a:r>
          </a:p>
          <a:p>
            <a:pPr algn="just">
              <a:lnSpc>
                <a:spcPct val="107000"/>
              </a:lnSpc>
              <a:spcAft>
                <a:spcPts val="800"/>
              </a:spcAft>
            </a:pPr>
            <a:endParaRPr lang="fr-FR" sz="1600" dirty="0">
              <a:solidFill>
                <a:srgbClr val="000000"/>
              </a:solidFill>
              <a:latin typeface="Verdana" panose="020B060403050404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16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Près d’1 employeur répondant sur 5 (18%) ayant engagé de telles négociations indique être parvenu à un accord.</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 5">
            <a:extLst>
              <a:ext uri="{FF2B5EF4-FFF2-40B4-BE49-F238E27FC236}">
                <a16:creationId xmlns:a16="http://schemas.microsoft.com/office/drawing/2014/main" id="{C2947FE9-1DF3-75EF-309E-49C65DB1A738}"/>
              </a:ext>
            </a:extLst>
          </p:cNvPr>
          <p:cNvPicPr>
            <a:picLocks noChangeAspect="1"/>
          </p:cNvPicPr>
          <p:nvPr/>
        </p:nvPicPr>
        <p:blipFill>
          <a:blip r:embed="rId2"/>
          <a:stretch>
            <a:fillRect/>
          </a:stretch>
        </p:blipFill>
        <p:spPr>
          <a:xfrm>
            <a:off x="26318" y="0"/>
            <a:ext cx="9011908" cy="1448002"/>
          </a:xfrm>
          <a:prstGeom prst="rect">
            <a:avLst/>
          </a:prstGeom>
        </p:spPr>
      </p:pic>
    </p:spTree>
    <p:extLst>
      <p:ext uri="{BB962C8B-B14F-4D97-AF65-F5344CB8AC3E}">
        <p14:creationId xmlns:p14="http://schemas.microsoft.com/office/powerpoint/2010/main" val="3087845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17</a:t>
            </a:fld>
            <a:endParaRPr lang="fr-FR"/>
          </a:p>
        </p:txBody>
      </p:sp>
      <p:sp>
        <p:nvSpPr>
          <p:cNvPr id="4" name="ZoneTexte 3">
            <a:extLst>
              <a:ext uri="{FF2B5EF4-FFF2-40B4-BE49-F238E27FC236}">
                <a16:creationId xmlns:a16="http://schemas.microsoft.com/office/drawing/2014/main" id="{6CC85C21-02AA-7866-3181-3220CB04F013}"/>
              </a:ext>
            </a:extLst>
          </p:cNvPr>
          <p:cNvSpPr txBox="1"/>
          <p:nvPr/>
        </p:nvSpPr>
        <p:spPr>
          <a:xfrm>
            <a:off x="22686" y="1450099"/>
            <a:ext cx="8869794" cy="2308324"/>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TEMPS DE TRAVAIL</a:t>
            </a:r>
          </a:p>
          <a:p>
            <a:pPr algn="just"/>
            <a:endParaRPr lang="fr-FR" sz="1400" dirty="0">
              <a:latin typeface="Verdana" panose="020B0604030504040204" pitchFamily="34" charset="0"/>
              <a:ea typeface="Verdana" panose="020B0604030504040204" pitchFamily="34" charset="0"/>
            </a:endParaRPr>
          </a:p>
          <a:p>
            <a:pPr algn="just"/>
            <a:r>
              <a:rPr lang="fr-FR" sz="14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Les collectivités et établissements disposaient d’un délai d’un an à compter du renouvellement de chacune des assemblées délibérantes pour supprimer les régimes dérogatoires à la durée légale du temps de travail.</a:t>
            </a:r>
          </a:p>
          <a:p>
            <a:pPr algn="just"/>
            <a:endParaRPr lang="fr-FR" sz="1400" dirty="0">
              <a:solidFill>
                <a:srgbClr val="000000"/>
              </a:solidFill>
              <a:latin typeface="Verdana" panose="020B0604030504040204" pitchFamily="34" charset="0"/>
              <a:cs typeface="Arial" panose="020B0604020202020204" pitchFamily="34" charset="0"/>
            </a:endParaRPr>
          </a:p>
          <a:p>
            <a:pPr algn="just"/>
            <a:r>
              <a:rPr lang="fr-FR" sz="1400" dirty="0">
                <a:latin typeface="Verdana" panose="020B0604030504040204" pitchFamily="34" charset="0"/>
                <a:ea typeface="Calibri" panose="020F0502020204030204" pitchFamily="34" charset="0"/>
                <a:cs typeface="Arial" panose="020B0604020202020204" pitchFamily="34" charset="0"/>
              </a:rPr>
              <a:t>U</a:t>
            </a:r>
            <a:r>
              <a:rPr lang="fr-FR" sz="1400" dirty="0">
                <a:effectLst/>
                <a:latin typeface="Verdana" panose="020B0604030504040204" pitchFamily="34" charset="0"/>
                <a:ea typeface="Calibri" panose="020F0502020204030204" pitchFamily="34" charset="0"/>
                <a:cs typeface="Arial" panose="020B0604020202020204" pitchFamily="34" charset="0"/>
              </a:rPr>
              <a:t>ne majorité des répondants (54%) indique ne pas être concernée par ces dispositions de refonte du temps de travail.</a:t>
            </a:r>
          </a:p>
          <a:p>
            <a:pPr algn="just"/>
            <a:endParaRPr lang="fr-FR" sz="1600" dirty="0">
              <a:latin typeface="Verdana" panose="020B0604030504040204" pitchFamily="34" charset="0"/>
              <a:cs typeface="Arial" panose="020B0604020202020204" pitchFamily="34" charset="0"/>
            </a:endParaRPr>
          </a:p>
          <a:p>
            <a:pPr algn="just"/>
            <a:endParaRPr lang="fr-FR" sz="1600" dirty="0"/>
          </a:p>
        </p:txBody>
      </p:sp>
      <p:pic>
        <p:nvPicPr>
          <p:cNvPr id="5" name="Image 4">
            <a:extLst>
              <a:ext uri="{FF2B5EF4-FFF2-40B4-BE49-F238E27FC236}">
                <a16:creationId xmlns:a16="http://schemas.microsoft.com/office/drawing/2014/main" id="{C6FCE9CA-1256-DAE7-400D-B6791A9C26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8576" y="3429000"/>
            <a:ext cx="6811576" cy="3102269"/>
          </a:xfrm>
          <a:prstGeom prst="rect">
            <a:avLst/>
          </a:prstGeom>
          <a:noFill/>
          <a:ln>
            <a:solidFill>
              <a:schemeClr val="accent1"/>
            </a:solidFill>
          </a:ln>
        </p:spPr>
      </p:pic>
      <p:pic>
        <p:nvPicPr>
          <p:cNvPr id="7" name="Image 6">
            <a:extLst>
              <a:ext uri="{FF2B5EF4-FFF2-40B4-BE49-F238E27FC236}">
                <a16:creationId xmlns:a16="http://schemas.microsoft.com/office/drawing/2014/main" id="{C0573002-077D-0378-413C-EF054375AC79}"/>
              </a:ext>
            </a:extLst>
          </p:cNvPr>
          <p:cNvPicPr>
            <a:picLocks noChangeAspect="1"/>
          </p:cNvPicPr>
          <p:nvPr/>
        </p:nvPicPr>
        <p:blipFill>
          <a:blip r:embed="rId3"/>
          <a:stretch>
            <a:fillRect/>
          </a:stretch>
        </p:blipFill>
        <p:spPr>
          <a:xfrm>
            <a:off x="-6236" y="2097"/>
            <a:ext cx="9011908" cy="1448002"/>
          </a:xfrm>
          <a:prstGeom prst="rect">
            <a:avLst/>
          </a:prstGeom>
        </p:spPr>
      </p:pic>
    </p:spTree>
    <p:extLst>
      <p:ext uri="{BB962C8B-B14F-4D97-AF65-F5344CB8AC3E}">
        <p14:creationId xmlns:p14="http://schemas.microsoft.com/office/powerpoint/2010/main" val="547983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18</a:t>
            </a:fld>
            <a:endParaRPr lang="fr-FR"/>
          </a:p>
        </p:txBody>
      </p:sp>
      <p:sp>
        <p:nvSpPr>
          <p:cNvPr id="4" name="ZoneTexte 3">
            <a:extLst>
              <a:ext uri="{FF2B5EF4-FFF2-40B4-BE49-F238E27FC236}">
                <a16:creationId xmlns:a16="http://schemas.microsoft.com/office/drawing/2014/main" id="{6293EA77-217E-15D2-C551-8653CEBAF0B5}"/>
              </a:ext>
            </a:extLst>
          </p:cNvPr>
          <p:cNvSpPr txBox="1"/>
          <p:nvPr/>
        </p:nvSpPr>
        <p:spPr>
          <a:xfrm>
            <a:off x="227248" y="1556792"/>
            <a:ext cx="8689504" cy="3354765"/>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TEMPS DE TRAVAIL</a:t>
            </a:r>
          </a:p>
          <a:p>
            <a:pPr algn="just"/>
            <a:endParaRPr lang="fr-FR" sz="1400" dirty="0">
              <a:latin typeface="Verdana" panose="020B0604030504040204" pitchFamily="34" charset="0"/>
              <a:ea typeface="Verdana" panose="020B0604030504040204" pitchFamily="34" charset="0"/>
            </a:endParaRPr>
          </a:p>
          <a:p>
            <a:pPr algn="just"/>
            <a:r>
              <a:rPr lang="fr-FR" sz="14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Les collectivités et établissements disposaient d’un délai d’un an à compter du renouvellement de chacune des assemblées délibérantes pour supprimer les régimes dérogatoires à la durée légale du temps de travail.</a:t>
            </a:r>
          </a:p>
          <a:p>
            <a:pPr algn="just"/>
            <a:endParaRPr lang="fr-FR" sz="1400" dirty="0">
              <a:solidFill>
                <a:srgbClr val="000000"/>
              </a:solidFill>
              <a:latin typeface="Verdana" panose="020B0604030504040204" pitchFamily="34" charset="0"/>
              <a:cs typeface="Arial" panose="020B0604020202020204" pitchFamily="34" charset="0"/>
            </a:endParaRPr>
          </a:p>
          <a:p>
            <a:pPr algn="just"/>
            <a:r>
              <a:rPr lang="fr-FR" sz="1400" dirty="0">
                <a:effectLst/>
                <a:latin typeface="Verdana" panose="020B0604030504040204" pitchFamily="34" charset="0"/>
                <a:ea typeface="Calibri" panose="020F0502020204030204" pitchFamily="34" charset="0"/>
                <a:cs typeface="Arial" panose="020B0604020202020204" pitchFamily="34" charset="0"/>
              </a:rPr>
              <a:t>Les répondants concernés par la mise en œuvre des 1 607 heures ont très majoritairement (70%) respecté cette obligation en redéfinissant les cycles de travail en vigueur. Plus de 8% des répondants ont évoqué des travaux en cours. Il s’agit principalement des départements et régions. </a:t>
            </a:r>
          </a:p>
          <a:p>
            <a:pPr algn="just"/>
            <a:endParaRPr lang="fr-FR" sz="1800" dirty="0">
              <a:effectLst/>
              <a:latin typeface="Verdana" panose="020B0604030504040204" pitchFamily="34" charset="0"/>
              <a:ea typeface="Calibri" panose="020F0502020204030204" pitchFamily="34" charset="0"/>
              <a:cs typeface="Arial" panose="020B0604020202020204" pitchFamily="34" charset="0"/>
            </a:endParaRPr>
          </a:p>
          <a:p>
            <a:pPr algn="just"/>
            <a:endParaRPr lang="fr-FR" sz="1800" dirty="0">
              <a:effectLst/>
              <a:latin typeface="Verdana" panose="020B0604030504040204" pitchFamily="34" charset="0"/>
              <a:ea typeface="Calibri" panose="020F0502020204030204" pitchFamily="34" charset="0"/>
              <a:cs typeface="Arial" panose="020B0604020202020204" pitchFamily="34" charset="0"/>
            </a:endParaRPr>
          </a:p>
          <a:p>
            <a:pPr algn="just"/>
            <a:endParaRPr lang="fr-FR" dirty="0">
              <a:latin typeface="Verdana" panose="020B0604030504040204" pitchFamily="34" charset="0"/>
              <a:cs typeface="Arial" panose="020B0604020202020204" pitchFamily="34" charset="0"/>
            </a:endParaRPr>
          </a:p>
          <a:p>
            <a:pPr algn="just"/>
            <a:endParaRPr lang="fr-FR" dirty="0"/>
          </a:p>
        </p:txBody>
      </p:sp>
      <p:pic>
        <p:nvPicPr>
          <p:cNvPr id="5" name="Image 4">
            <a:extLst>
              <a:ext uri="{FF2B5EF4-FFF2-40B4-BE49-F238E27FC236}">
                <a16:creationId xmlns:a16="http://schemas.microsoft.com/office/drawing/2014/main" id="{298A2E4D-CA7D-E1D3-F0B3-E9B92997B3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3668" y="3645024"/>
            <a:ext cx="6228692" cy="3064844"/>
          </a:xfrm>
          <a:prstGeom prst="rect">
            <a:avLst/>
          </a:prstGeom>
          <a:noFill/>
          <a:ln>
            <a:solidFill>
              <a:schemeClr val="accent1"/>
            </a:solidFill>
          </a:ln>
        </p:spPr>
      </p:pic>
      <p:pic>
        <p:nvPicPr>
          <p:cNvPr id="7" name="Image 6">
            <a:extLst>
              <a:ext uri="{FF2B5EF4-FFF2-40B4-BE49-F238E27FC236}">
                <a16:creationId xmlns:a16="http://schemas.microsoft.com/office/drawing/2014/main" id="{EA7BADC4-E90E-9B65-0A45-3537EB42AF1F}"/>
              </a:ext>
            </a:extLst>
          </p:cNvPr>
          <p:cNvPicPr>
            <a:picLocks noChangeAspect="1"/>
          </p:cNvPicPr>
          <p:nvPr/>
        </p:nvPicPr>
        <p:blipFill>
          <a:blip r:embed="rId3"/>
          <a:stretch>
            <a:fillRect/>
          </a:stretch>
        </p:blipFill>
        <p:spPr>
          <a:xfrm>
            <a:off x="1124" y="0"/>
            <a:ext cx="9011908" cy="1448002"/>
          </a:xfrm>
          <a:prstGeom prst="rect">
            <a:avLst/>
          </a:prstGeom>
        </p:spPr>
      </p:pic>
    </p:spTree>
    <p:extLst>
      <p:ext uri="{BB962C8B-B14F-4D97-AF65-F5344CB8AC3E}">
        <p14:creationId xmlns:p14="http://schemas.microsoft.com/office/powerpoint/2010/main" val="3798447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19</a:t>
            </a:fld>
            <a:endParaRPr lang="fr-FR"/>
          </a:p>
        </p:txBody>
      </p:sp>
      <p:sp>
        <p:nvSpPr>
          <p:cNvPr id="5" name="ZoneTexte 4">
            <a:extLst>
              <a:ext uri="{FF2B5EF4-FFF2-40B4-BE49-F238E27FC236}">
                <a16:creationId xmlns:a16="http://schemas.microsoft.com/office/drawing/2014/main" id="{DAFBDB26-6FAA-B6F0-CED2-44C9726E1B4D}"/>
              </a:ext>
            </a:extLst>
          </p:cNvPr>
          <p:cNvSpPr txBox="1"/>
          <p:nvPr/>
        </p:nvSpPr>
        <p:spPr>
          <a:xfrm>
            <a:off x="153069" y="1556792"/>
            <a:ext cx="9013032" cy="2431435"/>
          </a:xfrm>
          <a:prstGeom prst="rect">
            <a:avLst/>
          </a:prstGeom>
          <a:noFill/>
        </p:spPr>
        <p:txBody>
          <a:bodyPr wrap="square">
            <a:spAutoFit/>
          </a:bodyPr>
          <a:lstStyle/>
          <a:p>
            <a:r>
              <a:rPr lang="fr-FR" sz="1600" b="1" u="sng" dirty="0">
                <a:latin typeface="Verdana" panose="020B0604030504040204" pitchFamily="34" charset="0"/>
                <a:ea typeface="Verdana" panose="020B0604030504040204" pitchFamily="34" charset="0"/>
              </a:rPr>
              <a:t>TEMPS DE TRAVAIL</a:t>
            </a:r>
          </a:p>
          <a:p>
            <a:pPr algn="just"/>
            <a:endParaRPr lang="fr-FR" sz="1600" dirty="0">
              <a:latin typeface="Verdana" panose="020B0604030504040204" pitchFamily="34" charset="0"/>
              <a:ea typeface="Verdana" panose="020B0604030504040204" pitchFamily="34" charset="0"/>
            </a:endParaRPr>
          </a:p>
          <a:p>
            <a:pPr algn="just"/>
            <a:r>
              <a:rPr lang="fr-FR" sz="1600" dirty="0">
                <a:effectLst/>
                <a:latin typeface="Verdana" panose="020B0604030504040204" pitchFamily="34" charset="0"/>
                <a:ea typeface="Calibri" panose="020F0502020204030204" pitchFamily="34" charset="0"/>
                <a:cs typeface="Arial" panose="020B0604020202020204" pitchFamily="34" charset="0"/>
              </a:rPr>
              <a:t>36% des employeurs ayant répondu à l’enquête ont délibéré avant le 30 juin 2021. 38% l’ont fait au cours du 2</a:t>
            </a:r>
            <a:r>
              <a:rPr lang="fr-FR" sz="1600" baseline="30000" dirty="0">
                <a:effectLst/>
                <a:latin typeface="Verdana" panose="020B0604030504040204" pitchFamily="34" charset="0"/>
                <a:ea typeface="Calibri" panose="020F0502020204030204" pitchFamily="34" charset="0"/>
                <a:cs typeface="Arial" panose="020B0604020202020204" pitchFamily="34" charset="0"/>
              </a:rPr>
              <a:t>ème</a:t>
            </a:r>
            <a:r>
              <a:rPr lang="fr-FR" sz="1600" dirty="0">
                <a:effectLst/>
                <a:latin typeface="Verdana" panose="020B0604030504040204" pitchFamily="34" charset="0"/>
                <a:ea typeface="Calibri" panose="020F0502020204030204" pitchFamily="34" charset="0"/>
                <a:cs typeface="Arial" panose="020B0604020202020204" pitchFamily="34" charset="0"/>
              </a:rPr>
              <a:t> semestre 2021 tandis que 26% ont délibéré après le 1</a:t>
            </a:r>
            <a:r>
              <a:rPr lang="fr-FR" sz="1600" baseline="30000" dirty="0">
                <a:effectLst/>
                <a:latin typeface="Verdana" panose="020B0604030504040204" pitchFamily="34" charset="0"/>
                <a:ea typeface="Calibri" panose="020F0502020204030204" pitchFamily="34" charset="0"/>
                <a:cs typeface="Arial" panose="020B0604020202020204" pitchFamily="34" charset="0"/>
              </a:rPr>
              <a:t>er</a:t>
            </a:r>
            <a:r>
              <a:rPr lang="fr-FR" sz="1600" dirty="0">
                <a:effectLst/>
                <a:latin typeface="Verdana" panose="020B0604030504040204" pitchFamily="34" charset="0"/>
                <a:ea typeface="Calibri" panose="020F0502020204030204" pitchFamily="34" charset="0"/>
                <a:cs typeface="Arial" panose="020B0604020202020204" pitchFamily="34" charset="0"/>
              </a:rPr>
              <a:t> janvier 2022.</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sz="1800" dirty="0">
              <a:effectLst/>
              <a:latin typeface="Verdana" panose="020B0604030504040204" pitchFamily="34" charset="0"/>
              <a:ea typeface="Calibri" panose="020F0502020204030204" pitchFamily="34" charset="0"/>
              <a:cs typeface="Arial" panose="020B0604020202020204" pitchFamily="34" charset="0"/>
            </a:endParaRPr>
          </a:p>
          <a:p>
            <a:pPr algn="just"/>
            <a:endParaRPr lang="fr-FR" sz="1800" dirty="0">
              <a:effectLst/>
              <a:latin typeface="Verdana" panose="020B0604030504040204" pitchFamily="34" charset="0"/>
              <a:ea typeface="Calibri" panose="020F0502020204030204" pitchFamily="34" charset="0"/>
              <a:cs typeface="Arial" panose="020B0604020202020204" pitchFamily="34" charset="0"/>
            </a:endParaRPr>
          </a:p>
          <a:p>
            <a:pPr algn="just"/>
            <a:endParaRPr lang="fr-FR" dirty="0">
              <a:latin typeface="Verdana" panose="020B0604030504040204" pitchFamily="34" charset="0"/>
              <a:cs typeface="Arial" panose="020B0604020202020204" pitchFamily="34" charset="0"/>
            </a:endParaRPr>
          </a:p>
          <a:p>
            <a:pPr algn="just"/>
            <a:endParaRPr lang="fr-FR" dirty="0"/>
          </a:p>
        </p:txBody>
      </p:sp>
      <p:pic>
        <p:nvPicPr>
          <p:cNvPr id="6" name="Image 5">
            <a:extLst>
              <a:ext uri="{FF2B5EF4-FFF2-40B4-BE49-F238E27FC236}">
                <a16:creationId xmlns:a16="http://schemas.microsoft.com/office/drawing/2014/main" id="{8DD2E598-3CC8-B9E8-37FC-1716FFA947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7492" y="2852936"/>
            <a:ext cx="7188923" cy="3815080"/>
          </a:xfrm>
          <a:prstGeom prst="rect">
            <a:avLst/>
          </a:prstGeom>
          <a:noFill/>
          <a:ln>
            <a:solidFill>
              <a:schemeClr val="accent1"/>
            </a:solidFill>
          </a:ln>
        </p:spPr>
      </p:pic>
      <p:pic>
        <p:nvPicPr>
          <p:cNvPr id="7" name="Image 6">
            <a:extLst>
              <a:ext uri="{FF2B5EF4-FFF2-40B4-BE49-F238E27FC236}">
                <a16:creationId xmlns:a16="http://schemas.microsoft.com/office/drawing/2014/main" id="{DC3D97AF-73CB-18B6-77CB-EE7F8FDCF302}"/>
              </a:ext>
            </a:extLst>
          </p:cNvPr>
          <p:cNvPicPr>
            <a:picLocks noChangeAspect="1"/>
          </p:cNvPicPr>
          <p:nvPr/>
        </p:nvPicPr>
        <p:blipFill>
          <a:blip r:embed="rId3"/>
          <a:stretch>
            <a:fillRect/>
          </a:stretch>
        </p:blipFill>
        <p:spPr>
          <a:xfrm>
            <a:off x="0" y="32861"/>
            <a:ext cx="9011908" cy="1448002"/>
          </a:xfrm>
          <a:prstGeom prst="rect">
            <a:avLst/>
          </a:prstGeom>
        </p:spPr>
      </p:pic>
    </p:spTree>
    <p:extLst>
      <p:ext uri="{BB962C8B-B14F-4D97-AF65-F5344CB8AC3E}">
        <p14:creationId xmlns:p14="http://schemas.microsoft.com/office/powerpoint/2010/main" val="2348402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20</a:t>
            </a:fld>
            <a:endParaRPr lang="fr-FR"/>
          </a:p>
        </p:txBody>
      </p:sp>
      <p:pic>
        <p:nvPicPr>
          <p:cNvPr id="4" name="Image 3">
            <a:extLst>
              <a:ext uri="{FF2B5EF4-FFF2-40B4-BE49-F238E27FC236}">
                <a16:creationId xmlns:a16="http://schemas.microsoft.com/office/drawing/2014/main" id="{EB3CBE77-7A2A-9EEC-A302-F8FB8658BEDD}"/>
              </a:ext>
            </a:extLst>
          </p:cNvPr>
          <p:cNvPicPr>
            <a:picLocks noChangeAspect="1"/>
          </p:cNvPicPr>
          <p:nvPr/>
        </p:nvPicPr>
        <p:blipFill rotWithShape="1">
          <a:blip r:embed="rId2">
            <a:extLst>
              <a:ext uri="{28A0092B-C50C-407E-A947-70E740481C1C}">
                <a14:useLocalDpi xmlns:a14="http://schemas.microsoft.com/office/drawing/2010/main" val="0"/>
              </a:ext>
            </a:extLst>
          </a:blip>
          <a:srcRect r="29564" b="43893"/>
          <a:stretch/>
        </p:blipFill>
        <p:spPr bwMode="auto">
          <a:xfrm>
            <a:off x="1128395" y="1628800"/>
            <a:ext cx="6887210" cy="4870450"/>
          </a:xfrm>
          <a:prstGeom prst="rect">
            <a:avLst/>
          </a:prstGeom>
          <a:ln>
            <a:solidFill>
              <a:schemeClr val="accent1"/>
            </a:solidFill>
          </a:ln>
          <a:extLst>
            <a:ext uri="{53640926-AAD7-44D8-BBD7-CCE9431645EC}">
              <a14:shadowObscured xmlns:a14="http://schemas.microsoft.com/office/drawing/2010/main"/>
            </a:ext>
          </a:extLst>
        </p:spPr>
      </p:pic>
      <p:pic>
        <p:nvPicPr>
          <p:cNvPr id="6" name="Image 5">
            <a:extLst>
              <a:ext uri="{FF2B5EF4-FFF2-40B4-BE49-F238E27FC236}">
                <a16:creationId xmlns:a16="http://schemas.microsoft.com/office/drawing/2014/main" id="{852139D2-1FE8-70C8-0926-CBD2779CF302}"/>
              </a:ext>
            </a:extLst>
          </p:cNvPr>
          <p:cNvPicPr>
            <a:picLocks noChangeAspect="1"/>
          </p:cNvPicPr>
          <p:nvPr/>
        </p:nvPicPr>
        <p:blipFill>
          <a:blip r:embed="rId3"/>
          <a:stretch>
            <a:fillRect/>
          </a:stretch>
        </p:blipFill>
        <p:spPr>
          <a:xfrm>
            <a:off x="1124" y="0"/>
            <a:ext cx="9011908" cy="1448002"/>
          </a:xfrm>
          <a:prstGeom prst="rect">
            <a:avLst/>
          </a:prstGeom>
        </p:spPr>
      </p:pic>
    </p:spTree>
    <p:extLst>
      <p:ext uri="{BB962C8B-B14F-4D97-AF65-F5344CB8AC3E}">
        <p14:creationId xmlns:p14="http://schemas.microsoft.com/office/powerpoint/2010/main" val="133370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21</a:t>
            </a:fld>
            <a:endParaRPr lang="fr-FR"/>
          </a:p>
        </p:txBody>
      </p:sp>
      <p:sp>
        <p:nvSpPr>
          <p:cNvPr id="4" name="ZoneTexte 3">
            <a:extLst>
              <a:ext uri="{FF2B5EF4-FFF2-40B4-BE49-F238E27FC236}">
                <a16:creationId xmlns:a16="http://schemas.microsoft.com/office/drawing/2014/main" id="{ABB35DEB-7FDF-D90B-3F9D-6FDC0E3BD49B}"/>
              </a:ext>
            </a:extLst>
          </p:cNvPr>
          <p:cNvSpPr txBox="1"/>
          <p:nvPr/>
        </p:nvSpPr>
        <p:spPr>
          <a:xfrm>
            <a:off x="395536" y="1772816"/>
            <a:ext cx="8352928" cy="4437612"/>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TEMPS DE TRAVAIL</a:t>
            </a:r>
          </a:p>
          <a:p>
            <a:pPr algn="just"/>
            <a:endParaRPr lang="fr-FR" sz="1400" dirty="0">
              <a:latin typeface="Verdana" panose="020B0604030504040204" pitchFamily="34" charset="0"/>
              <a:ea typeface="Verdana" panose="020B0604030504040204" pitchFamily="34" charset="0"/>
            </a:endParaRPr>
          </a:p>
          <a:p>
            <a:pPr algn="just">
              <a:spcAft>
                <a:spcPts val="800"/>
              </a:spcAft>
            </a:pPr>
            <a:r>
              <a:rPr lang="fr-FR" sz="1400" dirty="0">
                <a:latin typeface="Verdana" panose="020B0604030504040204" pitchFamily="34" charset="0"/>
                <a:ea typeface="Calibri" panose="020F0502020204030204" pitchFamily="34" charset="0"/>
                <a:cs typeface="Arial" panose="020B0604020202020204" pitchFamily="34" charset="0"/>
              </a:rPr>
              <a:t>R</a:t>
            </a:r>
            <a:r>
              <a:rPr lang="fr-FR" sz="1400" dirty="0">
                <a:effectLst/>
                <a:latin typeface="Verdana" panose="020B0604030504040204" pitchFamily="34" charset="0"/>
                <a:ea typeface="Calibri" panose="020F0502020204030204" pitchFamily="34" charset="0"/>
                <a:cs typeface="Arial" panose="020B0604020202020204" pitchFamily="34" charset="0"/>
              </a:rPr>
              <a:t>espectivement 39% et 36% des répondants concernés par la mise en œuvre des 1 607 heures ont annualisé le temps de travail et mis en place de nouveaux cycles de travail et 19% ont introduit des dispositifs d’horaires variables.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fr-FR" sz="1400" dirty="0">
              <a:latin typeface="Verdana" panose="020B0604030504040204" pitchFamily="34" charset="0"/>
              <a:ea typeface="Calibri" panose="020F0502020204030204" pitchFamily="34" charset="0"/>
              <a:cs typeface="Arial" panose="020B0604020202020204" pitchFamily="34" charset="0"/>
            </a:endParaRPr>
          </a:p>
          <a:p>
            <a:pPr algn="just">
              <a:spcAft>
                <a:spcPts val="800"/>
              </a:spcAft>
            </a:pPr>
            <a:r>
              <a:rPr lang="fr-FR" sz="1400" dirty="0">
                <a:solidFill>
                  <a:srgbClr val="000000"/>
                </a:solidFill>
                <a:latin typeface="Verdana" panose="020B0604030504040204" pitchFamily="34" charset="0"/>
                <a:ea typeface="Calibri" panose="020F0502020204030204" pitchFamily="34" charset="0"/>
                <a:cs typeface="Arial" panose="020B0604020202020204" pitchFamily="34" charset="0"/>
              </a:rPr>
              <a:t>L’enquête évoque également les modalités de compensation de la refonte du temps de travail. </a:t>
            </a:r>
            <a:r>
              <a:rPr lang="fr-FR" sz="14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S’agissant des leviers tenant à la rémunération, la revalorisation du régime indemnitaire a été mobilisée par 13% des collectivités répondantes.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fr-FR" sz="14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4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La protection sociale complémentaire a constitué un levier très peu mobilisé (4%).</a:t>
            </a:r>
          </a:p>
          <a:p>
            <a:endParaRPr lang="fr-FR" sz="1400" dirty="0">
              <a:solidFill>
                <a:srgbClr val="000000"/>
              </a:solidFill>
              <a:latin typeface="Verdana" panose="020B0604030504040204" pitchFamily="34" charset="0"/>
              <a:cs typeface="Arial" panose="020B0604020202020204" pitchFamily="34" charset="0"/>
            </a:endParaRPr>
          </a:p>
          <a:p>
            <a:pPr algn="just">
              <a:spcAft>
                <a:spcPts val="800"/>
              </a:spcAft>
            </a:pPr>
            <a:r>
              <a:rPr lang="fr-FR" sz="1400" dirty="0">
                <a:solidFill>
                  <a:srgbClr val="000000"/>
                </a:solidFill>
                <a:latin typeface="Verdana" panose="020B0604030504040204" pitchFamily="34" charset="0"/>
                <a:ea typeface="Calibri" panose="020F0502020204030204" pitchFamily="34" charset="0"/>
                <a:cs typeface="Arial" panose="020B0604020202020204" pitchFamily="34" charset="0"/>
              </a:rPr>
              <a:t>L</a:t>
            </a:r>
            <a:r>
              <a:rPr lang="fr-FR" sz="14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a mise en œuvre des 1 607 heures ne s’est que marginalement (7%) accompagnée de la mise en place d’une gestion automatisée des présences sur le lieu de travail (parfois appelée communément </a:t>
            </a:r>
            <a:r>
              <a:rPr lang="fr-FR" sz="1400" i="1" dirty="0">
                <a:solidFill>
                  <a:srgbClr val="000000"/>
                </a:solidFill>
                <a:effectLst/>
                <a:latin typeface="Verdana" panose="020B0604030504040204" pitchFamily="34" charset="0"/>
                <a:ea typeface="Calibri" panose="020F0502020204030204" pitchFamily="34" charset="0"/>
                <a:cs typeface="Arial" panose="020B0604020202020204" pitchFamily="34" charset="0"/>
              </a:rPr>
              <a:t>« badgeuse »</a:t>
            </a:r>
            <a:r>
              <a:rPr lang="fr-FR" sz="14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latin typeface="Verdana" panose="020B0604030504040204" pitchFamily="34" charset="0"/>
              <a:cs typeface="Arial" panose="020B0604020202020204" pitchFamily="34" charset="0"/>
            </a:endParaRPr>
          </a:p>
          <a:p>
            <a:pPr algn="just"/>
            <a:endParaRPr lang="fr-FR" dirty="0"/>
          </a:p>
        </p:txBody>
      </p:sp>
      <p:pic>
        <p:nvPicPr>
          <p:cNvPr id="6" name="Image 5">
            <a:extLst>
              <a:ext uri="{FF2B5EF4-FFF2-40B4-BE49-F238E27FC236}">
                <a16:creationId xmlns:a16="http://schemas.microsoft.com/office/drawing/2014/main" id="{C543FCC3-C64B-CE2D-3685-9BA4F1DCC9DE}"/>
              </a:ext>
            </a:extLst>
          </p:cNvPr>
          <p:cNvPicPr>
            <a:picLocks noChangeAspect="1"/>
          </p:cNvPicPr>
          <p:nvPr/>
        </p:nvPicPr>
        <p:blipFill>
          <a:blip r:embed="rId2"/>
          <a:stretch>
            <a:fillRect/>
          </a:stretch>
        </p:blipFill>
        <p:spPr>
          <a:xfrm>
            <a:off x="1124" y="0"/>
            <a:ext cx="9011908" cy="1448002"/>
          </a:xfrm>
          <a:prstGeom prst="rect">
            <a:avLst/>
          </a:prstGeom>
        </p:spPr>
      </p:pic>
    </p:spTree>
    <p:extLst>
      <p:ext uri="{BB962C8B-B14F-4D97-AF65-F5344CB8AC3E}">
        <p14:creationId xmlns:p14="http://schemas.microsoft.com/office/powerpoint/2010/main" val="1292638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22</a:t>
            </a:fld>
            <a:endParaRPr lang="fr-FR"/>
          </a:p>
        </p:txBody>
      </p:sp>
      <p:sp>
        <p:nvSpPr>
          <p:cNvPr id="4" name="ZoneTexte 3">
            <a:extLst>
              <a:ext uri="{FF2B5EF4-FFF2-40B4-BE49-F238E27FC236}">
                <a16:creationId xmlns:a16="http://schemas.microsoft.com/office/drawing/2014/main" id="{7BE833EC-01D7-9FFC-A50B-245A35DA4544}"/>
              </a:ext>
            </a:extLst>
          </p:cNvPr>
          <p:cNvSpPr txBox="1"/>
          <p:nvPr/>
        </p:nvSpPr>
        <p:spPr>
          <a:xfrm>
            <a:off x="197768" y="1772816"/>
            <a:ext cx="8748464" cy="4433778"/>
          </a:xfrm>
          <a:prstGeom prst="rect">
            <a:avLst/>
          </a:prstGeom>
          <a:noFill/>
        </p:spPr>
        <p:txBody>
          <a:bodyPr wrap="square">
            <a:spAutoFit/>
          </a:bodyPr>
          <a:lstStyle/>
          <a:p>
            <a:r>
              <a:rPr lang="fr-FR" sz="1600" b="1" u="sng" dirty="0">
                <a:latin typeface="Verdana" panose="020B0604030504040204" pitchFamily="34" charset="0"/>
                <a:ea typeface="Verdana" panose="020B0604030504040204" pitchFamily="34" charset="0"/>
              </a:rPr>
              <a:t>TEMPS DE TRAVAIL</a:t>
            </a:r>
          </a:p>
          <a:p>
            <a:pPr algn="just"/>
            <a:endParaRPr lang="fr-FR" sz="1600" dirty="0">
              <a:latin typeface="Verdana" panose="020B0604030504040204" pitchFamily="34" charset="0"/>
              <a:ea typeface="Verdana" panose="020B0604030504040204" pitchFamily="34" charset="0"/>
            </a:endParaRPr>
          </a:p>
          <a:p>
            <a:pPr algn="just">
              <a:lnSpc>
                <a:spcPct val="107000"/>
              </a:lnSpc>
              <a:spcAft>
                <a:spcPts val="800"/>
              </a:spcAft>
            </a:pPr>
            <a:r>
              <a:rPr lang="fr-FR" sz="1600" dirty="0">
                <a:effectLst/>
                <a:latin typeface="Verdana" panose="020B0604030504040204" pitchFamily="34" charset="0"/>
                <a:ea typeface="Calibri" panose="020F0502020204030204" pitchFamily="34" charset="0"/>
                <a:cs typeface="Arial" panose="020B0604020202020204" pitchFamily="34" charset="0"/>
              </a:rPr>
              <a:t>Parmi les autres leviers ayant permis le passage aux 1607 heures, certains répondants évoquent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Calibri" panose="020F0502020204030204" pitchFamily="34" charset="0"/>
              <a:buChar char="-"/>
            </a:pPr>
            <a:r>
              <a:rPr lang="fr-FR" sz="1600" dirty="0">
                <a:effectLst/>
                <a:latin typeface="Verdana" panose="020B0604030504040204" pitchFamily="34" charset="0"/>
                <a:ea typeface="Calibri" panose="020F0502020204030204" pitchFamily="34" charset="0"/>
                <a:cs typeface="Helvetica" panose="020B0604020202020204" pitchFamily="34" charset="0"/>
              </a:rPr>
              <a:t>La suppression des jours de congés non règlementaires (congés d’ancienneté, jours du maire)</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Calibri" panose="020F0502020204030204" pitchFamily="34" charset="0"/>
              <a:buChar char="-"/>
            </a:pPr>
            <a:r>
              <a:rPr lang="fr-FR" sz="1600" dirty="0">
                <a:effectLst/>
                <a:latin typeface="Verdana" panose="020B0604030504040204" pitchFamily="34" charset="0"/>
                <a:ea typeface="Calibri" panose="020F0502020204030204" pitchFamily="34" charset="0"/>
                <a:cs typeface="Helvetica" panose="020B0604020202020204" pitchFamily="34" charset="0"/>
              </a:rPr>
              <a:t>La revalorisation des prestations sociales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Calibri" panose="020F0502020204030204" pitchFamily="34" charset="0"/>
              <a:buChar char="-"/>
            </a:pPr>
            <a:r>
              <a:rPr lang="fr-FR" sz="1600" dirty="0">
                <a:effectLst/>
                <a:latin typeface="Verdana" panose="020B0604030504040204" pitchFamily="34" charset="0"/>
                <a:ea typeface="Calibri" panose="020F0502020204030204" pitchFamily="34" charset="0"/>
                <a:cs typeface="Arial" panose="020B0604020202020204" pitchFamily="34" charset="0"/>
              </a:rPr>
              <a:t>La détermination de la journée de solidarité</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Calibri" panose="020F0502020204030204" pitchFamily="34" charset="0"/>
              <a:buChar char="-"/>
            </a:pPr>
            <a:r>
              <a:rPr lang="fr-FR" sz="1600" dirty="0">
                <a:effectLst/>
                <a:latin typeface="Verdana" panose="020B0604030504040204" pitchFamily="34" charset="0"/>
                <a:ea typeface="Calibri" panose="020F0502020204030204" pitchFamily="34" charset="0"/>
                <a:cs typeface="Arial" panose="020B0604020202020204" pitchFamily="34" charset="0"/>
              </a:rPr>
              <a:t>L’augmentation du temps de travail hebdomadaire avec la mise en œuvre de RTT.</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180340" algn="l"/>
              </a:tabLst>
            </a:pPr>
            <a:endParaRPr lang="fr-FR" sz="1600" dirty="0">
              <a:latin typeface="Verdana" panose="020B060403050404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180340" algn="l"/>
              </a:tabLst>
            </a:pPr>
            <a:r>
              <a:rPr lang="fr-FR" sz="1600" dirty="0">
                <a:effectLst/>
                <a:latin typeface="Verdana" panose="020B0604030504040204" pitchFamily="34" charset="0"/>
                <a:ea typeface="Calibri" panose="020F0502020204030204" pitchFamily="34" charset="0"/>
                <a:cs typeface="Arial" panose="020B0604020202020204" pitchFamily="34" charset="0"/>
              </a:rPr>
              <a:t>La mise en œuvre du télétravail a été mobilisée comme un levier d’accompagnement de la réforme pour 27% des employeurs ayant répondu à l’enquête.</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p:txBody>
      </p:sp>
      <p:pic>
        <p:nvPicPr>
          <p:cNvPr id="6" name="Image 5">
            <a:extLst>
              <a:ext uri="{FF2B5EF4-FFF2-40B4-BE49-F238E27FC236}">
                <a16:creationId xmlns:a16="http://schemas.microsoft.com/office/drawing/2014/main" id="{C8A7F509-1686-2147-EC96-C2F5080BAD88}"/>
              </a:ext>
            </a:extLst>
          </p:cNvPr>
          <p:cNvPicPr>
            <a:picLocks noChangeAspect="1"/>
          </p:cNvPicPr>
          <p:nvPr/>
        </p:nvPicPr>
        <p:blipFill>
          <a:blip r:embed="rId2"/>
          <a:stretch>
            <a:fillRect/>
          </a:stretch>
        </p:blipFill>
        <p:spPr>
          <a:xfrm>
            <a:off x="1124" y="-4192"/>
            <a:ext cx="9011908" cy="1448002"/>
          </a:xfrm>
          <a:prstGeom prst="rect">
            <a:avLst/>
          </a:prstGeom>
        </p:spPr>
      </p:pic>
    </p:spTree>
    <p:extLst>
      <p:ext uri="{BB962C8B-B14F-4D97-AF65-F5344CB8AC3E}">
        <p14:creationId xmlns:p14="http://schemas.microsoft.com/office/powerpoint/2010/main" val="1578484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23</a:t>
            </a:fld>
            <a:endParaRPr lang="fr-FR"/>
          </a:p>
        </p:txBody>
      </p:sp>
      <p:sp>
        <p:nvSpPr>
          <p:cNvPr id="4" name="ZoneTexte 3">
            <a:extLst>
              <a:ext uri="{FF2B5EF4-FFF2-40B4-BE49-F238E27FC236}">
                <a16:creationId xmlns:a16="http://schemas.microsoft.com/office/drawing/2014/main" id="{3BA7F895-D229-81ED-336A-8287E8D03C42}"/>
              </a:ext>
            </a:extLst>
          </p:cNvPr>
          <p:cNvSpPr txBox="1"/>
          <p:nvPr/>
        </p:nvSpPr>
        <p:spPr>
          <a:xfrm>
            <a:off x="125760" y="1551563"/>
            <a:ext cx="8892480" cy="1877437"/>
          </a:xfrm>
          <a:prstGeom prst="rect">
            <a:avLst/>
          </a:prstGeom>
          <a:noFill/>
        </p:spPr>
        <p:txBody>
          <a:bodyPr wrap="square">
            <a:spAutoFit/>
          </a:bodyPr>
          <a:lstStyle/>
          <a:p>
            <a:r>
              <a:rPr lang="fr-FR" sz="1600" b="1" u="sng" dirty="0">
                <a:latin typeface="Verdana" panose="020B0604030504040204" pitchFamily="34" charset="0"/>
                <a:ea typeface="Verdana" panose="020B0604030504040204" pitchFamily="34" charset="0"/>
              </a:rPr>
              <a:t>TEMPS DE TRAVAIL</a:t>
            </a:r>
          </a:p>
          <a:p>
            <a:pPr algn="just"/>
            <a:endParaRPr lang="fr-FR" sz="1600" dirty="0">
              <a:latin typeface="Verdana" panose="020B0604030504040204" pitchFamily="34" charset="0"/>
              <a:ea typeface="Verdana" panose="020B0604030504040204" pitchFamily="34" charset="0"/>
            </a:endParaRPr>
          </a:p>
          <a:p>
            <a:pPr algn="just"/>
            <a:r>
              <a:rPr lang="fr-FR" sz="1600" dirty="0">
                <a:effectLst/>
                <a:latin typeface="Verdana" panose="020B0604030504040204" pitchFamily="34" charset="0"/>
                <a:ea typeface="Calibri" panose="020F0502020204030204" pitchFamily="34" charset="0"/>
                <a:cs typeface="Arial" panose="020B0604020202020204" pitchFamily="34" charset="0"/>
              </a:rPr>
              <a:t>1 employeur sur 3 (34%) ayant participé à l’enquête et ayant mis en œuvre les 1 607 heures a engagé une démarche participative pour redéfinir les cycles de travail. </a:t>
            </a:r>
          </a:p>
          <a:p>
            <a:pPr algn="just"/>
            <a:endParaRPr lang="fr-FR" dirty="0">
              <a:latin typeface="Verdana" panose="020B0604030504040204" pitchFamily="34" charset="0"/>
              <a:cs typeface="Arial" panose="020B0604020202020204" pitchFamily="34" charset="0"/>
            </a:endParaRPr>
          </a:p>
          <a:p>
            <a:pPr algn="just"/>
            <a:endParaRPr lang="fr-FR" dirty="0"/>
          </a:p>
        </p:txBody>
      </p:sp>
      <p:pic>
        <p:nvPicPr>
          <p:cNvPr id="5" name="Image 4">
            <a:extLst>
              <a:ext uri="{FF2B5EF4-FFF2-40B4-BE49-F238E27FC236}">
                <a16:creationId xmlns:a16="http://schemas.microsoft.com/office/drawing/2014/main" id="{AF495793-9320-283F-25ED-98D8C463A5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9863" y="2852936"/>
            <a:ext cx="7196658" cy="3119337"/>
          </a:xfrm>
          <a:prstGeom prst="rect">
            <a:avLst/>
          </a:prstGeom>
          <a:noFill/>
          <a:ln>
            <a:solidFill>
              <a:schemeClr val="accent1"/>
            </a:solidFill>
          </a:ln>
        </p:spPr>
      </p:pic>
      <p:pic>
        <p:nvPicPr>
          <p:cNvPr id="7" name="Image 6">
            <a:extLst>
              <a:ext uri="{FF2B5EF4-FFF2-40B4-BE49-F238E27FC236}">
                <a16:creationId xmlns:a16="http://schemas.microsoft.com/office/drawing/2014/main" id="{4B652634-E668-4A9C-BE5B-298386CDB67A}"/>
              </a:ext>
            </a:extLst>
          </p:cNvPr>
          <p:cNvPicPr>
            <a:picLocks noChangeAspect="1"/>
          </p:cNvPicPr>
          <p:nvPr/>
        </p:nvPicPr>
        <p:blipFill>
          <a:blip r:embed="rId3"/>
          <a:stretch>
            <a:fillRect/>
          </a:stretch>
        </p:blipFill>
        <p:spPr>
          <a:xfrm>
            <a:off x="1124" y="0"/>
            <a:ext cx="9011908" cy="1448002"/>
          </a:xfrm>
          <a:prstGeom prst="rect">
            <a:avLst/>
          </a:prstGeom>
        </p:spPr>
      </p:pic>
    </p:spTree>
    <p:extLst>
      <p:ext uri="{BB962C8B-B14F-4D97-AF65-F5344CB8AC3E}">
        <p14:creationId xmlns:p14="http://schemas.microsoft.com/office/powerpoint/2010/main" val="3588946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24</a:t>
            </a:fld>
            <a:endParaRPr lang="fr-FR"/>
          </a:p>
        </p:txBody>
      </p:sp>
      <p:sp>
        <p:nvSpPr>
          <p:cNvPr id="4" name="ZoneTexte 3">
            <a:extLst>
              <a:ext uri="{FF2B5EF4-FFF2-40B4-BE49-F238E27FC236}">
                <a16:creationId xmlns:a16="http://schemas.microsoft.com/office/drawing/2014/main" id="{5E29F7ED-4AF9-B0C4-22DC-3D3EFE524425}"/>
              </a:ext>
            </a:extLst>
          </p:cNvPr>
          <p:cNvSpPr txBox="1"/>
          <p:nvPr/>
        </p:nvSpPr>
        <p:spPr>
          <a:xfrm>
            <a:off x="191244" y="1772816"/>
            <a:ext cx="8761512" cy="4248471"/>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TELETRAVAIL</a:t>
            </a:r>
          </a:p>
          <a:p>
            <a:pPr algn="just"/>
            <a:endParaRPr lang="fr-FR" sz="1400" dirty="0">
              <a:latin typeface="Verdana" panose="020B0604030504040204" pitchFamily="34" charset="0"/>
              <a:ea typeface="Verdana" panose="020B0604030504040204" pitchFamily="34" charset="0"/>
            </a:endParaRPr>
          </a:p>
          <a:p>
            <a:pPr algn="just"/>
            <a:r>
              <a:rPr lang="fr-FR" sz="1400" dirty="0">
                <a:latin typeface="Verdana" panose="020B0604030504040204" pitchFamily="34" charset="0"/>
                <a:ea typeface="Verdana" panose="020B0604030504040204" pitchFamily="34" charset="0"/>
                <a:cs typeface="Arial" panose="020B0604020202020204" pitchFamily="34" charset="0"/>
              </a:rPr>
              <a:t>Suite à la publication de la loi du 6 août 2019, une concertation a été engagée en matière de télétravail et a conduit à la signature d’un accord national le 13 juillet 2021. L’article 14 de cet accord prévoyait que le</a:t>
            </a:r>
            <a:r>
              <a:rPr lang="fr-FR" sz="1400" dirty="0">
                <a:effectLst/>
                <a:latin typeface="Verdana" panose="020B0604030504040204" pitchFamily="34" charset="0"/>
                <a:ea typeface="Verdana" panose="020B0604030504040204" pitchFamily="34" charset="0"/>
                <a:cs typeface="Arial" panose="020B0604020202020204" pitchFamily="34" charset="0"/>
              </a:rPr>
              <a:t>s employeurs publics s’engageaient, s'ils ne l’avaient pas déjà fait, à engager des négociations avant le 31 décembre 2021 en vue de la conclusion d'un accord relatif au télétravail.</a:t>
            </a:r>
          </a:p>
          <a:p>
            <a:pPr algn="just"/>
            <a:endParaRPr lang="fr-FR" sz="1400" dirty="0">
              <a:latin typeface="Verdana" panose="020B0604030504040204" pitchFamily="34" charset="0"/>
              <a:ea typeface="Verdana" panose="020B0604030504040204" pitchFamily="34" charset="0"/>
              <a:cs typeface="Arial" panose="020B0604020202020204" pitchFamily="34" charset="0"/>
            </a:endParaRPr>
          </a:p>
          <a:p>
            <a:pPr algn="just"/>
            <a:r>
              <a:rPr lang="fr-FR" sz="1400" dirty="0">
                <a:effectLst/>
                <a:latin typeface="Verdana" panose="020B0604030504040204" pitchFamily="34" charset="0"/>
                <a:ea typeface="Verdana" panose="020B0604030504040204" pitchFamily="34" charset="0"/>
                <a:cs typeface="Arial" panose="020B0604020202020204" pitchFamily="34" charset="0"/>
              </a:rPr>
              <a:t>Seuls 30% des employeurs ayant répondu à l’enquête indiquent qu’ils ont formalisé un tel accord tandis que 50% répondent par la négative et que d’autres employeurs sont en phase d’expérimentation (9%) ou de réflexion (5%) ou envisagent encore de le faire (6%).</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endParaRPr lang="fr-FR" sz="1400" dirty="0">
              <a:effectLst/>
              <a:latin typeface="Verdana" panose="020B0604030504040204" pitchFamily="34" charset="0"/>
              <a:ea typeface="Verdana" panose="020B0604030504040204" pitchFamily="34" charset="0"/>
              <a:cs typeface="Arial" panose="020B0604020202020204" pitchFamily="34" charset="0"/>
            </a:endParaRPr>
          </a:p>
          <a:p>
            <a:pPr algn="just">
              <a:lnSpc>
                <a:spcPct val="107000"/>
              </a:lnSpc>
              <a:spcAft>
                <a:spcPts val="800"/>
              </a:spcAft>
            </a:pPr>
            <a:r>
              <a:rPr lang="fr-FR" sz="1400" dirty="0">
                <a:effectLst/>
                <a:latin typeface="Verdana" panose="020B0604030504040204" pitchFamily="34" charset="0"/>
                <a:ea typeface="Verdana" panose="020B0604030504040204" pitchFamily="34" charset="0"/>
                <a:cs typeface="Arial" panose="020B0604020202020204" pitchFamily="34" charset="0"/>
              </a:rPr>
              <a:t>Seul 1 répondant sur 5 (21%) a indiqué que plus de 20% des agents de son organisation bénéficiaient d’un accord de télétravail.</a:t>
            </a:r>
            <a:r>
              <a:rPr lang="fr-FR" sz="1400" dirty="0">
                <a:latin typeface="Verdana" panose="020B0604030504040204" pitchFamily="34" charset="0"/>
                <a:ea typeface="Verdana" panose="020B0604030504040204" pitchFamily="34" charset="0"/>
                <a:cs typeface="Times New Roman" panose="02020603050405020304" pitchFamily="18" charset="0"/>
              </a:rPr>
              <a:t> Toutefois, </a:t>
            </a:r>
            <a:r>
              <a:rPr lang="fr-FR" sz="1400" dirty="0">
                <a:effectLst/>
                <a:latin typeface="Verdana" panose="020B0604030504040204" pitchFamily="34" charset="0"/>
                <a:ea typeface="Verdana" panose="020B0604030504040204" pitchFamily="34" charset="0"/>
                <a:cs typeface="Arial" panose="020B0604020202020204" pitchFamily="34" charset="0"/>
              </a:rPr>
              <a:t>6% des collectivités ayant participé à l’enquête font état d’une part d’agents ayant fait l’objet d’un accord de télétravail représentant plus de 50% de l’effectif.</a:t>
            </a:r>
            <a:endParaRPr lang="fr-FR" sz="1400" dirty="0">
              <a:effectLst/>
              <a:latin typeface="Verdana" panose="020B0604030504040204" pitchFamily="34" charset="0"/>
              <a:ea typeface="Verdana" panose="020B0604030504040204" pitchFamily="34" charset="0"/>
              <a:cs typeface="Times New Roman" panose="02020603050405020304" pitchFamily="18" charset="0"/>
            </a:endParaRPr>
          </a:p>
          <a:p>
            <a:pPr algn="just"/>
            <a:endParaRPr lang="fr-FR" sz="1800" dirty="0">
              <a:effectLst/>
              <a:latin typeface="Verdana" panose="020B0604030504040204" pitchFamily="34" charset="0"/>
              <a:ea typeface="Calibri" panose="020F0502020204030204" pitchFamily="34" charset="0"/>
              <a:cs typeface="Arial" panose="020B0604020202020204" pitchFamily="34" charset="0"/>
            </a:endParaRPr>
          </a:p>
          <a:p>
            <a:pPr algn="just"/>
            <a:endParaRPr lang="fr-FR" dirty="0"/>
          </a:p>
        </p:txBody>
      </p:sp>
      <p:pic>
        <p:nvPicPr>
          <p:cNvPr id="6" name="Image 5">
            <a:extLst>
              <a:ext uri="{FF2B5EF4-FFF2-40B4-BE49-F238E27FC236}">
                <a16:creationId xmlns:a16="http://schemas.microsoft.com/office/drawing/2014/main" id="{7F4FB0D8-1E06-5A66-132A-935C31886114}"/>
              </a:ext>
            </a:extLst>
          </p:cNvPr>
          <p:cNvPicPr>
            <a:picLocks noChangeAspect="1"/>
          </p:cNvPicPr>
          <p:nvPr/>
        </p:nvPicPr>
        <p:blipFill>
          <a:blip r:embed="rId2"/>
          <a:stretch>
            <a:fillRect/>
          </a:stretch>
        </p:blipFill>
        <p:spPr>
          <a:xfrm>
            <a:off x="22109" y="0"/>
            <a:ext cx="9011908" cy="1448002"/>
          </a:xfrm>
          <a:prstGeom prst="rect">
            <a:avLst/>
          </a:prstGeom>
        </p:spPr>
      </p:pic>
    </p:spTree>
    <p:extLst>
      <p:ext uri="{BB962C8B-B14F-4D97-AF65-F5344CB8AC3E}">
        <p14:creationId xmlns:p14="http://schemas.microsoft.com/office/powerpoint/2010/main" val="1503782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25</a:t>
            </a:fld>
            <a:endParaRPr lang="fr-FR"/>
          </a:p>
        </p:txBody>
      </p:sp>
      <p:sp>
        <p:nvSpPr>
          <p:cNvPr id="4" name="ZoneTexte 3">
            <a:extLst>
              <a:ext uri="{FF2B5EF4-FFF2-40B4-BE49-F238E27FC236}">
                <a16:creationId xmlns:a16="http://schemas.microsoft.com/office/drawing/2014/main" id="{F43EBCB3-842F-C13E-3F78-275E60DA80CB}"/>
              </a:ext>
            </a:extLst>
          </p:cNvPr>
          <p:cNvSpPr txBox="1"/>
          <p:nvPr/>
        </p:nvSpPr>
        <p:spPr>
          <a:xfrm>
            <a:off x="65484" y="1495474"/>
            <a:ext cx="9013032" cy="2523768"/>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RUPTURES CONVENTIONNELLES</a:t>
            </a:r>
          </a:p>
          <a:p>
            <a:pPr algn="just"/>
            <a:endParaRPr lang="fr-FR" sz="1400" dirty="0">
              <a:latin typeface="Verdana" panose="020B0604030504040204" pitchFamily="34" charset="0"/>
              <a:ea typeface="Verdana" panose="020B0604030504040204" pitchFamily="34" charset="0"/>
            </a:endParaRPr>
          </a:p>
          <a:p>
            <a:pPr algn="just"/>
            <a:r>
              <a:rPr lang="fr-FR" sz="1400" dirty="0">
                <a:effectLst/>
                <a:latin typeface="Verdana" panose="020B0604030504040204" pitchFamily="34" charset="0"/>
                <a:ea typeface="Calibri" panose="020F0502020204030204" pitchFamily="34" charset="0"/>
                <a:cs typeface="Times New Roman" panose="02020603050405020304" pitchFamily="18" charset="0"/>
              </a:rPr>
              <a:t>L’article 72 de la loi du 6 août 2019 a instauré, à titre expérimental pour 5 ans la rupture conventionnelle pour les fonctionnaires. </a:t>
            </a:r>
            <a:r>
              <a:rPr lang="fr-FR" sz="1400" dirty="0">
                <a:latin typeface="Verdana" panose="020B0604030504040204" pitchFamily="34" charset="0"/>
                <a:ea typeface="Calibri" panose="020F0502020204030204" pitchFamily="34" charset="0"/>
                <a:cs typeface="Times New Roman" panose="02020603050405020304" pitchFamily="18" charset="0"/>
              </a:rPr>
              <a:t>Ce dispositif est également ouvert aux agents bénéficiant d’un CDI.</a:t>
            </a:r>
          </a:p>
          <a:p>
            <a:pPr algn="just"/>
            <a:endParaRPr lang="fr-FR" sz="1400" dirty="0">
              <a:effectLst/>
              <a:latin typeface="Verdana" panose="020B0604030504040204" pitchFamily="34" charset="0"/>
              <a:ea typeface="Calibri" panose="020F0502020204030204" pitchFamily="34" charset="0"/>
              <a:cs typeface="Times New Roman" panose="02020603050405020304" pitchFamily="18" charset="0"/>
            </a:endParaRPr>
          </a:p>
          <a:p>
            <a:pPr algn="just"/>
            <a:r>
              <a:rPr lang="fr-FR" sz="1400" dirty="0">
                <a:effectLst/>
                <a:latin typeface="Verdana" panose="020B0604030504040204" pitchFamily="34" charset="0"/>
                <a:ea typeface="Calibri" panose="020F0502020204030204" pitchFamily="34" charset="0"/>
                <a:cs typeface="Times New Roman" panose="02020603050405020304" pitchFamily="18" charset="0"/>
              </a:rPr>
              <a:t>Sur la totalité des répondants, plus d’un quart (27,93%) des employeurs ont été sollicités par un ou plusieurs fonctionnaires pour une rupture conventionnelle. 630 ruptures ont ainsi été conclues avec des fonctionnaires, soit en moyenne 2 par employeur répondant ayant conclu des ruptures conventionnelles. Le maximum relevé est de 32 demandes de rupture pour un employeur.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p:txBody>
      </p:sp>
      <p:pic>
        <p:nvPicPr>
          <p:cNvPr id="5" name="Image 4">
            <a:extLst>
              <a:ext uri="{FF2B5EF4-FFF2-40B4-BE49-F238E27FC236}">
                <a16:creationId xmlns:a16="http://schemas.microsoft.com/office/drawing/2014/main" id="{39045A2B-8F15-8E6D-92F6-948CADF7122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55103" y="3780512"/>
            <a:ext cx="5593160" cy="2866163"/>
          </a:xfrm>
          <a:prstGeom prst="rect">
            <a:avLst/>
          </a:prstGeom>
          <a:noFill/>
          <a:ln>
            <a:solidFill>
              <a:schemeClr val="accent1"/>
            </a:solidFill>
          </a:ln>
        </p:spPr>
      </p:pic>
      <p:pic>
        <p:nvPicPr>
          <p:cNvPr id="7" name="Image 6">
            <a:extLst>
              <a:ext uri="{FF2B5EF4-FFF2-40B4-BE49-F238E27FC236}">
                <a16:creationId xmlns:a16="http://schemas.microsoft.com/office/drawing/2014/main" id="{F4D06571-B636-ECFE-C400-54AA13D1F704}"/>
              </a:ext>
            </a:extLst>
          </p:cNvPr>
          <p:cNvPicPr>
            <a:picLocks noChangeAspect="1"/>
          </p:cNvPicPr>
          <p:nvPr/>
        </p:nvPicPr>
        <p:blipFill>
          <a:blip r:embed="rId3"/>
          <a:stretch>
            <a:fillRect/>
          </a:stretch>
        </p:blipFill>
        <p:spPr>
          <a:xfrm>
            <a:off x="1124" y="0"/>
            <a:ext cx="9011908" cy="1448002"/>
          </a:xfrm>
          <a:prstGeom prst="rect">
            <a:avLst/>
          </a:prstGeom>
        </p:spPr>
      </p:pic>
    </p:spTree>
    <p:extLst>
      <p:ext uri="{BB962C8B-B14F-4D97-AF65-F5344CB8AC3E}">
        <p14:creationId xmlns:p14="http://schemas.microsoft.com/office/powerpoint/2010/main" val="2937348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26</a:t>
            </a:fld>
            <a:endParaRPr lang="fr-FR"/>
          </a:p>
        </p:txBody>
      </p:sp>
      <p:sp>
        <p:nvSpPr>
          <p:cNvPr id="4" name="ZoneTexte 3">
            <a:extLst>
              <a:ext uri="{FF2B5EF4-FFF2-40B4-BE49-F238E27FC236}">
                <a16:creationId xmlns:a16="http://schemas.microsoft.com/office/drawing/2014/main" id="{5DC087CA-3C27-9EAF-BBE5-0D83BE7D5744}"/>
              </a:ext>
            </a:extLst>
          </p:cNvPr>
          <p:cNvSpPr txBox="1"/>
          <p:nvPr/>
        </p:nvSpPr>
        <p:spPr>
          <a:xfrm>
            <a:off x="65484" y="1556792"/>
            <a:ext cx="9013032" cy="2154436"/>
          </a:xfrm>
          <a:prstGeom prst="rect">
            <a:avLst/>
          </a:prstGeom>
          <a:noFill/>
        </p:spPr>
        <p:txBody>
          <a:bodyPr wrap="square">
            <a:spAutoFit/>
          </a:bodyPr>
          <a:lstStyle/>
          <a:p>
            <a:pPr algn="just"/>
            <a:r>
              <a:rPr lang="fr-FR" sz="1400" b="1" u="sng" dirty="0">
                <a:latin typeface="Verdana" panose="020B0604030504040204" pitchFamily="34" charset="0"/>
                <a:ea typeface="Verdana" panose="020B0604030504040204" pitchFamily="34" charset="0"/>
              </a:rPr>
              <a:t>RUPTURES CONVENTIONNELLES</a:t>
            </a:r>
          </a:p>
          <a:p>
            <a:pPr algn="just"/>
            <a:endParaRPr lang="fr-FR" sz="1400" dirty="0">
              <a:latin typeface="Verdana" panose="020B0604030504040204" pitchFamily="34" charset="0"/>
              <a:ea typeface="Verdana" panose="020B0604030504040204" pitchFamily="34" charset="0"/>
            </a:endParaRPr>
          </a:p>
          <a:p>
            <a:pPr algn="just"/>
            <a:r>
              <a:rPr lang="fr-FR" sz="1400" dirty="0">
                <a:effectLst/>
                <a:latin typeface="Verdana" panose="020B0604030504040204" pitchFamily="34" charset="0"/>
                <a:ea typeface="Calibri" panose="020F0502020204030204" pitchFamily="34" charset="0"/>
                <a:cs typeface="Times New Roman" panose="02020603050405020304" pitchFamily="18" charset="0"/>
              </a:rPr>
              <a:t>Sur la totalité des répondants 8,27% des employeurs ont été sollicités par un ou plusieurs agents en CDI pour une rupture conventionnelle. </a:t>
            </a:r>
          </a:p>
          <a:p>
            <a:pPr algn="just"/>
            <a:r>
              <a:rPr lang="fr-FR" sz="1400" dirty="0">
                <a:effectLst/>
                <a:latin typeface="Verdana" panose="020B0604030504040204" pitchFamily="34" charset="0"/>
                <a:ea typeface="Calibri" panose="020F0502020204030204" pitchFamily="34" charset="0"/>
                <a:cs typeface="Times New Roman" panose="02020603050405020304" pitchFamily="18" charset="0"/>
              </a:rPr>
              <a:t>173 ruptures ont ainsi été conclues avec des contractuels en CDI, soit en moyenne 1 par employeur répondant ayant conclu des ruptures conventionnelles. </a:t>
            </a:r>
          </a:p>
          <a:p>
            <a:pPr algn="just"/>
            <a:r>
              <a:rPr lang="fr-FR" sz="1400" dirty="0">
                <a:effectLst/>
                <a:latin typeface="Verdana" panose="020B0604030504040204" pitchFamily="34" charset="0"/>
                <a:ea typeface="Calibri" panose="020F0502020204030204" pitchFamily="34" charset="0"/>
                <a:cs typeface="Times New Roman" panose="02020603050405020304" pitchFamily="18" charset="0"/>
              </a:rPr>
              <a:t>Le maximum relevé est de 7 demandes de rupture pour un employeur.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a:p>
            <a:pPr algn="just"/>
            <a:endParaRPr lang="fr-FR" dirty="0"/>
          </a:p>
        </p:txBody>
      </p:sp>
      <p:pic>
        <p:nvPicPr>
          <p:cNvPr id="5" name="Image 4">
            <a:extLst>
              <a:ext uri="{FF2B5EF4-FFF2-40B4-BE49-F238E27FC236}">
                <a16:creationId xmlns:a16="http://schemas.microsoft.com/office/drawing/2014/main" id="{23B013B6-8B0C-438B-CE20-C9FD159A8B2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284984"/>
            <a:ext cx="6494295" cy="3058160"/>
          </a:xfrm>
          <a:prstGeom prst="rect">
            <a:avLst/>
          </a:prstGeom>
          <a:noFill/>
          <a:ln>
            <a:solidFill>
              <a:schemeClr val="accent1"/>
            </a:solidFill>
          </a:ln>
        </p:spPr>
      </p:pic>
      <p:pic>
        <p:nvPicPr>
          <p:cNvPr id="7" name="Image 6">
            <a:extLst>
              <a:ext uri="{FF2B5EF4-FFF2-40B4-BE49-F238E27FC236}">
                <a16:creationId xmlns:a16="http://schemas.microsoft.com/office/drawing/2014/main" id="{04016288-A04C-3B5A-28B4-547253C3C8FF}"/>
              </a:ext>
            </a:extLst>
          </p:cNvPr>
          <p:cNvPicPr>
            <a:picLocks noChangeAspect="1"/>
          </p:cNvPicPr>
          <p:nvPr/>
        </p:nvPicPr>
        <p:blipFill>
          <a:blip r:embed="rId3"/>
          <a:stretch>
            <a:fillRect/>
          </a:stretch>
        </p:blipFill>
        <p:spPr>
          <a:xfrm>
            <a:off x="1124" y="0"/>
            <a:ext cx="9011908" cy="1448002"/>
          </a:xfrm>
          <a:prstGeom prst="rect">
            <a:avLst/>
          </a:prstGeom>
        </p:spPr>
      </p:pic>
    </p:spTree>
    <p:extLst>
      <p:ext uri="{BB962C8B-B14F-4D97-AF65-F5344CB8AC3E}">
        <p14:creationId xmlns:p14="http://schemas.microsoft.com/office/powerpoint/2010/main" val="3006291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E5800A-85D1-E007-DE62-062D575F7C4B}"/>
              </a:ext>
            </a:extLst>
          </p:cNvPr>
          <p:cNvSpPr>
            <a:spLocks noGrp="1"/>
          </p:cNvSpPr>
          <p:nvPr>
            <p:ph type="sldNum" sz="quarter" idx="12"/>
          </p:nvPr>
        </p:nvSpPr>
        <p:spPr/>
        <p:txBody>
          <a:bodyPr/>
          <a:lstStyle/>
          <a:p>
            <a:fld id="{1671450E-F983-4B66-A79F-4661252DA387}" type="slidenum">
              <a:rPr lang="fr-FR" smtClean="0"/>
              <a:t>27</a:t>
            </a:fld>
            <a:endParaRPr lang="fr-FR"/>
          </a:p>
        </p:txBody>
      </p:sp>
      <p:sp>
        <p:nvSpPr>
          <p:cNvPr id="4" name="ZoneTexte 3">
            <a:extLst>
              <a:ext uri="{FF2B5EF4-FFF2-40B4-BE49-F238E27FC236}">
                <a16:creationId xmlns:a16="http://schemas.microsoft.com/office/drawing/2014/main" id="{995A39C5-22A3-26D1-9E90-CA54B3A55ECC}"/>
              </a:ext>
            </a:extLst>
          </p:cNvPr>
          <p:cNvSpPr txBox="1"/>
          <p:nvPr/>
        </p:nvSpPr>
        <p:spPr>
          <a:xfrm>
            <a:off x="167679" y="1628800"/>
            <a:ext cx="8964488" cy="2000548"/>
          </a:xfrm>
          <a:prstGeom prst="rect">
            <a:avLst/>
          </a:prstGeom>
          <a:noFill/>
        </p:spPr>
        <p:txBody>
          <a:bodyPr wrap="square">
            <a:spAutoFit/>
          </a:bodyPr>
          <a:lstStyle/>
          <a:p>
            <a:pPr algn="just"/>
            <a:r>
              <a:rPr lang="fr-FR" sz="1400" b="1" u="sng" dirty="0">
                <a:latin typeface="Verdana" panose="020B0604030504040204" pitchFamily="34" charset="0"/>
                <a:ea typeface="Verdana" panose="020B0604030504040204" pitchFamily="34" charset="0"/>
              </a:rPr>
              <a:t>RUPTURES CONVENTIONNELLES</a:t>
            </a:r>
          </a:p>
          <a:p>
            <a:pPr algn="just"/>
            <a:endParaRPr lang="fr-FR" sz="1400" dirty="0">
              <a:latin typeface="Verdana" panose="020B0604030504040204" pitchFamily="34" charset="0"/>
              <a:ea typeface="Verdana" panose="020B0604030504040204" pitchFamily="34" charset="0"/>
            </a:endParaRPr>
          </a:p>
          <a:p>
            <a:pPr algn="just"/>
            <a:r>
              <a:rPr lang="fr-FR" sz="1400" dirty="0">
                <a:latin typeface="Verdana" panose="020B0604030504040204" pitchFamily="34" charset="0"/>
                <a:ea typeface="Calibri" panose="020F0502020204030204" pitchFamily="34" charset="0"/>
                <a:cs typeface="Times New Roman" panose="02020603050405020304" pitchFamily="18" charset="0"/>
              </a:rPr>
              <a:t>B</a:t>
            </a:r>
            <a:r>
              <a:rPr lang="fr-FR" sz="1400" dirty="0">
                <a:effectLst/>
                <a:latin typeface="Verdana" panose="020B0604030504040204" pitchFamily="34" charset="0"/>
                <a:ea typeface="Calibri" panose="020F0502020204030204" pitchFamily="34" charset="0"/>
                <a:cs typeface="Times New Roman" panose="02020603050405020304" pitchFamily="18" charset="0"/>
              </a:rPr>
              <a:t>ien que l’initiative de la procédure de rupture relève des deux parties, on note que l’initiative relève très majoritairement de l’agent, que ce dernier soit fonctionnaire ou contractuel. L’initiative de l’employeur reste assez rare, 69 collectivités l’évoquant sur 2199 répondants.</a:t>
            </a:r>
          </a:p>
          <a:p>
            <a:pPr algn="just"/>
            <a:endParaRPr lang="fr-FR" dirty="0">
              <a:latin typeface="Verdana" panose="020B0604030504040204" pitchFamily="34" charset="0"/>
              <a:ea typeface="Calibri" panose="020F0502020204030204" pitchFamily="34" charset="0"/>
              <a:cs typeface="Times New Roman" panose="02020603050405020304" pitchFamily="18" charset="0"/>
            </a:endParaRPr>
          </a:p>
          <a:p>
            <a:pPr algn="just"/>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p:txBody>
      </p:sp>
      <p:pic>
        <p:nvPicPr>
          <p:cNvPr id="5" name="Image 4">
            <a:extLst>
              <a:ext uri="{FF2B5EF4-FFF2-40B4-BE49-F238E27FC236}">
                <a16:creationId xmlns:a16="http://schemas.microsoft.com/office/drawing/2014/main" id="{890AAC8B-ADC4-070B-EDC9-481D8B9502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924944"/>
            <a:ext cx="6696744" cy="3271348"/>
          </a:xfrm>
          <a:prstGeom prst="rect">
            <a:avLst/>
          </a:prstGeom>
          <a:noFill/>
          <a:ln>
            <a:solidFill>
              <a:schemeClr val="accent1"/>
            </a:solidFill>
          </a:ln>
        </p:spPr>
      </p:pic>
      <p:pic>
        <p:nvPicPr>
          <p:cNvPr id="7" name="Image 6">
            <a:extLst>
              <a:ext uri="{FF2B5EF4-FFF2-40B4-BE49-F238E27FC236}">
                <a16:creationId xmlns:a16="http://schemas.microsoft.com/office/drawing/2014/main" id="{2E37A0B9-6076-2825-46D1-D6CAB25EDA4A}"/>
              </a:ext>
            </a:extLst>
          </p:cNvPr>
          <p:cNvPicPr>
            <a:picLocks noChangeAspect="1"/>
          </p:cNvPicPr>
          <p:nvPr/>
        </p:nvPicPr>
        <p:blipFill>
          <a:blip r:embed="rId3"/>
          <a:stretch>
            <a:fillRect/>
          </a:stretch>
        </p:blipFill>
        <p:spPr>
          <a:xfrm>
            <a:off x="66046" y="0"/>
            <a:ext cx="9011908" cy="1448002"/>
          </a:xfrm>
          <a:prstGeom prst="rect">
            <a:avLst/>
          </a:prstGeom>
        </p:spPr>
      </p:pic>
    </p:spTree>
    <p:extLst>
      <p:ext uri="{BB962C8B-B14F-4D97-AF65-F5344CB8AC3E}">
        <p14:creationId xmlns:p14="http://schemas.microsoft.com/office/powerpoint/2010/main" val="2310928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fld id="{1671450E-F983-4B66-A79F-4661252DA387}" type="slidenum">
              <a:rPr lang="fr-FR" smtClean="0"/>
              <a:t>28</a:t>
            </a:fld>
            <a:endParaRPr lang="fr-FR"/>
          </a:p>
        </p:txBody>
      </p:sp>
      <p:sp>
        <p:nvSpPr>
          <p:cNvPr id="4" name="ZoneTexte 3">
            <a:extLst>
              <a:ext uri="{FF2B5EF4-FFF2-40B4-BE49-F238E27FC236}">
                <a16:creationId xmlns:a16="http://schemas.microsoft.com/office/drawing/2014/main" id="{FEAC39E3-03F2-C470-83FA-D3CE1D6E9E51}"/>
              </a:ext>
            </a:extLst>
          </p:cNvPr>
          <p:cNvSpPr txBox="1"/>
          <p:nvPr/>
        </p:nvSpPr>
        <p:spPr>
          <a:xfrm>
            <a:off x="192560" y="1772816"/>
            <a:ext cx="8820472" cy="4060727"/>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RUPTURES CONVENTIONNELLES</a:t>
            </a:r>
          </a:p>
          <a:p>
            <a:pPr algn="just"/>
            <a:endParaRPr lang="fr-FR" sz="1400" dirty="0">
              <a:latin typeface="Verdana" panose="020B0604030504040204" pitchFamily="34" charset="0"/>
              <a:ea typeface="Verdana" panose="020B0604030504040204" pitchFamily="34"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S’agissant de la catégorie dont relèvent les agents ayant demandé une rupture conventionnelle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139 relèvent de la catégorie A (17,22%)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145 relèvent de la catégorie B (17,97%)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523 relèvent de la Catégorie C (64,81%).</a:t>
            </a:r>
          </a:p>
          <a:p>
            <a:pPr lvl="0" algn="just">
              <a:lnSpc>
                <a:spcPct val="107000"/>
              </a:lnSpc>
              <a:spcAft>
                <a:spcPts val="80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400" dirty="0">
                <a:effectLst/>
                <a:latin typeface="Verdana" panose="020B0604030504040204" pitchFamily="34" charset="0"/>
                <a:ea typeface="Calibri" panose="020F0502020204030204" pitchFamily="34" charset="0"/>
                <a:cs typeface="Times New Roman" panose="02020603050405020304" pitchFamily="18" charset="0"/>
              </a:rPr>
              <a:t>Plus du quart des répondants a indiqué que les agents concernés étaient accompagnés par un représentant syndical lors de l’entretien préalable à la rupture conventionnelle (18,38% des répondants ont indiqué que les agents étaient accompagnés et 10,11% ont indiqué qu’une partie seulement des agents étaient représentés).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sz="1400" dirty="0">
              <a:latin typeface="Verdana" panose="020B0604030504040204" pitchFamily="34" charset="0"/>
              <a:ea typeface="Calibri" panose="020F0502020204030204" pitchFamily="34" charset="0"/>
              <a:cs typeface="Times New Roman" panose="02020603050405020304" pitchFamily="18" charset="0"/>
            </a:endParaRPr>
          </a:p>
          <a:p>
            <a:pPr algn="just"/>
            <a:r>
              <a:rPr lang="fr-FR" sz="1400" dirty="0">
                <a:latin typeface="Verdana" panose="020B0604030504040204" pitchFamily="34" charset="0"/>
                <a:ea typeface="Calibri" panose="020F0502020204030204" pitchFamily="34" charset="0"/>
                <a:cs typeface="Times New Roman" panose="02020603050405020304" pitchFamily="18" charset="0"/>
              </a:rPr>
              <a:t>O</a:t>
            </a:r>
            <a:r>
              <a:rPr lang="fr-FR" sz="1400" dirty="0">
                <a:effectLst/>
                <a:latin typeface="Verdana" panose="020B0604030504040204" pitchFamily="34" charset="0"/>
                <a:ea typeface="Calibri" panose="020F0502020204030204" pitchFamily="34" charset="0"/>
                <a:cs typeface="Times New Roman" panose="02020603050405020304" pitchFamily="18" charset="0"/>
              </a:rPr>
              <a:t>n constate que le droit de rétractation est utilisé de manière très minoritaire par les parties.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p:txBody>
      </p:sp>
      <p:pic>
        <p:nvPicPr>
          <p:cNvPr id="6" name="Image 5">
            <a:extLst>
              <a:ext uri="{FF2B5EF4-FFF2-40B4-BE49-F238E27FC236}">
                <a16:creationId xmlns:a16="http://schemas.microsoft.com/office/drawing/2014/main" id="{EE1B1750-A9B6-3395-9B94-C0462884FEC9}"/>
              </a:ext>
            </a:extLst>
          </p:cNvPr>
          <p:cNvPicPr>
            <a:picLocks noChangeAspect="1"/>
          </p:cNvPicPr>
          <p:nvPr/>
        </p:nvPicPr>
        <p:blipFill>
          <a:blip r:embed="rId2"/>
          <a:stretch>
            <a:fillRect/>
          </a:stretch>
        </p:blipFill>
        <p:spPr>
          <a:xfrm>
            <a:off x="96842" y="22473"/>
            <a:ext cx="9011908" cy="1448002"/>
          </a:xfrm>
          <a:prstGeom prst="rect">
            <a:avLst/>
          </a:prstGeom>
        </p:spPr>
      </p:pic>
    </p:spTree>
    <p:extLst>
      <p:ext uri="{BB962C8B-B14F-4D97-AF65-F5344CB8AC3E}">
        <p14:creationId xmlns:p14="http://schemas.microsoft.com/office/powerpoint/2010/main" val="1399674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fld id="{1671450E-F983-4B66-A79F-4661252DA387}" type="slidenum">
              <a:rPr lang="fr-FR" smtClean="0"/>
              <a:t>29</a:t>
            </a:fld>
            <a:endParaRPr lang="fr-FR"/>
          </a:p>
        </p:txBody>
      </p:sp>
      <p:sp>
        <p:nvSpPr>
          <p:cNvPr id="4" name="ZoneTexte 3">
            <a:extLst>
              <a:ext uri="{FF2B5EF4-FFF2-40B4-BE49-F238E27FC236}">
                <a16:creationId xmlns:a16="http://schemas.microsoft.com/office/drawing/2014/main" id="{2FAE55AF-C8CB-5803-BEF8-1952DDA6950A}"/>
              </a:ext>
            </a:extLst>
          </p:cNvPr>
          <p:cNvSpPr txBox="1"/>
          <p:nvPr/>
        </p:nvSpPr>
        <p:spPr>
          <a:xfrm>
            <a:off x="130968" y="1772816"/>
            <a:ext cx="9013032" cy="4207242"/>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RUPTURES CONVENTIONNELLES</a:t>
            </a:r>
          </a:p>
          <a:p>
            <a:pPr algn="just"/>
            <a:endParaRPr lang="fr-FR" sz="1400" dirty="0">
              <a:latin typeface="Verdana" panose="020B0604030504040204" pitchFamily="34" charset="0"/>
              <a:ea typeface="Verdana" panose="020B0604030504040204" pitchFamily="34"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En moyenne, parmi les répondants, l’indemnité de rupture conventionnelle s’élève à 9 048 euros. Cependant, il existe de grandes disparités entre les montants d’indemnité déclarés.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53,14% des indemnités sont inférieures ou égales à 5 000 euros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15,44% des indemnités se situent entre 5 000 et 10 000 euros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15,18% des indemnités se situent entre 10 000 et 20 000 euros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8,63% des indemnités se situent entre 20 000 et 30 000 euros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7,59% des indemnités sont supérieures à 30 000 euros.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Ainsi, si le montant moyen de l’indemnité de rupture conventionnelle est de 9 048 euros, on remarque que plus de la moitié des indemnités s’élève à 5 000 euros maximum et les deux tiers (68%) à un montant inférieur ou égal à 10 000 euros. Le maximum relevé parmi les répondants est de 70 000 euros.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p:txBody>
      </p:sp>
      <p:pic>
        <p:nvPicPr>
          <p:cNvPr id="6" name="Image 5">
            <a:extLst>
              <a:ext uri="{FF2B5EF4-FFF2-40B4-BE49-F238E27FC236}">
                <a16:creationId xmlns:a16="http://schemas.microsoft.com/office/drawing/2014/main" id="{DCA08F77-C07F-AC6E-B825-D90B52416BC5}"/>
              </a:ext>
            </a:extLst>
          </p:cNvPr>
          <p:cNvPicPr>
            <a:picLocks noChangeAspect="1"/>
          </p:cNvPicPr>
          <p:nvPr/>
        </p:nvPicPr>
        <p:blipFill>
          <a:blip r:embed="rId2"/>
          <a:stretch>
            <a:fillRect/>
          </a:stretch>
        </p:blipFill>
        <p:spPr>
          <a:xfrm>
            <a:off x="1124" y="0"/>
            <a:ext cx="9011908" cy="1448002"/>
          </a:xfrm>
          <a:prstGeom prst="rect">
            <a:avLst/>
          </a:prstGeom>
        </p:spPr>
      </p:pic>
    </p:spTree>
    <p:extLst>
      <p:ext uri="{BB962C8B-B14F-4D97-AF65-F5344CB8AC3E}">
        <p14:creationId xmlns:p14="http://schemas.microsoft.com/office/powerpoint/2010/main" val="201377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fld id="{1671450E-F983-4B66-A79F-4661252DA387}" type="slidenum">
              <a:rPr lang="fr-FR" smtClean="0"/>
              <a:t>30</a:t>
            </a:fld>
            <a:endParaRPr lang="fr-FR"/>
          </a:p>
        </p:txBody>
      </p:sp>
      <p:sp>
        <p:nvSpPr>
          <p:cNvPr id="4" name="ZoneTexte 3">
            <a:extLst>
              <a:ext uri="{FF2B5EF4-FFF2-40B4-BE49-F238E27FC236}">
                <a16:creationId xmlns:a16="http://schemas.microsoft.com/office/drawing/2014/main" id="{FFE81FA1-E94A-C453-6BEF-36ED584FA18E}"/>
              </a:ext>
            </a:extLst>
          </p:cNvPr>
          <p:cNvSpPr txBox="1"/>
          <p:nvPr/>
        </p:nvSpPr>
        <p:spPr>
          <a:xfrm>
            <a:off x="0" y="1836618"/>
            <a:ext cx="3275856" cy="3464590"/>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CONTRATS DE PROJET</a:t>
            </a:r>
          </a:p>
          <a:p>
            <a:pPr algn="just"/>
            <a:endParaRPr lang="fr-FR" sz="1400" dirty="0">
              <a:latin typeface="Verdana" panose="020B0604030504040204" pitchFamily="34" charset="0"/>
              <a:ea typeface="Verdana" panose="020B0604030504040204" pitchFamily="34" charset="0"/>
            </a:endParaRPr>
          </a:p>
          <a:p>
            <a:pPr algn="just"/>
            <a:r>
              <a:rPr lang="fr-FR" sz="1400" dirty="0">
                <a:effectLst/>
                <a:latin typeface="Verdana" panose="020B0604030504040204" pitchFamily="34" charset="0"/>
                <a:ea typeface="Calibri" panose="020F0502020204030204" pitchFamily="34" charset="0"/>
                <a:cs typeface="Times New Roman" panose="02020603050405020304" pitchFamily="18" charset="0"/>
              </a:rPr>
              <a:t>L’article 17 de la loi du 6 août 2019 a instauré un contrat de projet au sein des trois versants de la fonction publique pour les catégories A, B et C.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sz="1400" dirty="0"/>
          </a:p>
          <a:p>
            <a:pPr algn="just"/>
            <a:r>
              <a:rPr lang="fr-FR" sz="1400" dirty="0">
                <a:effectLst/>
                <a:latin typeface="Verdana" panose="020B0604030504040204" pitchFamily="34" charset="0"/>
                <a:ea typeface="Calibri" panose="020F0502020204030204" pitchFamily="34" charset="0"/>
                <a:cs typeface="Times New Roman" panose="02020603050405020304" pitchFamily="18" charset="0"/>
              </a:rPr>
              <a:t>Près du quart des collectivités et établissements répondants (23,84%) a eu recours à des contrats de projet, soit 466 collectivités et établissements.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a:p>
            <a:pPr algn="just"/>
            <a:endParaRPr lang="fr-FR" dirty="0"/>
          </a:p>
        </p:txBody>
      </p:sp>
      <p:pic>
        <p:nvPicPr>
          <p:cNvPr id="5" name="Image 4">
            <a:extLst>
              <a:ext uri="{FF2B5EF4-FFF2-40B4-BE49-F238E27FC236}">
                <a16:creationId xmlns:a16="http://schemas.microsoft.com/office/drawing/2014/main" id="{A2112389-7B2F-A786-23C2-46D456479E3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1988840"/>
            <a:ext cx="5639504" cy="3062512"/>
          </a:xfrm>
          <a:prstGeom prst="rect">
            <a:avLst/>
          </a:prstGeom>
          <a:noFill/>
          <a:ln>
            <a:solidFill>
              <a:schemeClr val="accent1"/>
            </a:solidFill>
          </a:ln>
        </p:spPr>
      </p:pic>
      <p:pic>
        <p:nvPicPr>
          <p:cNvPr id="7" name="Image 6">
            <a:extLst>
              <a:ext uri="{FF2B5EF4-FFF2-40B4-BE49-F238E27FC236}">
                <a16:creationId xmlns:a16="http://schemas.microsoft.com/office/drawing/2014/main" id="{F831792D-3135-2875-2736-867D5AC3CBAF}"/>
              </a:ext>
            </a:extLst>
          </p:cNvPr>
          <p:cNvPicPr>
            <a:picLocks noChangeAspect="1"/>
          </p:cNvPicPr>
          <p:nvPr/>
        </p:nvPicPr>
        <p:blipFill>
          <a:blip r:embed="rId3"/>
          <a:stretch>
            <a:fillRect/>
          </a:stretch>
        </p:blipFill>
        <p:spPr>
          <a:xfrm>
            <a:off x="66046" y="0"/>
            <a:ext cx="9011908" cy="1448002"/>
          </a:xfrm>
          <a:prstGeom prst="rect">
            <a:avLst/>
          </a:prstGeom>
        </p:spPr>
      </p:pic>
    </p:spTree>
    <p:extLst>
      <p:ext uri="{BB962C8B-B14F-4D97-AF65-F5344CB8AC3E}">
        <p14:creationId xmlns:p14="http://schemas.microsoft.com/office/powerpoint/2010/main" val="3024256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fld id="{1671450E-F983-4B66-A79F-4661252DA387}" type="slidenum">
              <a:rPr lang="fr-FR" smtClean="0"/>
              <a:t>31</a:t>
            </a:fld>
            <a:endParaRPr lang="fr-FR"/>
          </a:p>
        </p:txBody>
      </p:sp>
      <p:sp>
        <p:nvSpPr>
          <p:cNvPr id="4" name="ZoneTexte 3">
            <a:extLst>
              <a:ext uri="{FF2B5EF4-FFF2-40B4-BE49-F238E27FC236}">
                <a16:creationId xmlns:a16="http://schemas.microsoft.com/office/drawing/2014/main" id="{8BFD8B75-1FCE-F997-DBC7-181A319DCDA9}"/>
              </a:ext>
            </a:extLst>
          </p:cNvPr>
          <p:cNvSpPr txBox="1"/>
          <p:nvPr/>
        </p:nvSpPr>
        <p:spPr>
          <a:xfrm>
            <a:off x="107504" y="1628800"/>
            <a:ext cx="8905528" cy="4480073"/>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CONTRATS DE PROJET</a:t>
            </a:r>
          </a:p>
          <a:p>
            <a:pPr algn="just"/>
            <a:endParaRPr lang="fr-FR" sz="1400" dirty="0">
              <a:latin typeface="Verdana" panose="020B0604030504040204" pitchFamily="34" charset="0"/>
              <a:ea typeface="Verdana" panose="020B0604030504040204" pitchFamily="34" charset="0"/>
            </a:endParaRPr>
          </a:p>
          <a:p>
            <a:pPr algn="just"/>
            <a:r>
              <a:rPr lang="fr-FR" sz="1400" dirty="0">
                <a:effectLst/>
                <a:latin typeface="Verdana" panose="020B0604030504040204" pitchFamily="34" charset="0"/>
                <a:ea typeface="Calibri" panose="020F0502020204030204" pitchFamily="34" charset="0"/>
                <a:cs typeface="Times New Roman" panose="02020603050405020304" pitchFamily="18" charset="0"/>
              </a:rPr>
              <a:t>Sur la totalité des répondants ayant conclu des contrats de projet, 1526 contrats ont été conclus depuis février 2020 soit une moyenne de 3 contrats par répondant. 70 est le nombre maximum de contrats de projets réalisés au sein d’une même collectivité.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sz="1400" dirty="0"/>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Les contrats de projet ont été conclus avec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48,8% d’agents de catégorie A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29,5% d’agents de catégorie B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21,7% d’agents de catégorie C.</a:t>
            </a:r>
          </a:p>
          <a:p>
            <a:pPr lvl="0" algn="just">
              <a:lnSpc>
                <a:spcPct val="107000"/>
              </a:lnSpc>
              <a:spcAft>
                <a:spcPts val="80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Les deux principaux cas de recrutement de contrats de projet concernent le dispositif </a:t>
            </a:r>
            <a:r>
              <a:rPr lang="fr-FR" sz="1400" i="1" dirty="0">
                <a:effectLst/>
                <a:latin typeface="Verdana" panose="020B0604030504040204" pitchFamily="34" charset="0"/>
                <a:ea typeface="Calibri" panose="020F0502020204030204" pitchFamily="34" charset="0"/>
                <a:cs typeface="Times New Roman" panose="02020603050405020304" pitchFamily="18" charset="0"/>
              </a:rPr>
              <a:t>« Petites villes de demain » </a:t>
            </a:r>
            <a:r>
              <a:rPr lang="fr-FR" sz="1400" dirty="0">
                <a:effectLst/>
                <a:latin typeface="Verdana" panose="020B0604030504040204" pitchFamily="34" charset="0"/>
                <a:ea typeface="Calibri" panose="020F0502020204030204" pitchFamily="34" charset="0"/>
                <a:cs typeface="Times New Roman" panose="02020603050405020304" pitchFamily="18" charset="0"/>
              </a:rPr>
              <a:t>et le recrutement de conseillers numériques.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Près des deux tiers des collectivités et établissements répondants (66,24%) ont procédé à l’information de l’organe délibérant sur la nature des projets ou opérations ayant conduit à recruter un contrat de projet.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p:txBody>
      </p:sp>
      <p:pic>
        <p:nvPicPr>
          <p:cNvPr id="6" name="Image 5">
            <a:extLst>
              <a:ext uri="{FF2B5EF4-FFF2-40B4-BE49-F238E27FC236}">
                <a16:creationId xmlns:a16="http://schemas.microsoft.com/office/drawing/2014/main" id="{D10F6AE6-D41E-83CA-B98C-3E621BAC4AA7}"/>
              </a:ext>
            </a:extLst>
          </p:cNvPr>
          <p:cNvPicPr>
            <a:picLocks noChangeAspect="1"/>
          </p:cNvPicPr>
          <p:nvPr/>
        </p:nvPicPr>
        <p:blipFill>
          <a:blip r:embed="rId2"/>
          <a:stretch>
            <a:fillRect/>
          </a:stretch>
        </p:blipFill>
        <p:spPr>
          <a:xfrm>
            <a:off x="30510" y="25126"/>
            <a:ext cx="9011908" cy="1448002"/>
          </a:xfrm>
          <a:prstGeom prst="rect">
            <a:avLst/>
          </a:prstGeom>
        </p:spPr>
      </p:pic>
    </p:spTree>
    <p:extLst>
      <p:ext uri="{BB962C8B-B14F-4D97-AF65-F5344CB8AC3E}">
        <p14:creationId xmlns:p14="http://schemas.microsoft.com/office/powerpoint/2010/main" val="1792314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fld id="{1671450E-F983-4B66-A79F-4661252DA387}" type="slidenum">
              <a:rPr lang="fr-FR" smtClean="0"/>
              <a:t>32</a:t>
            </a:fld>
            <a:endParaRPr lang="fr-FR"/>
          </a:p>
        </p:txBody>
      </p:sp>
      <p:sp>
        <p:nvSpPr>
          <p:cNvPr id="4" name="ZoneTexte 3">
            <a:extLst>
              <a:ext uri="{FF2B5EF4-FFF2-40B4-BE49-F238E27FC236}">
                <a16:creationId xmlns:a16="http://schemas.microsoft.com/office/drawing/2014/main" id="{C2926CAC-350D-419A-A308-5662426F160B}"/>
              </a:ext>
            </a:extLst>
          </p:cNvPr>
          <p:cNvSpPr txBox="1"/>
          <p:nvPr/>
        </p:nvSpPr>
        <p:spPr>
          <a:xfrm>
            <a:off x="107504" y="1501549"/>
            <a:ext cx="9144000" cy="1927451"/>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CONTRATS DE PROJET</a:t>
            </a:r>
          </a:p>
          <a:p>
            <a:pPr algn="just"/>
            <a:endParaRPr lang="fr-FR" sz="1400" dirty="0">
              <a:latin typeface="Verdana" panose="020B0604030504040204" pitchFamily="34" charset="0"/>
              <a:ea typeface="Verdana" panose="020B0604030504040204" pitchFamily="34"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42,6% des contrats de projet ont une durée de 3 ans. Seuls 12,99% des contrats de projets sont conclus pour la durée minimale d’un an et 6,49% pour la durée maximale de 6 ans.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De manière globale, la très grande majorité des contrats de projet (88,53%), sont conclus pour une durée inférieure ou égale à 3 ans.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p:txBody>
      </p:sp>
      <p:pic>
        <p:nvPicPr>
          <p:cNvPr id="5" name="Image 4">
            <a:extLst>
              <a:ext uri="{FF2B5EF4-FFF2-40B4-BE49-F238E27FC236}">
                <a16:creationId xmlns:a16="http://schemas.microsoft.com/office/drawing/2014/main" id="{1E849D6B-735E-1D96-0211-DE86B08984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140968"/>
            <a:ext cx="6048672" cy="3569063"/>
          </a:xfrm>
          <a:prstGeom prst="rect">
            <a:avLst/>
          </a:prstGeom>
          <a:noFill/>
          <a:ln>
            <a:solidFill>
              <a:schemeClr val="accent1"/>
            </a:solidFill>
          </a:ln>
        </p:spPr>
      </p:pic>
      <p:pic>
        <p:nvPicPr>
          <p:cNvPr id="7" name="Image 6">
            <a:extLst>
              <a:ext uri="{FF2B5EF4-FFF2-40B4-BE49-F238E27FC236}">
                <a16:creationId xmlns:a16="http://schemas.microsoft.com/office/drawing/2014/main" id="{A478F940-5E53-A97C-E571-42376E59FFC9}"/>
              </a:ext>
            </a:extLst>
          </p:cNvPr>
          <p:cNvPicPr>
            <a:picLocks noChangeAspect="1"/>
          </p:cNvPicPr>
          <p:nvPr/>
        </p:nvPicPr>
        <p:blipFill>
          <a:blip r:embed="rId3"/>
          <a:stretch>
            <a:fillRect/>
          </a:stretch>
        </p:blipFill>
        <p:spPr>
          <a:xfrm>
            <a:off x="-2629" y="0"/>
            <a:ext cx="9011908" cy="1448002"/>
          </a:xfrm>
          <a:prstGeom prst="rect">
            <a:avLst/>
          </a:prstGeom>
        </p:spPr>
      </p:pic>
    </p:spTree>
    <p:extLst>
      <p:ext uri="{BB962C8B-B14F-4D97-AF65-F5344CB8AC3E}">
        <p14:creationId xmlns:p14="http://schemas.microsoft.com/office/powerpoint/2010/main" val="395984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fld id="{1671450E-F983-4B66-A79F-4661252DA387}" type="slidenum">
              <a:rPr lang="fr-FR" smtClean="0"/>
              <a:t>33</a:t>
            </a:fld>
            <a:endParaRPr lang="fr-FR"/>
          </a:p>
        </p:txBody>
      </p:sp>
      <p:sp>
        <p:nvSpPr>
          <p:cNvPr id="4" name="ZoneTexte 3">
            <a:extLst>
              <a:ext uri="{FF2B5EF4-FFF2-40B4-BE49-F238E27FC236}">
                <a16:creationId xmlns:a16="http://schemas.microsoft.com/office/drawing/2014/main" id="{3435ABA5-9E41-D4D7-79D2-28A80E2F76D7}"/>
              </a:ext>
            </a:extLst>
          </p:cNvPr>
          <p:cNvSpPr txBox="1"/>
          <p:nvPr/>
        </p:nvSpPr>
        <p:spPr>
          <a:xfrm>
            <a:off x="75511" y="1556792"/>
            <a:ext cx="8926672" cy="1927451"/>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PROTECTION SOCIALE COMPLEMENTAIRE</a:t>
            </a:r>
          </a:p>
          <a:p>
            <a:pPr algn="just"/>
            <a:endParaRPr lang="fr-FR" sz="1400" dirty="0">
              <a:latin typeface="Verdana" panose="020B0604030504040204" pitchFamily="34" charset="0"/>
              <a:ea typeface="Verdana" panose="020B0604030504040204" pitchFamily="34"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Arial" panose="020B0604020202020204" pitchFamily="34" charset="0"/>
              </a:rPr>
              <a:t>56% des collectivités répondantes ont délibéré pour instituer les modalités de participation à la PSC.</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Arial" panose="020B0604020202020204" pitchFamily="34" charset="0"/>
              </a:rPr>
              <a:t>Une très large majorité des employeurs ayant délibéré l’a fait avant ou en 2020 (78%) tandis que 12% l’ont fait en 2021 et 10% en 2022.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p:txBody>
      </p:sp>
      <p:pic>
        <p:nvPicPr>
          <p:cNvPr id="5" name="Image 4">
            <a:extLst>
              <a:ext uri="{FF2B5EF4-FFF2-40B4-BE49-F238E27FC236}">
                <a16:creationId xmlns:a16="http://schemas.microsoft.com/office/drawing/2014/main" id="{289679EA-281F-7562-8AE3-5AB753B43E70}"/>
              </a:ext>
            </a:extLst>
          </p:cNvPr>
          <p:cNvPicPr>
            <a:picLocks noChangeAspect="1"/>
          </p:cNvPicPr>
          <p:nvPr/>
        </p:nvPicPr>
        <p:blipFill>
          <a:blip r:embed="rId2"/>
          <a:stretch>
            <a:fillRect/>
          </a:stretch>
        </p:blipFill>
        <p:spPr>
          <a:xfrm>
            <a:off x="1187624" y="3298579"/>
            <a:ext cx="6928728" cy="3295030"/>
          </a:xfrm>
          <a:prstGeom prst="rect">
            <a:avLst/>
          </a:prstGeom>
          <a:ln>
            <a:solidFill>
              <a:schemeClr val="accent1"/>
            </a:solidFill>
          </a:ln>
        </p:spPr>
      </p:pic>
      <p:pic>
        <p:nvPicPr>
          <p:cNvPr id="7" name="Image 6">
            <a:extLst>
              <a:ext uri="{FF2B5EF4-FFF2-40B4-BE49-F238E27FC236}">
                <a16:creationId xmlns:a16="http://schemas.microsoft.com/office/drawing/2014/main" id="{39B75449-2181-6CE6-3BA7-967C1C8F82E6}"/>
              </a:ext>
            </a:extLst>
          </p:cNvPr>
          <p:cNvPicPr>
            <a:picLocks noChangeAspect="1"/>
          </p:cNvPicPr>
          <p:nvPr/>
        </p:nvPicPr>
        <p:blipFill>
          <a:blip r:embed="rId3"/>
          <a:stretch>
            <a:fillRect/>
          </a:stretch>
        </p:blipFill>
        <p:spPr>
          <a:xfrm>
            <a:off x="-9725" y="0"/>
            <a:ext cx="9011908" cy="1448002"/>
          </a:xfrm>
          <a:prstGeom prst="rect">
            <a:avLst/>
          </a:prstGeom>
        </p:spPr>
      </p:pic>
    </p:spTree>
    <p:extLst>
      <p:ext uri="{BB962C8B-B14F-4D97-AF65-F5344CB8AC3E}">
        <p14:creationId xmlns:p14="http://schemas.microsoft.com/office/powerpoint/2010/main" val="2138100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fld id="{1671450E-F983-4B66-A79F-4661252DA387}" type="slidenum">
              <a:rPr lang="fr-FR" smtClean="0"/>
              <a:t>34</a:t>
            </a:fld>
            <a:endParaRPr lang="fr-FR"/>
          </a:p>
        </p:txBody>
      </p:sp>
      <p:sp>
        <p:nvSpPr>
          <p:cNvPr id="4" name="ZoneTexte 3">
            <a:extLst>
              <a:ext uri="{FF2B5EF4-FFF2-40B4-BE49-F238E27FC236}">
                <a16:creationId xmlns:a16="http://schemas.microsoft.com/office/drawing/2014/main" id="{4DFD5DA0-9EC0-AF2D-297A-10B3E29B5B63}"/>
              </a:ext>
            </a:extLst>
          </p:cNvPr>
          <p:cNvSpPr txBox="1"/>
          <p:nvPr/>
        </p:nvSpPr>
        <p:spPr>
          <a:xfrm>
            <a:off x="130968" y="1446899"/>
            <a:ext cx="3792960" cy="5410584"/>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PROTECTION SOCIALE COMPLEMENTAIRE</a:t>
            </a:r>
          </a:p>
          <a:p>
            <a:pPr algn="just"/>
            <a:endParaRPr lang="fr-FR" sz="1400" dirty="0">
              <a:latin typeface="Verdana" panose="020B0604030504040204" pitchFamily="34" charset="0"/>
              <a:ea typeface="Verdana" panose="020B0604030504040204" pitchFamily="34"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Arial" panose="020B0604020202020204" pitchFamily="34" charset="0"/>
              </a:rPr>
              <a:t>43% des employeurs ayant participé à l’enquête et qui n’ont pas mis en place à ce jour de participation à la PSC indiquent qu’ils n’envisagent pas d’anticiper les échéances de 2025 et 2026.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Arial" panose="020B0604020202020204" pitchFamily="34" charset="0"/>
              </a:rPr>
              <a:t>A l’inverse, 6% d’entre eux envisagent une mise en place en 2022, 32% en 2023 et 19% en 2024.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Arial" panose="020B0604020202020204" pitchFamily="34" charset="0"/>
              </a:rPr>
              <a:t>49% des collectivités répondantes qui participent à la PSC de leurs agents le font à la fois à la prévoyance et à la couverture complémentaire santé. 35% le font à la prévoyance uniquement et 16% à la couverture complémentaire santé uniquement.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dirty="0">
                <a:effectLst/>
                <a:latin typeface="Verdana" panose="020B0604030504040204" pitchFamily="34" charset="0"/>
                <a:ea typeface="Calibri" panose="020F0502020204030204" pitchFamily="34" charset="0"/>
                <a:cs typeface="Arial" panose="020B0604020202020204" pitchFamily="34"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p:txBody>
      </p:sp>
      <p:pic>
        <p:nvPicPr>
          <p:cNvPr id="5" name="Image 4">
            <a:extLst>
              <a:ext uri="{FF2B5EF4-FFF2-40B4-BE49-F238E27FC236}">
                <a16:creationId xmlns:a16="http://schemas.microsoft.com/office/drawing/2014/main" id="{CAB8002F-52E6-FDFF-B95B-033C551516B8}"/>
              </a:ext>
            </a:extLst>
          </p:cNvPr>
          <p:cNvPicPr>
            <a:picLocks noChangeAspect="1"/>
          </p:cNvPicPr>
          <p:nvPr/>
        </p:nvPicPr>
        <p:blipFill>
          <a:blip r:embed="rId2"/>
          <a:stretch>
            <a:fillRect/>
          </a:stretch>
        </p:blipFill>
        <p:spPr>
          <a:xfrm>
            <a:off x="3923928" y="2420888"/>
            <a:ext cx="5112568" cy="2990213"/>
          </a:xfrm>
          <a:prstGeom prst="rect">
            <a:avLst/>
          </a:prstGeom>
          <a:ln>
            <a:solidFill>
              <a:schemeClr val="accent1"/>
            </a:solidFill>
          </a:ln>
        </p:spPr>
      </p:pic>
      <p:pic>
        <p:nvPicPr>
          <p:cNvPr id="7" name="Image 6">
            <a:extLst>
              <a:ext uri="{FF2B5EF4-FFF2-40B4-BE49-F238E27FC236}">
                <a16:creationId xmlns:a16="http://schemas.microsoft.com/office/drawing/2014/main" id="{108E343E-2272-D124-FAE2-1E0CBD1BB265}"/>
              </a:ext>
            </a:extLst>
          </p:cNvPr>
          <p:cNvPicPr>
            <a:picLocks noChangeAspect="1"/>
          </p:cNvPicPr>
          <p:nvPr/>
        </p:nvPicPr>
        <p:blipFill>
          <a:blip r:embed="rId3"/>
          <a:stretch>
            <a:fillRect/>
          </a:stretch>
        </p:blipFill>
        <p:spPr>
          <a:xfrm>
            <a:off x="0" y="10704"/>
            <a:ext cx="9011908" cy="1448002"/>
          </a:xfrm>
          <a:prstGeom prst="rect">
            <a:avLst/>
          </a:prstGeom>
        </p:spPr>
      </p:pic>
    </p:spTree>
    <p:extLst>
      <p:ext uri="{BB962C8B-B14F-4D97-AF65-F5344CB8AC3E}">
        <p14:creationId xmlns:p14="http://schemas.microsoft.com/office/powerpoint/2010/main" val="25944576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71450E-F983-4B66-A79F-4661252DA387}" type="slidenum">
              <a:rPr kumimoji="0" lang="fr-FR" sz="1000" b="0" i="0" u="none" strike="noStrike" kern="1200" cap="none" spc="0" normalizeH="0" baseline="0" noProof="0" smtClean="0">
                <a:ln>
                  <a:noFill/>
                </a:ln>
                <a:solidFill>
                  <a:prstClr val="black"/>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FR" sz="1000" b="0" i="0" u="none" strike="noStrike" kern="1200" cap="none" spc="0" normalizeH="0" baseline="0" noProof="0">
              <a:ln>
                <a:noFill/>
              </a:ln>
              <a:solidFill>
                <a:prstClr val="black"/>
              </a:solidFill>
              <a:effectLst/>
              <a:uLnTx/>
              <a:uFillTx/>
              <a:latin typeface="Lucida Sans Unicode"/>
              <a:ea typeface="+mn-ea"/>
              <a:cs typeface="+mn-cs"/>
            </a:endParaRPr>
          </a:p>
        </p:txBody>
      </p:sp>
      <p:sp>
        <p:nvSpPr>
          <p:cNvPr id="4" name="ZoneTexte 3">
            <a:extLst>
              <a:ext uri="{FF2B5EF4-FFF2-40B4-BE49-F238E27FC236}">
                <a16:creationId xmlns:a16="http://schemas.microsoft.com/office/drawing/2014/main" id="{127ABF84-726A-8426-30E6-59B013F2BBE6}"/>
              </a:ext>
            </a:extLst>
          </p:cNvPr>
          <p:cNvSpPr txBox="1"/>
          <p:nvPr/>
        </p:nvSpPr>
        <p:spPr>
          <a:xfrm>
            <a:off x="86360" y="1708962"/>
            <a:ext cx="3189496" cy="4089581"/>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PROTECTION SOCIALE COMPLEMENTAIRE</a:t>
            </a:r>
          </a:p>
          <a:p>
            <a:pPr algn="just"/>
            <a:endParaRPr lang="fr-FR" sz="1400" dirty="0">
              <a:latin typeface="Verdana" panose="020B0604030504040204" pitchFamily="34" charset="0"/>
              <a:ea typeface="Verdana" panose="020B0604030504040204" pitchFamily="34" charset="0"/>
            </a:endParaRPr>
          </a:p>
          <a:p>
            <a:pPr algn="just">
              <a:lnSpc>
                <a:spcPct val="107000"/>
              </a:lnSpc>
              <a:spcAft>
                <a:spcPts val="800"/>
              </a:spcAft>
            </a:pPr>
            <a:r>
              <a:rPr lang="fr-FR" sz="1400" dirty="0">
                <a:latin typeface="Verdana" panose="020B0604030504040204" pitchFamily="34" charset="0"/>
                <a:ea typeface="Calibri" panose="020F0502020204030204" pitchFamily="34" charset="0"/>
                <a:cs typeface="Arial" panose="020B0604020202020204" pitchFamily="34" charset="0"/>
              </a:rPr>
              <a:t>P</a:t>
            </a:r>
            <a:r>
              <a:rPr lang="fr-FR" sz="1400" dirty="0">
                <a:effectLst/>
                <a:latin typeface="Verdana" panose="020B0604030504040204" pitchFamily="34" charset="0"/>
                <a:ea typeface="Calibri" panose="020F0502020204030204" pitchFamily="34" charset="0"/>
                <a:cs typeface="Arial" panose="020B0604020202020204" pitchFamily="34" charset="0"/>
              </a:rPr>
              <a:t>rès de la moitié (49%) des répondants participant d’ores et déjà à la garantie santé de leurs agents le fait à des niveaux égaux ou supérieurs au niveau de participation minimal fixé par le décret du 20 avril 2022 à 15 € par agent et par mois.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fr-FR" sz="1400" dirty="0">
              <a:latin typeface="Verdana" panose="020B060403050404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Arial" panose="020B0604020202020204" pitchFamily="34" charset="0"/>
              </a:rPr>
              <a:t>Dans plus de 25% des répondants, le montant pris en charge est supérieur à 20€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p:txBody>
      </p:sp>
      <p:pic>
        <p:nvPicPr>
          <p:cNvPr id="5" name="Image 4">
            <a:extLst>
              <a:ext uri="{FF2B5EF4-FFF2-40B4-BE49-F238E27FC236}">
                <a16:creationId xmlns:a16="http://schemas.microsoft.com/office/drawing/2014/main" id="{E34D82B5-320C-6114-3AC4-A25453B9EA9A}"/>
              </a:ext>
            </a:extLst>
          </p:cNvPr>
          <p:cNvPicPr>
            <a:picLocks noChangeAspect="1"/>
          </p:cNvPicPr>
          <p:nvPr/>
        </p:nvPicPr>
        <p:blipFill>
          <a:blip r:embed="rId2"/>
          <a:stretch>
            <a:fillRect/>
          </a:stretch>
        </p:blipFill>
        <p:spPr>
          <a:xfrm>
            <a:off x="3320464" y="1628800"/>
            <a:ext cx="5737176" cy="3834988"/>
          </a:xfrm>
          <a:prstGeom prst="rect">
            <a:avLst/>
          </a:prstGeom>
          <a:ln>
            <a:solidFill>
              <a:schemeClr val="accent1"/>
            </a:solidFill>
          </a:ln>
        </p:spPr>
      </p:pic>
      <p:pic>
        <p:nvPicPr>
          <p:cNvPr id="7" name="Image 6">
            <a:extLst>
              <a:ext uri="{FF2B5EF4-FFF2-40B4-BE49-F238E27FC236}">
                <a16:creationId xmlns:a16="http://schemas.microsoft.com/office/drawing/2014/main" id="{C5AACED8-CA21-8668-0D50-8E587C102FE2}"/>
              </a:ext>
            </a:extLst>
          </p:cNvPr>
          <p:cNvPicPr>
            <a:picLocks noChangeAspect="1"/>
          </p:cNvPicPr>
          <p:nvPr/>
        </p:nvPicPr>
        <p:blipFill>
          <a:blip r:embed="rId3"/>
          <a:stretch>
            <a:fillRect/>
          </a:stretch>
        </p:blipFill>
        <p:spPr>
          <a:xfrm>
            <a:off x="0" y="0"/>
            <a:ext cx="9011908" cy="1448002"/>
          </a:xfrm>
          <a:prstGeom prst="rect">
            <a:avLst/>
          </a:prstGeom>
        </p:spPr>
      </p:pic>
    </p:spTree>
    <p:extLst>
      <p:ext uri="{BB962C8B-B14F-4D97-AF65-F5344CB8AC3E}">
        <p14:creationId xmlns:p14="http://schemas.microsoft.com/office/powerpoint/2010/main" val="840231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71450E-F983-4B66-A79F-4661252DA387}" type="slidenum">
              <a:rPr kumimoji="0" lang="fr-FR" sz="1000" b="0" i="0" u="none" strike="noStrike" kern="1200" cap="none" spc="0" normalizeH="0" baseline="0" noProof="0" smtClean="0">
                <a:ln>
                  <a:noFill/>
                </a:ln>
                <a:solidFill>
                  <a:prstClr val="black"/>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FR" sz="1000" b="0" i="0" u="none" strike="noStrike" kern="1200" cap="none" spc="0" normalizeH="0" baseline="0" noProof="0">
              <a:ln>
                <a:noFill/>
              </a:ln>
              <a:solidFill>
                <a:prstClr val="black"/>
              </a:solidFill>
              <a:effectLst/>
              <a:uLnTx/>
              <a:uFillTx/>
              <a:latin typeface="Lucida Sans Unicode"/>
              <a:ea typeface="+mn-ea"/>
              <a:cs typeface="+mn-cs"/>
            </a:endParaRPr>
          </a:p>
        </p:txBody>
      </p:sp>
      <p:sp>
        <p:nvSpPr>
          <p:cNvPr id="4" name="ZoneTexte 3">
            <a:extLst>
              <a:ext uri="{FF2B5EF4-FFF2-40B4-BE49-F238E27FC236}">
                <a16:creationId xmlns:a16="http://schemas.microsoft.com/office/drawing/2014/main" id="{9DA7E0F3-7F1F-8F6D-4AC7-24F34B25E8BB}"/>
              </a:ext>
            </a:extLst>
          </p:cNvPr>
          <p:cNvSpPr txBox="1"/>
          <p:nvPr/>
        </p:nvSpPr>
        <p:spPr>
          <a:xfrm>
            <a:off x="107504" y="1478829"/>
            <a:ext cx="3189496" cy="4898777"/>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PROTECTION SOCIALE COMPLEMENTAIRE</a:t>
            </a:r>
          </a:p>
          <a:p>
            <a:pPr algn="just">
              <a:lnSpc>
                <a:spcPct val="107000"/>
              </a:lnSpc>
              <a:spcAft>
                <a:spcPts val="800"/>
              </a:spcAft>
            </a:pPr>
            <a:endParaRPr lang="fr-FR" sz="1400" dirty="0">
              <a:latin typeface="Verdana" panose="020B0604030504040204" pitchFamily="34" charset="0"/>
              <a:ea typeface="Verdana" panose="020B0604030504040204" pitchFamily="34" charset="0"/>
            </a:endParaRPr>
          </a:p>
          <a:p>
            <a:pPr algn="just">
              <a:lnSpc>
                <a:spcPct val="107000"/>
              </a:lnSpc>
              <a:spcAft>
                <a:spcPts val="800"/>
              </a:spcAft>
            </a:pPr>
            <a:r>
              <a:rPr lang="fr-FR" sz="1400" dirty="0">
                <a:latin typeface="Verdana" panose="020B0604030504040204" pitchFamily="34" charset="0"/>
                <a:ea typeface="Verdana" panose="020B0604030504040204" pitchFamily="34" charset="0"/>
                <a:cs typeface="Arial" panose="020B0604020202020204" pitchFamily="34" charset="0"/>
              </a:rPr>
              <a:t>U</a:t>
            </a:r>
            <a:r>
              <a:rPr lang="fr-FR" sz="1400" dirty="0">
                <a:effectLst/>
                <a:latin typeface="Verdana" panose="020B0604030504040204" pitchFamily="34" charset="0"/>
                <a:ea typeface="Calibri" panose="020F0502020204030204" pitchFamily="34" charset="0"/>
                <a:cs typeface="Arial" panose="020B0604020202020204" pitchFamily="34" charset="0"/>
              </a:rPr>
              <a:t>ne très large part des répondants (76%), participant d’ores et déjà à la garantie prévoyance de leurs agents, le font à des niveaux égaux ou supérieurs au niveau de participation minimal fixé par le décret du 20 avril 2022 à 7 € par agent et par mois.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Arial" panose="020B0604020202020204" pitchFamily="34"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Arial" panose="020B0604020202020204" pitchFamily="34" charset="0"/>
              </a:rPr>
              <a:t>Dans plus de 56% des répondants, la participation au titre de la prévoyance est égale ou supérieure à 10€ par mois et par agent.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dirty="0"/>
          </a:p>
        </p:txBody>
      </p:sp>
      <p:pic>
        <p:nvPicPr>
          <p:cNvPr id="5" name="Image 4">
            <a:extLst>
              <a:ext uri="{FF2B5EF4-FFF2-40B4-BE49-F238E27FC236}">
                <a16:creationId xmlns:a16="http://schemas.microsoft.com/office/drawing/2014/main" id="{DB97BFC0-6F2D-1286-6C73-5D7A94A62707}"/>
              </a:ext>
            </a:extLst>
          </p:cNvPr>
          <p:cNvPicPr>
            <a:picLocks noChangeAspect="1"/>
          </p:cNvPicPr>
          <p:nvPr/>
        </p:nvPicPr>
        <p:blipFill>
          <a:blip r:embed="rId2"/>
          <a:stretch>
            <a:fillRect/>
          </a:stretch>
        </p:blipFill>
        <p:spPr>
          <a:xfrm>
            <a:off x="3297000" y="2060848"/>
            <a:ext cx="5716032" cy="3600401"/>
          </a:xfrm>
          <a:prstGeom prst="rect">
            <a:avLst/>
          </a:prstGeom>
          <a:ln>
            <a:solidFill>
              <a:schemeClr val="accent1"/>
            </a:solidFill>
          </a:ln>
        </p:spPr>
      </p:pic>
      <p:pic>
        <p:nvPicPr>
          <p:cNvPr id="7" name="Image 6">
            <a:extLst>
              <a:ext uri="{FF2B5EF4-FFF2-40B4-BE49-F238E27FC236}">
                <a16:creationId xmlns:a16="http://schemas.microsoft.com/office/drawing/2014/main" id="{96880906-13B0-472A-0DC0-E7168D6E2603}"/>
              </a:ext>
            </a:extLst>
          </p:cNvPr>
          <p:cNvPicPr>
            <a:picLocks noChangeAspect="1"/>
          </p:cNvPicPr>
          <p:nvPr/>
        </p:nvPicPr>
        <p:blipFill>
          <a:blip r:embed="rId3"/>
          <a:stretch>
            <a:fillRect/>
          </a:stretch>
        </p:blipFill>
        <p:spPr>
          <a:xfrm>
            <a:off x="66046" y="0"/>
            <a:ext cx="9011908" cy="1448002"/>
          </a:xfrm>
          <a:prstGeom prst="rect">
            <a:avLst/>
          </a:prstGeom>
        </p:spPr>
      </p:pic>
    </p:spTree>
    <p:extLst>
      <p:ext uri="{BB962C8B-B14F-4D97-AF65-F5344CB8AC3E}">
        <p14:creationId xmlns:p14="http://schemas.microsoft.com/office/powerpoint/2010/main" val="2109887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71450E-F983-4B66-A79F-4661252DA387}" type="slidenum">
              <a:rPr kumimoji="0" lang="fr-FR" sz="1000" b="0" i="0" u="none" strike="noStrike" kern="1200" cap="none" spc="0" normalizeH="0" baseline="0" noProof="0" smtClean="0">
                <a:ln>
                  <a:noFill/>
                </a:ln>
                <a:solidFill>
                  <a:prstClr val="black"/>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FR" sz="1000" b="0" i="0" u="none" strike="noStrike" kern="1200" cap="none" spc="0" normalizeH="0" baseline="0" noProof="0">
              <a:ln>
                <a:noFill/>
              </a:ln>
              <a:solidFill>
                <a:prstClr val="black"/>
              </a:solidFill>
              <a:effectLst/>
              <a:uLnTx/>
              <a:uFillTx/>
              <a:latin typeface="Lucida Sans Unicode"/>
              <a:ea typeface="+mn-ea"/>
              <a:cs typeface="+mn-cs"/>
            </a:endParaRPr>
          </a:p>
        </p:txBody>
      </p:sp>
      <p:sp>
        <p:nvSpPr>
          <p:cNvPr id="4" name="ZoneTexte 3">
            <a:extLst>
              <a:ext uri="{FF2B5EF4-FFF2-40B4-BE49-F238E27FC236}">
                <a16:creationId xmlns:a16="http://schemas.microsoft.com/office/drawing/2014/main" id="{3A3561FD-2C54-62B9-CB0D-1D719EF2198F}"/>
              </a:ext>
            </a:extLst>
          </p:cNvPr>
          <p:cNvSpPr txBox="1"/>
          <p:nvPr/>
        </p:nvSpPr>
        <p:spPr>
          <a:xfrm>
            <a:off x="56765" y="1452072"/>
            <a:ext cx="8926672" cy="2148986"/>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DISPOSITIF DE SIGNALEMENT DES VIOLENCES</a:t>
            </a:r>
          </a:p>
          <a:p>
            <a:pPr algn="just">
              <a:lnSpc>
                <a:spcPct val="107000"/>
              </a:lnSpc>
              <a:spcAft>
                <a:spcPts val="800"/>
              </a:spcAft>
            </a:pPr>
            <a:endParaRPr lang="fr-FR" sz="1400" dirty="0">
              <a:latin typeface="Verdana" panose="020B0604030504040204" pitchFamily="34" charset="0"/>
              <a:ea typeface="Verdana" panose="020B0604030504040204" pitchFamily="34" charset="0"/>
            </a:endParaRPr>
          </a:p>
          <a:p>
            <a:pPr algn="just" fontAlgn="base"/>
            <a:r>
              <a:rPr lang="fr-FR" sz="1400" dirty="0">
                <a:solidFill>
                  <a:srgbClr val="000000"/>
                </a:solidFill>
                <a:effectLst/>
                <a:latin typeface="Verdana" panose="020B0604030504040204" pitchFamily="34" charset="0"/>
                <a:ea typeface="Times New Roman" panose="02020603050405020304" pitchFamily="18" charset="0"/>
              </a:rPr>
              <a:t>Toutes les collectivités territoriales et tous les établissements publics sont soumis à cette obligation et devaient mettre en place le dispositif de signalement au plus tard le 1</a:t>
            </a:r>
            <a:r>
              <a:rPr lang="fr-FR" sz="1400" baseline="30000" dirty="0">
                <a:solidFill>
                  <a:srgbClr val="000000"/>
                </a:solidFill>
                <a:effectLst/>
                <a:latin typeface="Verdana" panose="020B0604030504040204" pitchFamily="34" charset="0"/>
                <a:ea typeface="Times New Roman" panose="02020603050405020304" pitchFamily="18" charset="0"/>
              </a:rPr>
              <a:t>er</a:t>
            </a:r>
            <a:r>
              <a:rPr lang="fr-FR" sz="1400" dirty="0">
                <a:solidFill>
                  <a:srgbClr val="000000"/>
                </a:solidFill>
                <a:effectLst/>
                <a:latin typeface="Verdana" panose="020B0604030504040204" pitchFamily="34" charset="0"/>
                <a:ea typeface="Times New Roman" panose="02020603050405020304" pitchFamily="18" charset="0"/>
              </a:rPr>
              <a:t> mai 2020.</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effectLst/>
                <a:latin typeface="Verdana" panose="020B0604030504040204" pitchFamily="34" charset="0"/>
                <a:ea typeface="Times New Roman" panose="02020603050405020304" pitchFamily="18" charset="0"/>
              </a:rPr>
              <a:t> </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solidFill>
                  <a:srgbClr val="000000"/>
                </a:solidFill>
                <a:effectLst/>
                <a:latin typeface="Verdana" panose="020B0604030504040204" pitchFamily="34" charset="0"/>
                <a:ea typeface="Times New Roman" panose="02020603050405020304" pitchFamily="18" charset="0"/>
              </a:rPr>
              <a:t>Seul un peu plus d’un tiers des collectivités répondantes (34,9%) a mis en place le dispositif de signalement des violences, des discriminations, des agissements sexistes, des harcèlements. </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effectLst/>
                <a:latin typeface="Verdana" panose="020B0604030504040204" pitchFamily="34" charset="0"/>
                <a:ea typeface="Times New Roman" panose="02020603050405020304" pitchFamily="18" charset="0"/>
              </a:rPr>
              <a:t> </a:t>
            </a:r>
            <a:endParaRPr lang="fr-FR" sz="1400" dirty="0">
              <a:effectLst/>
              <a:latin typeface="Times New Roman" panose="02020603050405020304" pitchFamily="18" charset="0"/>
              <a:ea typeface="Times New Roman" panose="02020603050405020304" pitchFamily="18" charset="0"/>
            </a:endParaRPr>
          </a:p>
          <a:p>
            <a:pPr algn="just"/>
            <a:endParaRPr lang="fr-FR" sz="1400" dirty="0"/>
          </a:p>
        </p:txBody>
      </p:sp>
      <p:pic>
        <p:nvPicPr>
          <p:cNvPr id="5" name="Image 4">
            <a:extLst>
              <a:ext uri="{FF2B5EF4-FFF2-40B4-BE49-F238E27FC236}">
                <a16:creationId xmlns:a16="http://schemas.microsoft.com/office/drawing/2014/main" id="{B1B536E6-2763-1398-49BD-1B21859303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7887" y="3284984"/>
            <a:ext cx="6374105" cy="3305522"/>
          </a:xfrm>
          <a:prstGeom prst="rect">
            <a:avLst/>
          </a:prstGeom>
          <a:noFill/>
          <a:ln>
            <a:solidFill>
              <a:schemeClr val="accent1"/>
            </a:solidFill>
          </a:ln>
        </p:spPr>
      </p:pic>
      <p:pic>
        <p:nvPicPr>
          <p:cNvPr id="7" name="Image 6">
            <a:extLst>
              <a:ext uri="{FF2B5EF4-FFF2-40B4-BE49-F238E27FC236}">
                <a16:creationId xmlns:a16="http://schemas.microsoft.com/office/drawing/2014/main" id="{A7FCF75E-9100-1342-CF5A-AB2F0677DE57}"/>
              </a:ext>
            </a:extLst>
          </p:cNvPr>
          <p:cNvPicPr>
            <a:picLocks noChangeAspect="1"/>
          </p:cNvPicPr>
          <p:nvPr/>
        </p:nvPicPr>
        <p:blipFill>
          <a:blip r:embed="rId3"/>
          <a:stretch>
            <a:fillRect/>
          </a:stretch>
        </p:blipFill>
        <p:spPr>
          <a:xfrm>
            <a:off x="33561" y="0"/>
            <a:ext cx="9011908" cy="1448002"/>
          </a:xfrm>
          <a:prstGeom prst="rect">
            <a:avLst/>
          </a:prstGeom>
        </p:spPr>
      </p:pic>
    </p:spTree>
    <p:extLst>
      <p:ext uri="{BB962C8B-B14F-4D97-AF65-F5344CB8AC3E}">
        <p14:creationId xmlns:p14="http://schemas.microsoft.com/office/powerpoint/2010/main" val="1923025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71450E-F983-4B66-A79F-4661252DA387}" type="slidenum">
              <a:rPr kumimoji="0" lang="fr-FR" sz="1000" b="0" i="0" u="none" strike="noStrike" kern="1200" cap="none" spc="0" normalizeH="0" baseline="0" noProof="0" smtClean="0">
                <a:ln>
                  <a:noFill/>
                </a:ln>
                <a:solidFill>
                  <a:prstClr val="black"/>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FR" sz="1000" b="0" i="0" u="none" strike="noStrike" kern="1200" cap="none" spc="0" normalizeH="0" baseline="0" noProof="0">
              <a:ln>
                <a:noFill/>
              </a:ln>
              <a:solidFill>
                <a:prstClr val="black"/>
              </a:solidFill>
              <a:effectLst/>
              <a:uLnTx/>
              <a:uFillTx/>
              <a:latin typeface="Lucida Sans Unicode"/>
              <a:ea typeface="+mn-ea"/>
              <a:cs typeface="+mn-cs"/>
            </a:endParaRPr>
          </a:p>
        </p:txBody>
      </p:sp>
      <p:sp>
        <p:nvSpPr>
          <p:cNvPr id="4" name="ZoneTexte 3">
            <a:extLst>
              <a:ext uri="{FF2B5EF4-FFF2-40B4-BE49-F238E27FC236}">
                <a16:creationId xmlns:a16="http://schemas.microsoft.com/office/drawing/2014/main" id="{5E64620D-1AF4-8349-62AC-9B31891FB1E7}"/>
              </a:ext>
            </a:extLst>
          </p:cNvPr>
          <p:cNvSpPr txBox="1"/>
          <p:nvPr/>
        </p:nvSpPr>
        <p:spPr>
          <a:xfrm>
            <a:off x="86360" y="1446899"/>
            <a:ext cx="9057640" cy="2435603"/>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DISPOSITIF DE SIGNALEMENT DES VIOLENCES</a:t>
            </a:r>
          </a:p>
          <a:p>
            <a:pPr algn="just">
              <a:lnSpc>
                <a:spcPct val="107000"/>
              </a:lnSpc>
              <a:spcAft>
                <a:spcPts val="800"/>
              </a:spcAft>
            </a:pPr>
            <a:endParaRPr lang="fr-FR" sz="1400" dirty="0">
              <a:latin typeface="Verdana" panose="020B0604030504040204" pitchFamily="34" charset="0"/>
              <a:ea typeface="Verdana" panose="020B0604030504040204" pitchFamily="34" charset="0"/>
            </a:endParaRPr>
          </a:p>
          <a:p>
            <a:pPr algn="just" fontAlgn="base">
              <a:lnSpc>
                <a:spcPct val="107000"/>
              </a:lnSpc>
              <a:spcAft>
                <a:spcPts val="800"/>
              </a:spcAft>
            </a:pPr>
            <a:r>
              <a:rPr lang="fr-FR" sz="1400" dirty="0">
                <a:solidFill>
                  <a:srgbClr val="000000"/>
                </a:solidFill>
                <a:latin typeface="Verdana" panose="020B0604030504040204" pitchFamily="34" charset="0"/>
                <a:ea typeface="Calibri" panose="020F0502020204030204" pitchFamily="34" charset="0"/>
                <a:cs typeface="Times New Roman" panose="02020603050405020304" pitchFamily="18" charset="0"/>
              </a:rPr>
              <a:t>L</a:t>
            </a:r>
            <a:r>
              <a:rPr lang="fr-FR" sz="14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e traitement des signalements nécessite des ressources dont les répondants ne disposent pas nécessairement en interne.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fr-FR" sz="1400" dirty="0">
                <a:solidFill>
                  <a:srgbClr val="000000"/>
                </a:solidFill>
                <a:effectLst/>
                <a:latin typeface="Verdana" panose="020B0604030504040204" pitchFamily="34" charset="0"/>
                <a:ea typeface="Times New Roman" panose="02020603050405020304" pitchFamily="18" charset="0"/>
              </a:rPr>
              <a:t>C’est pourquoi, même pour les collectivités ayant défini des procédures de signalement, pour près des deux tiers, elles ont recours au service de leur Centre de gestion. </a:t>
            </a:r>
            <a:endParaRPr lang="fr-FR" sz="1400" dirty="0">
              <a:effectLst/>
              <a:latin typeface="Times New Roman" panose="02020603050405020304" pitchFamily="18" charset="0"/>
              <a:ea typeface="Times New Roman" panose="02020603050405020304" pitchFamily="18" charset="0"/>
            </a:endParaRPr>
          </a:p>
          <a:p>
            <a:pPr algn="just" fontAlgn="base"/>
            <a:endParaRPr lang="fr-FR" sz="1600" dirty="0">
              <a:effectLst/>
              <a:latin typeface="Times New Roman" panose="02020603050405020304" pitchFamily="18" charset="0"/>
              <a:ea typeface="Times New Roman" panose="02020603050405020304" pitchFamily="18" charset="0"/>
            </a:endParaRPr>
          </a:p>
          <a:p>
            <a:pPr algn="just" fontAlgn="base"/>
            <a:r>
              <a:rPr lang="fr-FR" sz="1800" dirty="0">
                <a:effectLst/>
                <a:latin typeface="Verdana" panose="020B060403050404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algn="just"/>
            <a:endParaRPr lang="fr-FR" dirty="0"/>
          </a:p>
        </p:txBody>
      </p:sp>
      <p:pic>
        <p:nvPicPr>
          <p:cNvPr id="5" name="Image 4">
            <a:extLst>
              <a:ext uri="{FF2B5EF4-FFF2-40B4-BE49-F238E27FC236}">
                <a16:creationId xmlns:a16="http://schemas.microsoft.com/office/drawing/2014/main" id="{144AE790-B2F7-85A9-274A-A54E96C258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201377"/>
            <a:ext cx="5616624" cy="3389129"/>
          </a:xfrm>
          <a:prstGeom prst="rect">
            <a:avLst/>
          </a:prstGeom>
          <a:noFill/>
          <a:ln>
            <a:solidFill>
              <a:schemeClr val="accent1"/>
            </a:solidFill>
          </a:ln>
        </p:spPr>
      </p:pic>
      <p:pic>
        <p:nvPicPr>
          <p:cNvPr id="7" name="Image 6">
            <a:extLst>
              <a:ext uri="{FF2B5EF4-FFF2-40B4-BE49-F238E27FC236}">
                <a16:creationId xmlns:a16="http://schemas.microsoft.com/office/drawing/2014/main" id="{E553120E-6C47-93BC-E0FE-31C5CD3BFA19}"/>
              </a:ext>
            </a:extLst>
          </p:cNvPr>
          <p:cNvPicPr>
            <a:picLocks noChangeAspect="1"/>
          </p:cNvPicPr>
          <p:nvPr/>
        </p:nvPicPr>
        <p:blipFill>
          <a:blip r:embed="rId3"/>
          <a:stretch>
            <a:fillRect/>
          </a:stretch>
        </p:blipFill>
        <p:spPr>
          <a:xfrm>
            <a:off x="0" y="-1103"/>
            <a:ext cx="9011908" cy="1448002"/>
          </a:xfrm>
          <a:prstGeom prst="rect">
            <a:avLst/>
          </a:prstGeom>
        </p:spPr>
      </p:pic>
    </p:spTree>
    <p:extLst>
      <p:ext uri="{BB962C8B-B14F-4D97-AF65-F5344CB8AC3E}">
        <p14:creationId xmlns:p14="http://schemas.microsoft.com/office/powerpoint/2010/main" val="3521788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71450E-F983-4B66-A79F-4661252DA387}" type="slidenum">
              <a:rPr kumimoji="0" lang="fr-FR" sz="1000" b="0" i="0" u="none" strike="noStrike" kern="1200" cap="none" spc="0" normalizeH="0" baseline="0" noProof="0" smtClean="0">
                <a:ln>
                  <a:noFill/>
                </a:ln>
                <a:solidFill>
                  <a:prstClr val="black"/>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FR" sz="1000" b="0" i="0" u="none" strike="noStrike" kern="1200" cap="none" spc="0" normalizeH="0" baseline="0" noProof="0">
              <a:ln>
                <a:noFill/>
              </a:ln>
              <a:solidFill>
                <a:prstClr val="black"/>
              </a:solidFill>
              <a:effectLst/>
              <a:uLnTx/>
              <a:uFillTx/>
              <a:latin typeface="Lucida Sans Unicode"/>
              <a:ea typeface="+mn-ea"/>
              <a:cs typeface="+mn-cs"/>
            </a:endParaRPr>
          </a:p>
        </p:txBody>
      </p:sp>
      <p:sp>
        <p:nvSpPr>
          <p:cNvPr id="4" name="ZoneTexte 3">
            <a:extLst>
              <a:ext uri="{FF2B5EF4-FFF2-40B4-BE49-F238E27FC236}">
                <a16:creationId xmlns:a16="http://schemas.microsoft.com/office/drawing/2014/main" id="{55D1F13B-6C8D-FFA1-D00F-4AAEE680C77C}"/>
              </a:ext>
            </a:extLst>
          </p:cNvPr>
          <p:cNvSpPr txBox="1"/>
          <p:nvPr/>
        </p:nvSpPr>
        <p:spPr>
          <a:xfrm>
            <a:off x="21706" y="1484784"/>
            <a:ext cx="8878128" cy="2364430"/>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DISPOSITIF DE SIGNALEMENT DES VIOLENCES</a:t>
            </a:r>
          </a:p>
          <a:p>
            <a:pPr algn="just">
              <a:lnSpc>
                <a:spcPct val="107000"/>
              </a:lnSpc>
              <a:spcAft>
                <a:spcPts val="800"/>
              </a:spcAft>
            </a:pPr>
            <a:endParaRPr lang="fr-FR" sz="1400" dirty="0">
              <a:latin typeface="Verdana" panose="020B0604030504040204" pitchFamily="34" charset="0"/>
              <a:ea typeface="Verdana" panose="020B0604030504040204" pitchFamily="34" charset="0"/>
            </a:endParaRPr>
          </a:p>
          <a:p>
            <a:pPr algn="just" fontAlgn="base"/>
            <a:r>
              <a:rPr lang="fr-FR" sz="1400" dirty="0">
                <a:solidFill>
                  <a:srgbClr val="000000"/>
                </a:solidFill>
                <a:effectLst/>
                <a:latin typeface="Verdana" panose="020B0604030504040204" pitchFamily="34" charset="0"/>
                <a:ea typeface="Times New Roman" panose="02020603050405020304" pitchFamily="18" charset="0"/>
              </a:rPr>
              <a:t>Un peu plus d’un tiers des répondants a institué le dispositif en interne. Il s’agit principalement de départements, de métropoles et de collectivités ou d’intercommunalités de plus de 40 000 habitants.</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effectLst/>
                <a:latin typeface="Verdana" panose="020B0604030504040204" pitchFamily="34" charset="0"/>
                <a:ea typeface="Times New Roman" panose="02020603050405020304" pitchFamily="18" charset="0"/>
              </a:rPr>
              <a:t> </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solidFill>
                  <a:srgbClr val="000000"/>
                </a:solidFill>
                <a:effectLst/>
                <a:latin typeface="Verdana" panose="020B0604030504040204" pitchFamily="34" charset="0"/>
                <a:ea typeface="Times New Roman" panose="02020603050405020304" pitchFamily="18" charset="0"/>
              </a:rPr>
              <a:t>Seuls 13 répondants évoquent une mutualisation intercommunale.</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effectLst/>
                <a:latin typeface="Verdana" panose="020B0604030504040204" pitchFamily="34" charset="0"/>
                <a:ea typeface="Times New Roman" panose="02020603050405020304" pitchFamily="18" charset="0"/>
              </a:rPr>
              <a:t> </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solidFill>
                  <a:srgbClr val="000000"/>
                </a:solidFill>
                <a:effectLst/>
                <a:latin typeface="Verdana" panose="020B0604030504040204" pitchFamily="34" charset="0"/>
                <a:ea typeface="Times New Roman" panose="02020603050405020304" pitchFamily="18" charset="0"/>
              </a:rPr>
              <a:t>133 collectivités ou établissements répondants indiquent avoir recueilli au moins un signalement depuis la mise en œuvre du dispositif. </a:t>
            </a:r>
            <a:endParaRPr lang="fr-FR" sz="1400" dirty="0"/>
          </a:p>
        </p:txBody>
      </p:sp>
      <p:pic>
        <p:nvPicPr>
          <p:cNvPr id="5" name="Image 4">
            <a:extLst>
              <a:ext uri="{FF2B5EF4-FFF2-40B4-BE49-F238E27FC236}">
                <a16:creationId xmlns:a16="http://schemas.microsoft.com/office/drawing/2014/main" id="{A1939593-CBEE-B0BD-B18F-7DB23B4BBB00}"/>
              </a:ext>
            </a:extLst>
          </p:cNvPr>
          <p:cNvPicPr>
            <a:picLocks noChangeAspect="1"/>
          </p:cNvPicPr>
          <p:nvPr/>
        </p:nvPicPr>
        <p:blipFill>
          <a:blip r:embed="rId2"/>
          <a:stretch>
            <a:fillRect/>
          </a:stretch>
        </p:blipFill>
        <p:spPr>
          <a:xfrm>
            <a:off x="2688378" y="3887099"/>
            <a:ext cx="5958894" cy="2792587"/>
          </a:xfrm>
          <a:prstGeom prst="rect">
            <a:avLst/>
          </a:prstGeom>
          <a:ln>
            <a:solidFill>
              <a:schemeClr val="accent1"/>
            </a:solidFill>
          </a:ln>
        </p:spPr>
      </p:pic>
      <p:pic>
        <p:nvPicPr>
          <p:cNvPr id="7" name="Image 6">
            <a:extLst>
              <a:ext uri="{FF2B5EF4-FFF2-40B4-BE49-F238E27FC236}">
                <a16:creationId xmlns:a16="http://schemas.microsoft.com/office/drawing/2014/main" id="{6AFE2DE2-D750-EA0A-BA08-E5C6E240BCC7}"/>
              </a:ext>
            </a:extLst>
          </p:cNvPr>
          <p:cNvPicPr>
            <a:picLocks noChangeAspect="1"/>
          </p:cNvPicPr>
          <p:nvPr/>
        </p:nvPicPr>
        <p:blipFill>
          <a:blip r:embed="rId3"/>
          <a:stretch>
            <a:fillRect/>
          </a:stretch>
        </p:blipFill>
        <p:spPr>
          <a:xfrm>
            <a:off x="0" y="36782"/>
            <a:ext cx="9011908" cy="1448002"/>
          </a:xfrm>
          <a:prstGeom prst="rect">
            <a:avLst/>
          </a:prstGeom>
        </p:spPr>
      </p:pic>
    </p:spTree>
    <p:extLst>
      <p:ext uri="{BB962C8B-B14F-4D97-AF65-F5344CB8AC3E}">
        <p14:creationId xmlns:p14="http://schemas.microsoft.com/office/powerpoint/2010/main" val="2647251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71450E-F983-4B66-A79F-4661252DA387}" type="slidenum">
              <a:rPr kumimoji="0" lang="fr-FR" sz="1000" b="0" i="0" u="none" strike="noStrike" kern="1200" cap="none" spc="0" normalizeH="0" baseline="0" noProof="0" smtClean="0">
                <a:ln>
                  <a:noFill/>
                </a:ln>
                <a:solidFill>
                  <a:prstClr val="black"/>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FR" sz="1000" b="0" i="0" u="none" strike="noStrike" kern="1200" cap="none" spc="0" normalizeH="0" baseline="0" noProof="0">
              <a:ln>
                <a:noFill/>
              </a:ln>
              <a:solidFill>
                <a:prstClr val="black"/>
              </a:solidFill>
              <a:effectLst/>
              <a:uLnTx/>
              <a:uFillTx/>
              <a:latin typeface="Lucida Sans Unicode"/>
              <a:ea typeface="+mn-ea"/>
              <a:cs typeface="+mn-cs"/>
            </a:endParaRPr>
          </a:p>
        </p:txBody>
      </p:sp>
      <p:sp>
        <p:nvSpPr>
          <p:cNvPr id="4" name="ZoneTexte 3">
            <a:extLst>
              <a:ext uri="{FF2B5EF4-FFF2-40B4-BE49-F238E27FC236}">
                <a16:creationId xmlns:a16="http://schemas.microsoft.com/office/drawing/2014/main" id="{B174781C-DDF8-2CE2-DCEC-C194CDD566B0}"/>
              </a:ext>
            </a:extLst>
          </p:cNvPr>
          <p:cNvSpPr txBox="1"/>
          <p:nvPr/>
        </p:nvSpPr>
        <p:spPr>
          <a:xfrm>
            <a:off x="86360" y="1844824"/>
            <a:ext cx="8926672" cy="3841757"/>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DISPOSITIF DE SIGNALEMENT DES VIOLENCES</a:t>
            </a:r>
          </a:p>
          <a:p>
            <a:pPr algn="just">
              <a:lnSpc>
                <a:spcPct val="107000"/>
              </a:lnSpc>
              <a:spcAft>
                <a:spcPts val="800"/>
              </a:spcAft>
            </a:pPr>
            <a:endParaRPr lang="fr-FR" sz="1400" dirty="0">
              <a:latin typeface="Verdana" panose="020B0604030504040204" pitchFamily="34" charset="0"/>
              <a:ea typeface="Verdana" panose="020B0604030504040204" pitchFamily="34" charset="0"/>
            </a:endParaRPr>
          </a:p>
          <a:p>
            <a:pPr algn="just" fontAlgn="base"/>
            <a:r>
              <a:rPr lang="fr-FR" sz="1400" dirty="0">
                <a:solidFill>
                  <a:srgbClr val="000000"/>
                </a:solidFill>
                <a:effectLst/>
                <a:latin typeface="Verdana" panose="020B0604030504040204" pitchFamily="34" charset="0"/>
                <a:ea typeface="Times New Roman" panose="02020603050405020304" pitchFamily="18" charset="0"/>
              </a:rPr>
              <a:t>Majoritairement, il s’agit de communes (53,5%), puis de communautés de communes et d’agglomération (respectivement 17,8% et 10,9%).</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solidFill>
                  <a:srgbClr val="000000"/>
                </a:solidFill>
                <a:effectLst/>
                <a:latin typeface="Verdana" panose="020B0604030504040204" pitchFamily="34" charset="0"/>
                <a:ea typeface="Times New Roman" panose="02020603050405020304" pitchFamily="18" charset="0"/>
              </a:rPr>
              <a:t>Ce sont majoritairement les structures de plus de 40 000 habitants qui soulignent avoir recueilli au moins un signalement (45,7%). </a:t>
            </a:r>
          </a:p>
          <a:p>
            <a:pPr algn="just" fontAlgn="base"/>
            <a:endParaRPr lang="fr-FR" sz="1400" dirty="0">
              <a:solidFill>
                <a:srgbClr val="000000"/>
              </a:solidFill>
              <a:latin typeface="Verdana" panose="020B0604030504040204" pitchFamily="34" charset="0"/>
              <a:ea typeface="Times New Roman" panose="02020603050405020304" pitchFamily="18" charset="0"/>
            </a:endParaRPr>
          </a:p>
          <a:p>
            <a:pPr algn="just" fontAlgn="base"/>
            <a:r>
              <a:rPr lang="fr-FR" sz="1400" dirty="0">
                <a:solidFill>
                  <a:srgbClr val="000000"/>
                </a:solidFill>
                <a:effectLst/>
                <a:latin typeface="Verdana" panose="020B0604030504040204" pitchFamily="34" charset="0"/>
                <a:ea typeface="Times New Roman" panose="02020603050405020304" pitchFamily="18" charset="0"/>
              </a:rPr>
              <a:t>Parmi les communes, 8,5% sont des communes de moins de 2000 habitants, 4,7% des communes de 2 000 à 3 500 habitants, 28,7% des communes de 3 500 à 20 000 habitants.</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effectLst/>
                <a:latin typeface="Verdana" panose="020B0604030504040204" pitchFamily="34" charset="0"/>
                <a:ea typeface="Times New Roman" panose="02020603050405020304" pitchFamily="18" charset="0"/>
              </a:rPr>
              <a:t> </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solidFill>
                  <a:srgbClr val="000000"/>
                </a:solidFill>
                <a:effectLst/>
                <a:latin typeface="Verdana" panose="020B0604030504040204" pitchFamily="34" charset="0"/>
                <a:ea typeface="Times New Roman" panose="02020603050405020304" pitchFamily="18" charset="0"/>
              </a:rPr>
              <a:t>En moyenne, ce sont trois signalements par structure qui ont été recueillis depuis 2020. Toutefois, quatre répondants évoquent plus de 100 signalements et neuf plus de 20, le maximum indiqué étant de 300.</a:t>
            </a:r>
            <a:endParaRPr lang="fr-FR" sz="1400" dirty="0">
              <a:effectLst/>
              <a:latin typeface="Times New Roman" panose="02020603050405020304" pitchFamily="18" charset="0"/>
              <a:ea typeface="Times New Roman" panose="02020603050405020304" pitchFamily="18" charset="0"/>
            </a:endParaRPr>
          </a:p>
          <a:p>
            <a:pPr algn="just" fontAlgn="base"/>
            <a:endParaRPr lang="fr-FR" sz="1800" dirty="0">
              <a:effectLst/>
              <a:latin typeface="Times New Roman" panose="02020603050405020304" pitchFamily="18" charset="0"/>
              <a:ea typeface="Times New Roman" panose="02020603050405020304" pitchFamily="18" charset="0"/>
            </a:endParaRPr>
          </a:p>
          <a:p>
            <a:pPr algn="just" fontAlgn="base"/>
            <a:r>
              <a:rPr lang="fr-FR" sz="1800" dirty="0">
                <a:effectLst/>
                <a:latin typeface="Verdana" panose="020B060403050404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algn="just"/>
            <a:endParaRPr lang="fr-FR" dirty="0"/>
          </a:p>
        </p:txBody>
      </p:sp>
      <p:pic>
        <p:nvPicPr>
          <p:cNvPr id="6" name="Image 5">
            <a:extLst>
              <a:ext uri="{FF2B5EF4-FFF2-40B4-BE49-F238E27FC236}">
                <a16:creationId xmlns:a16="http://schemas.microsoft.com/office/drawing/2014/main" id="{244FC078-52DE-C361-71E3-7D6DFA79AD5E}"/>
              </a:ext>
            </a:extLst>
          </p:cNvPr>
          <p:cNvPicPr>
            <a:picLocks noChangeAspect="1"/>
          </p:cNvPicPr>
          <p:nvPr/>
        </p:nvPicPr>
        <p:blipFill>
          <a:blip r:embed="rId2"/>
          <a:stretch>
            <a:fillRect/>
          </a:stretch>
        </p:blipFill>
        <p:spPr>
          <a:xfrm>
            <a:off x="66046" y="0"/>
            <a:ext cx="9011908" cy="1448002"/>
          </a:xfrm>
          <a:prstGeom prst="rect">
            <a:avLst/>
          </a:prstGeom>
        </p:spPr>
      </p:pic>
    </p:spTree>
    <p:extLst>
      <p:ext uri="{BB962C8B-B14F-4D97-AF65-F5344CB8AC3E}">
        <p14:creationId xmlns:p14="http://schemas.microsoft.com/office/powerpoint/2010/main" val="5757749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71450E-F983-4B66-A79F-4661252DA387}" type="slidenum">
              <a:rPr kumimoji="0" lang="fr-FR" sz="1000" b="0" i="0" u="none" strike="noStrike" kern="1200" cap="none" spc="0" normalizeH="0" baseline="0" noProof="0" smtClean="0">
                <a:ln>
                  <a:noFill/>
                </a:ln>
                <a:solidFill>
                  <a:prstClr val="black"/>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FR" sz="1000" b="0" i="0" u="none" strike="noStrike" kern="1200" cap="none" spc="0" normalizeH="0" baseline="0" noProof="0">
              <a:ln>
                <a:noFill/>
              </a:ln>
              <a:solidFill>
                <a:prstClr val="black"/>
              </a:solidFill>
              <a:effectLst/>
              <a:uLnTx/>
              <a:uFillTx/>
              <a:latin typeface="Lucida Sans Unicode"/>
              <a:ea typeface="+mn-ea"/>
              <a:cs typeface="+mn-cs"/>
            </a:endParaRPr>
          </a:p>
        </p:txBody>
      </p:sp>
      <p:sp>
        <p:nvSpPr>
          <p:cNvPr id="4" name="ZoneTexte 3">
            <a:extLst>
              <a:ext uri="{FF2B5EF4-FFF2-40B4-BE49-F238E27FC236}">
                <a16:creationId xmlns:a16="http://schemas.microsoft.com/office/drawing/2014/main" id="{9036FCCA-D046-6A88-6EA3-2CE778AEEB96}"/>
              </a:ext>
            </a:extLst>
          </p:cNvPr>
          <p:cNvSpPr txBox="1"/>
          <p:nvPr/>
        </p:nvSpPr>
        <p:spPr>
          <a:xfrm>
            <a:off x="5805817" y="2060848"/>
            <a:ext cx="3024335" cy="4185761"/>
          </a:xfrm>
          <a:prstGeom prst="rect">
            <a:avLst/>
          </a:prstGeom>
          <a:noFill/>
        </p:spPr>
        <p:txBody>
          <a:bodyPr wrap="square">
            <a:spAutoFit/>
          </a:bodyPr>
          <a:lstStyle/>
          <a:p>
            <a:pPr algn="just" fontAlgn="base"/>
            <a:r>
              <a:rPr lang="fr-FR" sz="1400" dirty="0">
                <a:solidFill>
                  <a:srgbClr val="000000"/>
                </a:solidFill>
                <a:effectLst/>
                <a:latin typeface="Verdana" panose="020B0604030504040204" pitchFamily="34" charset="0"/>
                <a:ea typeface="Times New Roman" panose="02020603050405020304" pitchFamily="18" charset="0"/>
              </a:rPr>
              <a:t>Près de 60% des agissements signalés se rapportent à des faits considérés comme du harcèlement moral, 25% à du harcèlement sexuel. Plus de 23% des agissements signalés relèveraient du sexisme ou de la violence, 14% à une discrimination.</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effectLst/>
                <a:latin typeface="Verdana" panose="020B0604030504040204" pitchFamily="34" charset="0"/>
                <a:ea typeface="Times New Roman" panose="02020603050405020304" pitchFamily="18" charset="0"/>
              </a:rPr>
              <a:t> </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solidFill>
                  <a:srgbClr val="000000"/>
                </a:solidFill>
                <a:effectLst/>
                <a:latin typeface="Verdana" panose="020B0604030504040204" pitchFamily="34" charset="0"/>
                <a:ea typeface="Times New Roman" panose="02020603050405020304" pitchFamily="18" charset="0"/>
              </a:rPr>
              <a:t>Les collectivités et établissements répondants indiquent que certains signalements n’ont pas été traités dans le cadre de ce dispositif, les agissements se rapportant plutôt à des conflits entre agents ou à des problèmes de management.</a:t>
            </a:r>
            <a:endParaRPr lang="fr-FR" sz="1400" dirty="0">
              <a:effectLst/>
              <a:latin typeface="Times New Roman" panose="02020603050405020304" pitchFamily="18" charset="0"/>
              <a:ea typeface="Times New Roman" panose="02020603050405020304" pitchFamily="18" charset="0"/>
            </a:endParaRPr>
          </a:p>
        </p:txBody>
      </p:sp>
      <p:pic>
        <p:nvPicPr>
          <p:cNvPr id="5" name="Image 4">
            <a:extLst>
              <a:ext uri="{FF2B5EF4-FFF2-40B4-BE49-F238E27FC236}">
                <a16:creationId xmlns:a16="http://schemas.microsoft.com/office/drawing/2014/main" id="{9FC9747A-0764-9B5C-8B4B-F8341ADAD423}"/>
              </a:ext>
            </a:extLst>
          </p:cNvPr>
          <p:cNvPicPr>
            <a:picLocks noChangeAspect="1"/>
          </p:cNvPicPr>
          <p:nvPr/>
        </p:nvPicPr>
        <p:blipFill>
          <a:blip r:embed="rId2"/>
          <a:stretch>
            <a:fillRect/>
          </a:stretch>
        </p:blipFill>
        <p:spPr>
          <a:xfrm>
            <a:off x="313848" y="2348880"/>
            <a:ext cx="5184575" cy="3158559"/>
          </a:xfrm>
          <a:prstGeom prst="rect">
            <a:avLst/>
          </a:prstGeom>
          <a:ln>
            <a:solidFill>
              <a:schemeClr val="accent1"/>
            </a:solidFill>
          </a:ln>
        </p:spPr>
      </p:pic>
      <p:pic>
        <p:nvPicPr>
          <p:cNvPr id="7" name="Image 6">
            <a:extLst>
              <a:ext uri="{FF2B5EF4-FFF2-40B4-BE49-F238E27FC236}">
                <a16:creationId xmlns:a16="http://schemas.microsoft.com/office/drawing/2014/main" id="{B2B0C9DD-20A5-4BF0-C475-A95D3AC833D9}"/>
              </a:ext>
            </a:extLst>
          </p:cNvPr>
          <p:cNvPicPr>
            <a:picLocks noChangeAspect="1"/>
          </p:cNvPicPr>
          <p:nvPr/>
        </p:nvPicPr>
        <p:blipFill>
          <a:blip r:embed="rId3"/>
          <a:stretch>
            <a:fillRect/>
          </a:stretch>
        </p:blipFill>
        <p:spPr>
          <a:xfrm>
            <a:off x="1124" y="96210"/>
            <a:ext cx="9011908" cy="1448002"/>
          </a:xfrm>
          <a:prstGeom prst="rect">
            <a:avLst/>
          </a:prstGeom>
        </p:spPr>
      </p:pic>
    </p:spTree>
    <p:extLst>
      <p:ext uri="{BB962C8B-B14F-4D97-AF65-F5344CB8AC3E}">
        <p14:creationId xmlns:p14="http://schemas.microsoft.com/office/powerpoint/2010/main" val="4035428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D8B5F6-92FE-C8BF-8A8D-DE57BDFD45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71450E-F983-4B66-A79F-4661252DA387}" type="slidenum">
              <a:rPr kumimoji="0" lang="fr-FR" sz="1000" b="0" i="0" u="none" strike="noStrike" kern="1200" cap="none" spc="0" normalizeH="0" baseline="0" noProof="0" smtClean="0">
                <a:ln>
                  <a:noFill/>
                </a:ln>
                <a:solidFill>
                  <a:prstClr val="black"/>
                </a:solidFill>
                <a:effectLst/>
                <a:uLnTx/>
                <a:uFillTx/>
                <a:latin typeface="Lucida Sans Unicod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FR" sz="1000" b="0" i="0" u="none" strike="noStrike" kern="1200" cap="none" spc="0" normalizeH="0" baseline="0" noProof="0">
              <a:ln>
                <a:noFill/>
              </a:ln>
              <a:solidFill>
                <a:prstClr val="black"/>
              </a:solidFill>
              <a:effectLst/>
              <a:uLnTx/>
              <a:uFillTx/>
              <a:latin typeface="Lucida Sans Unicode"/>
              <a:ea typeface="+mn-ea"/>
              <a:cs typeface="+mn-cs"/>
            </a:endParaRPr>
          </a:p>
        </p:txBody>
      </p:sp>
      <p:sp>
        <p:nvSpPr>
          <p:cNvPr id="4" name="ZoneTexte 3">
            <a:extLst>
              <a:ext uri="{FF2B5EF4-FFF2-40B4-BE49-F238E27FC236}">
                <a16:creationId xmlns:a16="http://schemas.microsoft.com/office/drawing/2014/main" id="{2A9C418D-5F33-7C2C-43AB-C7C36F2587DD}"/>
              </a:ext>
            </a:extLst>
          </p:cNvPr>
          <p:cNvSpPr txBox="1"/>
          <p:nvPr/>
        </p:nvSpPr>
        <p:spPr>
          <a:xfrm>
            <a:off x="86360" y="1708963"/>
            <a:ext cx="11800840" cy="923330"/>
          </a:xfrm>
          <a:prstGeom prst="rect">
            <a:avLst/>
          </a:prstGeom>
          <a:noFill/>
        </p:spPr>
        <p:txBody>
          <a:bodyPr wrap="square">
            <a:spAutoFit/>
          </a:bodyPr>
          <a:lstStyle/>
          <a:p>
            <a:r>
              <a:rPr lang="fr-FR" b="1" u="sng" dirty="0">
                <a:latin typeface="Verdana" panose="020B0604030504040204" pitchFamily="34" charset="0"/>
                <a:ea typeface="Verdana" panose="020B0604030504040204" pitchFamily="34" charset="0"/>
              </a:rPr>
              <a:t>EGALITE PROFESSIONNELLE FEMMES/HOMMES</a:t>
            </a:r>
          </a:p>
          <a:p>
            <a:pPr algn="just"/>
            <a:endParaRPr lang="fr-FR" dirty="0"/>
          </a:p>
          <a:p>
            <a:pPr algn="just"/>
            <a:endParaRPr lang="fr-FR" dirty="0"/>
          </a:p>
        </p:txBody>
      </p:sp>
      <p:sp>
        <p:nvSpPr>
          <p:cNvPr id="5" name="ZoneTexte 4">
            <a:extLst>
              <a:ext uri="{FF2B5EF4-FFF2-40B4-BE49-F238E27FC236}">
                <a16:creationId xmlns:a16="http://schemas.microsoft.com/office/drawing/2014/main" id="{88D4E522-E728-4651-1119-439AF3DFA8BE}"/>
              </a:ext>
            </a:extLst>
          </p:cNvPr>
          <p:cNvSpPr txBox="1"/>
          <p:nvPr/>
        </p:nvSpPr>
        <p:spPr>
          <a:xfrm>
            <a:off x="179512" y="2492896"/>
            <a:ext cx="3995936" cy="2893100"/>
          </a:xfrm>
          <a:prstGeom prst="rect">
            <a:avLst/>
          </a:prstGeom>
          <a:noFill/>
        </p:spPr>
        <p:txBody>
          <a:bodyPr wrap="square">
            <a:spAutoFit/>
          </a:bodyPr>
          <a:lstStyle/>
          <a:p>
            <a:pPr algn="just" fontAlgn="base"/>
            <a:r>
              <a:rPr lang="fr-FR" sz="1400" dirty="0">
                <a:effectLst/>
                <a:latin typeface="Verdana" panose="020B0604030504040204" pitchFamily="34" charset="0"/>
                <a:ea typeface="Calibri" panose="020F0502020204030204" pitchFamily="34" charset="0"/>
                <a:cs typeface="Times New Roman" panose="02020603050405020304" pitchFamily="18" charset="0"/>
              </a:rPr>
              <a:t>Les collectivités territoriales et établissements publics de coopération intercommunale de plus de 20 000 habitants doivent élaborer et mettre en œuvre un plan d’action pluriannuel en faveur de l’égalité femmes/hommes.</a:t>
            </a:r>
          </a:p>
          <a:p>
            <a:pPr algn="just" fontAlgn="base"/>
            <a:endParaRPr lang="fr-FR" sz="1400" dirty="0">
              <a:latin typeface="Verdana" panose="020B0604030504040204" pitchFamily="34" charset="0"/>
              <a:ea typeface="Times New Roman" panose="02020603050405020304" pitchFamily="18" charset="0"/>
              <a:cs typeface="Times New Roman" panose="02020603050405020304" pitchFamily="18" charset="0"/>
            </a:endParaRPr>
          </a:p>
          <a:p>
            <a:pPr algn="just" fontAlgn="base"/>
            <a:r>
              <a:rPr lang="fr-FR" sz="1400" dirty="0">
                <a:effectLst/>
                <a:latin typeface="Verdana" panose="020B0604030504040204" pitchFamily="34" charset="0"/>
                <a:ea typeface="Calibri" panose="020F0502020204030204" pitchFamily="34" charset="0"/>
                <a:cs typeface="Times New Roman" panose="02020603050405020304" pitchFamily="18" charset="0"/>
              </a:rPr>
              <a:t>15,07% des collectivités et établissements répondants ont mis en place ce plan d’action pluriannuel. Ce faible taux s’explique par le fait que seuls 15,82% des répondants étaient concernés par cette obligation.</a:t>
            </a:r>
            <a:endParaRPr lang="fr-FR" sz="1400" dirty="0">
              <a:effectLst/>
              <a:latin typeface="Times New Roman" panose="02020603050405020304" pitchFamily="18" charset="0"/>
              <a:ea typeface="Times New Roman" panose="02020603050405020304" pitchFamily="18" charset="0"/>
            </a:endParaRPr>
          </a:p>
        </p:txBody>
      </p:sp>
      <p:sp>
        <p:nvSpPr>
          <p:cNvPr id="6" name="ZoneTexte 5">
            <a:extLst>
              <a:ext uri="{FF2B5EF4-FFF2-40B4-BE49-F238E27FC236}">
                <a16:creationId xmlns:a16="http://schemas.microsoft.com/office/drawing/2014/main" id="{F3FC05BF-5231-2788-138F-F6303BAB60E5}"/>
              </a:ext>
            </a:extLst>
          </p:cNvPr>
          <p:cNvSpPr txBox="1"/>
          <p:nvPr/>
        </p:nvSpPr>
        <p:spPr>
          <a:xfrm>
            <a:off x="4356259" y="2455993"/>
            <a:ext cx="4572720" cy="3539430"/>
          </a:xfrm>
          <a:prstGeom prst="rect">
            <a:avLst/>
          </a:prstGeom>
          <a:noFill/>
        </p:spPr>
        <p:txBody>
          <a:bodyPr wrap="square">
            <a:spAutoFit/>
          </a:bodyPr>
          <a:lstStyle/>
          <a:p>
            <a:pPr algn="just"/>
            <a:r>
              <a:rPr lang="fr-FR" sz="1400" dirty="0">
                <a:effectLst/>
                <a:latin typeface="Verdana" panose="020B0604030504040204" pitchFamily="34" charset="0"/>
                <a:ea typeface="Calibri" panose="020F0502020204030204" pitchFamily="34" charset="0"/>
                <a:cs typeface="Times New Roman" panose="02020603050405020304" pitchFamily="18" charset="0"/>
              </a:rPr>
              <a:t>Parmi les collectivités et établissements ayant mis en place ce plan d’actions, les champs d’actions les plus fréquents sont les suivants, par ordre de fréquence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Déroulement de carrière (avancement, promotion) : 69,20%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Rémunération : 52,16%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Articulation entre la vie personnelle et la vie professionnelle : 48,87%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Accès à la formation : 47,84%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Accès aux emplois à responsabilité : 42,71%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Procédure de signalement des agissements ou violences sexistes : 37,17%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Aménagement des horaires de travail : 27,72%</a:t>
            </a:r>
            <a:endParaRPr lang="fr-FR"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Verdana" panose="020B0604030504040204" pitchFamily="34" charset="0"/>
              <a:buChar char="-"/>
            </a:pPr>
            <a:r>
              <a:rPr lang="fr-FR" sz="1400" dirty="0">
                <a:effectLst/>
                <a:latin typeface="Verdana" panose="020B0604030504040204" pitchFamily="34" charset="0"/>
                <a:ea typeface="Calibri" panose="020F0502020204030204" pitchFamily="34" charset="0"/>
                <a:cs typeface="Times New Roman" panose="02020603050405020304" pitchFamily="18" charset="0"/>
              </a:rPr>
              <a:t>Féminisation des fiches de postes : 23%</a:t>
            </a:r>
            <a:endParaRPr lang="fr-FR" sz="1400" dirty="0"/>
          </a:p>
        </p:txBody>
      </p:sp>
      <p:pic>
        <p:nvPicPr>
          <p:cNvPr id="8" name="Image 7">
            <a:extLst>
              <a:ext uri="{FF2B5EF4-FFF2-40B4-BE49-F238E27FC236}">
                <a16:creationId xmlns:a16="http://schemas.microsoft.com/office/drawing/2014/main" id="{13618B0F-DD70-5A79-BBBF-26F7FEBB88A7}"/>
              </a:ext>
            </a:extLst>
          </p:cNvPr>
          <p:cNvPicPr>
            <a:picLocks noChangeAspect="1"/>
          </p:cNvPicPr>
          <p:nvPr/>
        </p:nvPicPr>
        <p:blipFill>
          <a:blip r:embed="rId2"/>
          <a:stretch>
            <a:fillRect/>
          </a:stretch>
        </p:blipFill>
        <p:spPr>
          <a:xfrm>
            <a:off x="6238" y="87896"/>
            <a:ext cx="9011908" cy="1448002"/>
          </a:xfrm>
          <a:prstGeom prst="rect">
            <a:avLst/>
          </a:prstGeom>
        </p:spPr>
      </p:pic>
    </p:spTree>
    <p:extLst>
      <p:ext uri="{BB962C8B-B14F-4D97-AF65-F5344CB8AC3E}">
        <p14:creationId xmlns:p14="http://schemas.microsoft.com/office/powerpoint/2010/main" val="2977170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A6B314F-9507-4427-92AB-E752771A1324}"/>
              </a:ext>
            </a:extLst>
          </p:cNvPr>
          <p:cNvSpPr>
            <a:spLocks noGrp="1"/>
          </p:cNvSpPr>
          <p:nvPr>
            <p:ph type="sldNum" sz="quarter" idx="12"/>
          </p:nvPr>
        </p:nvSpPr>
        <p:spPr/>
        <p:txBody>
          <a:bodyPr/>
          <a:lstStyle/>
          <a:p>
            <a:fld id="{1671450E-F983-4B66-A79F-4661252DA387}" type="slidenum">
              <a:rPr lang="fr-FR" smtClean="0"/>
              <a:t>43</a:t>
            </a:fld>
            <a:endParaRPr lang="fr-FR"/>
          </a:p>
        </p:txBody>
      </p:sp>
      <p:sp>
        <p:nvSpPr>
          <p:cNvPr id="4" name="ZoneTexte 3">
            <a:extLst>
              <a:ext uri="{FF2B5EF4-FFF2-40B4-BE49-F238E27FC236}">
                <a16:creationId xmlns:a16="http://schemas.microsoft.com/office/drawing/2014/main" id="{16B173C7-9479-1688-F357-407EDD20215F}"/>
              </a:ext>
            </a:extLst>
          </p:cNvPr>
          <p:cNvSpPr txBox="1"/>
          <p:nvPr/>
        </p:nvSpPr>
        <p:spPr>
          <a:xfrm>
            <a:off x="2941248" y="1628800"/>
            <a:ext cx="3261504" cy="861774"/>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LA GESTION DU HANDICAP</a:t>
            </a:r>
          </a:p>
          <a:p>
            <a:pPr algn="just"/>
            <a:endParaRPr lang="fr-FR" dirty="0"/>
          </a:p>
          <a:p>
            <a:pPr algn="just"/>
            <a:endParaRPr lang="fr-FR" dirty="0"/>
          </a:p>
        </p:txBody>
      </p:sp>
      <p:sp>
        <p:nvSpPr>
          <p:cNvPr id="6" name="ZoneTexte 5">
            <a:extLst>
              <a:ext uri="{FF2B5EF4-FFF2-40B4-BE49-F238E27FC236}">
                <a16:creationId xmlns:a16="http://schemas.microsoft.com/office/drawing/2014/main" id="{5B824391-118A-C6F8-A86B-CD748FA3A1BF}"/>
              </a:ext>
            </a:extLst>
          </p:cNvPr>
          <p:cNvSpPr txBox="1"/>
          <p:nvPr/>
        </p:nvSpPr>
        <p:spPr>
          <a:xfrm>
            <a:off x="300064" y="2204864"/>
            <a:ext cx="8712968" cy="2575257"/>
          </a:xfrm>
          <a:prstGeom prst="rect">
            <a:avLst/>
          </a:prstGeom>
          <a:noFill/>
        </p:spPr>
        <p:txBody>
          <a:bodyPr wrap="square">
            <a:spAutoFit/>
          </a:bodyPr>
          <a:lstStyle/>
          <a:p>
            <a:pPr algn="just">
              <a:lnSpc>
                <a:spcPct val="107000"/>
              </a:lnSpc>
              <a:spcAft>
                <a:spcPts val="800"/>
              </a:spcAft>
            </a:pPr>
            <a:r>
              <a:rPr lang="fr-FR" sz="1400" dirty="0">
                <a:solidFill>
                  <a:srgbClr val="000000"/>
                </a:solidFill>
                <a:effectLst/>
                <a:latin typeface="Verdana" panose="020B0604030504040204" pitchFamily="34" charset="0"/>
                <a:ea typeface="Times New Roman" panose="02020603050405020304" pitchFamily="18" charset="0"/>
              </a:rPr>
              <a:t>L’article 91 de la loi du 6 août 2019 prévoit qu’à titre expérimental et pour une durée de cinq ans les apprentis en situation de handicap peuvent être titularisés, à l’issue de leur contrat d’apprentissage, dans le corps ou cadre d’emplois correspondant à l’emploi qu’ils occupaient.</a:t>
            </a:r>
            <a:endParaRPr lang="fr-FR" sz="1400" dirty="0">
              <a:effectLst/>
              <a:latin typeface="Times New Roman" panose="02020603050405020304" pitchFamily="18" charset="0"/>
              <a:ea typeface="Times New Roman" panose="02020603050405020304" pitchFamily="18" charset="0"/>
            </a:endParaRPr>
          </a:p>
          <a:p>
            <a:pPr algn="just" fontAlgn="base"/>
            <a:r>
              <a:rPr lang="fr-FR" sz="1400" dirty="0">
                <a:effectLst/>
                <a:latin typeface="Verdana" panose="020B0604030504040204" pitchFamily="34"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Cette titularisation apparaît encore comme un dispositif émergent, retenu par 2% du panel pour cette question. Plusieurs hypothèses peuvent être avancées pour resituer ce faible nombre : le fait qu’il s’agisse là d’une expérimentation ; son caractère récent et peut-être méconnu, dont les modalités sont entrées en vigueur au début de la crise sanitaire ; un développement de l’apprentissage d’ampleur inégale d’une collectivité à l’autre.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2C33D073-6FF8-F1BE-7D12-D96F5540D7EB}"/>
              </a:ext>
            </a:extLst>
          </p:cNvPr>
          <p:cNvPicPr>
            <a:picLocks noChangeAspect="1"/>
          </p:cNvPicPr>
          <p:nvPr/>
        </p:nvPicPr>
        <p:blipFill>
          <a:blip r:embed="rId2"/>
          <a:stretch>
            <a:fillRect/>
          </a:stretch>
        </p:blipFill>
        <p:spPr>
          <a:xfrm>
            <a:off x="1124" y="84931"/>
            <a:ext cx="9011908" cy="1448002"/>
          </a:xfrm>
          <a:prstGeom prst="rect">
            <a:avLst/>
          </a:prstGeom>
        </p:spPr>
      </p:pic>
    </p:spTree>
    <p:extLst>
      <p:ext uri="{BB962C8B-B14F-4D97-AF65-F5344CB8AC3E}">
        <p14:creationId xmlns:p14="http://schemas.microsoft.com/office/powerpoint/2010/main" val="3093826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A6B314F-9507-4427-92AB-E752771A1324}"/>
              </a:ext>
            </a:extLst>
          </p:cNvPr>
          <p:cNvSpPr>
            <a:spLocks noGrp="1"/>
          </p:cNvSpPr>
          <p:nvPr>
            <p:ph type="sldNum" sz="quarter" idx="12"/>
          </p:nvPr>
        </p:nvSpPr>
        <p:spPr/>
        <p:txBody>
          <a:bodyPr/>
          <a:lstStyle/>
          <a:p>
            <a:fld id="{1671450E-F983-4B66-A79F-4661252DA387}" type="slidenum">
              <a:rPr lang="fr-FR" smtClean="0"/>
              <a:t>44</a:t>
            </a:fld>
            <a:endParaRPr lang="fr-FR"/>
          </a:p>
        </p:txBody>
      </p:sp>
      <p:sp>
        <p:nvSpPr>
          <p:cNvPr id="4" name="ZoneTexte 3">
            <a:extLst>
              <a:ext uri="{FF2B5EF4-FFF2-40B4-BE49-F238E27FC236}">
                <a16:creationId xmlns:a16="http://schemas.microsoft.com/office/drawing/2014/main" id="{16B173C7-9479-1688-F357-407EDD20215F}"/>
              </a:ext>
            </a:extLst>
          </p:cNvPr>
          <p:cNvSpPr txBox="1"/>
          <p:nvPr/>
        </p:nvSpPr>
        <p:spPr>
          <a:xfrm>
            <a:off x="3294883" y="1420652"/>
            <a:ext cx="3261504" cy="861774"/>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LA GESTION DU HANDICAP</a:t>
            </a:r>
          </a:p>
          <a:p>
            <a:pPr algn="just"/>
            <a:endParaRPr lang="fr-FR" dirty="0"/>
          </a:p>
          <a:p>
            <a:pPr algn="just"/>
            <a:endParaRPr lang="fr-FR" dirty="0"/>
          </a:p>
        </p:txBody>
      </p:sp>
      <p:sp>
        <p:nvSpPr>
          <p:cNvPr id="6" name="ZoneTexte 5">
            <a:extLst>
              <a:ext uri="{FF2B5EF4-FFF2-40B4-BE49-F238E27FC236}">
                <a16:creationId xmlns:a16="http://schemas.microsoft.com/office/drawing/2014/main" id="{26EF8233-FF53-5CAF-D8FC-98D11E6EBF17}"/>
              </a:ext>
            </a:extLst>
          </p:cNvPr>
          <p:cNvSpPr txBox="1"/>
          <p:nvPr/>
        </p:nvSpPr>
        <p:spPr>
          <a:xfrm>
            <a:off x="206005" y="1771135"/>
            <a:ext cx="8784976" cy="2129301"/>
          </a:xfrm>
          <a:prstGeom prst="rect">
            <a:avLst/>
          </a:prstGeom>
          <a:noFill/>
        </p:spPr>
        <p:txBody>
          <a:bodyPr wrap="square">
            <a:spAutoFit/>
          </a:bodyPr>
          <a:lstStyle/>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Afin d’être accompagné tout au long de sa carrière tout agent dispose désormais du droit de consulter un référent handicap.</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Cette fonction de référent handicap peut être mutualisée, ce que pratiquent 26,15% des répondants qui ont recours à leur CDG. 8,92% ont nommé un référent handicap en interne, lequel peut d’ailleurs être partagé avec d’autres employeurs publics, par exemple entre une intercommunalité et ses communes membres.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La plus grande part des participants à l’enquête répond cependant ne pas avoir procédé à cette nomination à ce jour (64,93%).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F20226B3-356A-5B5C-1F1A-C213E6A2AF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94883" y="3630334"/>
            <a:ext cx="5669605" cy="3056037"/>
          </a:xfrm>
          <a:prstGeom prst="rect">
            <a:avLst/>
          </a:prstGeom>
          <a:noFill/>
          <a:ln>
            <a:solidFill>
              <a:schemeClr val="accent1"/>
            </a:solidFill>
          </a:ln>
        </p:spPr>
      </p:pic>
      <p:pic>
        <p:nvPicPr>
          <p:cNvPr id="8" name="Image 7">
            <a:extLst>
              <a:ext uri="{FF2B5EF4-FFF2-40B4-BE49-F238E27FC236}">
                <a16:creationId xmlns:a16="http://schemas.microsoft.com/office/drawing/2014/main" id="{D52573F3-9423-F92D-A861-AF57BA07C65D}"/>
              </a:ext>
            </a:extLst>
          </p:cNvPr>
          <p:cNvPicPr>
            <a:picLocks noChangeAspect="1"/>
          </p:cNvPicPr>
          <p:nvPr/>
        </p:nvPicPr>
        <p:blipFill>
          <a:blip r:embed="rId3"/>
          <a:stretch>
            <a:fillRect/>
          </a:stretch>
        </p:blipFill>
        <p:spPr>
          <a:xfrm>
            <a:off x="1124" y="69526"/>
            <a:ext cx="9011908" cy="1448002"/>
          </a:xfrm>
          <a:prstGeom prst="rect">
            <a:avLst/>
          </a:prstGeom>
        </p:spPr>
      </p:pic>
    </p:spTree>
    <p:extLst>
      <p:ext uri="{BB962C8B-B14F-4D97-AF65-F5344CB8AC3E}">
        <p14:creationId xmlns:p14="http://schemas.microsoft.com/office/powerpoint/2010/main" val="42017162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A6B314F-9507-4427-92AB-E752771A1324}"/>
              </a:ext>
            </a:extLst>
          </p:cNvPr>
          <p:cNvSpPr>
            <a:spLocks noGrp="1"/>
          </p:cNvSpPr>
          <p:nvPr>
            <p:ph type="sldNum" sz="quarter" idx="12"/>
          </p:nvPr>
        </p:nvSpPr>
        <p:spPr/>
        <p:txBody>
          <a:bodyPr/>
          <a:lstStyle/>
          <a:p>
            <a:fld id="{1671450E-F983-4B66-A79F-4661252DA387}" type="slidenum">
              <a:rPr lang="fr-FR" smtClean="0"/>
              <a:t>45</a:t>
            </a:fld>
            <a:endParaRPr lang="fr-FR"/>
          </a:p>
        </p:txBody>
      </p:sp>
      <p:sp>
        <p:nvSpPr>
          <p:cNvPr id="4" name="ZoneTexte 3">
            <a:extLst>
              <a:ext uri="{FF2B5EF4-FFF2-40B4-BE49-F238E27FC236}">
                <a16:creationId xmlns:a16="http://schemas.microsoft.com/office/drawing/2014/main" id="{16B173C7-9479-1688-F357-407EDD20215F}"/>
              </a:ext>
            </a:extLst>
          </p:cNvPr>
          <p:cNvSpPr txBox="1"/>
          <p:nvPr/>
        </p:nvSpPr>
        <p:spPr>
          <a:xfrm>
            <a:off x="2959504" y="1440812"/>
            <a:ext cx="3261504" cy="861774"/>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LA GESTION DU HANDICAP</a:t>
            </a:r>
          </a:p>
          <a:p>
            <a:pPr algn="just"/>
            <a:endParaRPr lang="fr-FR" dirty="0"/>
          </a:p>
          <a:p>
            <a:pPr algn="just"/>
            <a:endParaRPr lang="fr-FR" dirty="0"/>
          </a:p>
        </p:txBody>
      </p:sp>
      <p:sp>
        <p:nvSpPr>
          <p:cNvPr id="6" name="ZoneTexte 5">
            <a:extLst>
              <a:ext uri="{FF2B5EF4-FFF2-40B4-BE49-F238E27FC236}">
                <a16:creationId xmlns:a16="http://schemas.microsoft.com/office/drawing/2014/main" id="{50648DFB-D606-B990-DBF4-197219FBC914}"/>
              </a:ext>
            </a:extLst>
          </p:cNvPr>
          <p:cNvSpPr txBox="1"/>
          <p:nvPr/>
        </p:nvSpPr>
        <p:spPr>
          <a:xfrm>
            <a:off x="0" y="1871699"/>
            <a:ext cx="9180512" cy="1104661"/>
          </a:xfrm>
          <a:prstGeom prst="rect">
            <a:avLst/>
          </a:prstGeom>
          <a:noFill/>
        </p:spPr>
        <p:txBody>
          <a:bodyPr wrap="square">
            <a:spAutoFit/>
          </a:bodyPr>
          <a:lstStyle/>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Trois ans après l’adoption de la loi, seulement 53 répondants rapportent un accompagnement par le référent handicap à la demande d’au moins un agent de leur collectivité.</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Parmi eux, la majorité n’a connu qu’une à deux saisines. Mais l’on relève des nombres plus importants : 25, 30, 50, 54, 136…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DDD65F06-2A49-B5F9-5622-C19CAE44B4B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3056148"/>
            <a:ext cx="6130360" cy="3192220"/>
          </a:xfrm>
          <a:prstGeom prst="rect">
            <a:avLst/>
          </a:prstGeom>
          <a:noFill/>
          <a:ln>
            <a:solidFill>
              <a:schemeClr val="accent1"/>
            </a:solidFill>
          </a:ln>
        </p:spPr>
      </p:pic>
      <p:pic>
        <p:nvPicPr>
          <p:cNvPr id="8" name="Image 7">
            <a:extLst>
              <a:ext uri="{FF2B5EF4-FFF2-40B4-BE49-F238E27FC236}">
                <a16:creationId xmlns:a16="http://schemas.microsoft.com/office/drawing/2014/main" id="{DC82BFD4-9641-CDD9-9FC7-EC981C835F39}"/>
              </a:ext>
            </a:extLst>
          </p:cNvPr>
          <p:cNvPicPr>
            <a:picLocks noChangeAspect="1"/>
          </p:cNvPicPr>
          <p:nvPr/>
        </p:nvPicPr>
        <p:blipFill>
          <a:blip r:embed="rId3"/>
          <a:stretch>
            <a:fillRect/>
          </a:stretch>
        </p:blipFill>
        <p:spPr>
          <a:xfrm>
            <a:off x="66046" y="0"/>
            <a:ext cx="9011908" cy="1448002"/>
          </a:xfrm>
          <a:prstGeom prst="rect">
            <a:avLst/>
          </a:prstGeom>
        </p:spPr>
      </p:pic>
    </p:spTree>
    <p:extLst>
      <p:ext uri="{BB962C8B-B14F-4D97-AF65-F5344CB8AC3E}">
        <p14:creationId xmlns:p14="http://schemas.microsoft.com/office/powerpoint/2010/main" val="1982085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A6B314F-9507-4427-92AB-E752771A1324}"/>
              </a:ext>
            </a:extLst>
          </p:cNvPr>
          <p:cNvSpPr>
            <a:spLocks noGrp="1"/>
          </p:cNvSpPr>
          <p:nvPr>
            <p:ph type="sldNum" sz="quarter" idx="12"/>
          </p:nvPr>
        </p:nvSpPr>
        <p:spPr/>
        <p:txBody>
          <a:bodyPr/>
          <a:lstStyle/>
          <a:p>
            <a:fld id="{1671450E-F983-4B66-A79F-4661252DA387}" type="slidenum">
              <a:rPr lang="fr-FR" smtClean="0"/>
              <a:t>46</a:t>
            </a:fld>
            <a:endParaRPr lang="fr-FR"/>
          </a:p>
        </p:txBody>
      </p:sp>
      <p:sp>
        <p:nvSpPr>
          <p:cNvPr id="4" name="ZoneTexte 3">
            <a:extLst>
              <a:ext uri="{FF2B5EF4-FFF2-40B4-BE49-F238E27FC236}">
                <a16:creationId xmlns:a16="http://schemas.microsoft.com/office/drawing/2014/main" id="{16B173C7-9479-1688-F357-407EDD20215F}"/>
              </a:ext>
            </a:extLst>
          </p:cNvPr>
          <p:cNvSpPr txBox="1"/>
          <p:nvPr/>
        </p:nvSpPr>
        <p:spPr>
          <a:xfrm>
            <a:off x="2917784" y="1556792"/>
            <a:ext cx="3261504" cy="861774"/>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LA GESTION DU HANDICAP</a:t>
            </a:r>
          </a:p>
          <a:p>
            <a:pPr algn="just"/>
            <a:endParaRPr lang="fr-FR" dirty="0"/>
          </a:p>
          <a:p>
            <a:pPr algn="just"/>
            <a:endParaRPr lang="fr-FR" dirty="0"/>
          </a:p>
        </p:txBody>
      </p:sp>
      <p:sp>
        <p:nvSpPr>
          <p:cNvPr id="6" name="ZoneTexte 5">
            <a:extLst>
              <a:ext uri="{FF2B5EF4-FFF2-40B4-BE49-F238E27FC236}">
                <a16:creationId xmlns:a16="http://schemas.microsoft.com/office/drawing/2014/main" id="{654B05C4-8309-122C-1125-F77DDD696AF5}"/>
              </a:ext>
            </a:extLst>
          </p:cNvPr>
          <p:cNvSpPr txBox="1"/>
          <p:nvPr/>
        </p:nvSpPr>
        <p:spPr>
          <a:xfrm>
            <a:off x="84040" y="1863315"/>
            <a:ext cx="8928992" cy="1565685"/>
          </a:xfrm>
          <a:prstGeom prst="rect">
            <a:avLst/>
          </a:prstGeom>
          <a:noFill/>
        </p:spPr>
        <p:txBody>
          <a:bodyPr wrap="square">
            <a:spAutoFit/>
          </a:bodyPr>
          <a:lstStyle/>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les employeurs publics sont désormais tenus à une obligation de moyens afin que les agents handicapés puissent conserver leurs équipements contribuant à l’adaptation de leur poste de travail lorsqu’ils changent d’employeur.</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effectLst/>
                <a:latin typeface="Verdana" panose="020B0604030504040204" pitchFamily="34" charset="0"/>
                <a:ea typeface="Calibri" panose="020F0502020204030204" pitchFamily="34" charset="0"/>
                <a:cs typeface="Times New Roman" panose="02020603050405020304" pitchFamily="18" charset="0"/>
              </a:rPr>
              <a:t>13,9% des répondants ont été destinataires de demandes dans ce sens. Sachant qu’en 2021, les agents territoriaux étaient pour 6,67 % d’entre eux en situation de handicap en 2021, ce résultat tend à montrer un début d’appropriation du dispositif.</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FA94BD87-4ED3-062F-A26A-1313E15733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62454" y="3429000"/>
            <a:ext cx="5760720" cy="2801620"/>
          </a:xfrm>
          <a:prstGeom prst="rect">
            <a:avLst/>
          </a:prstGeom>
          <a:noFill/>
          <a:ln>
            <a:solidFill>
              <a:schemeClr val="accent1"/>
            </a:solidFill>
          </a:ln>
        </p:spPr>
      </p:pic>
      <p:pic>
        <p:nvPicPr>
          <p:cNvPr id="8" name="Image 7">
            <a:extLst>
              <a:ext uri="{FF2B5EF4-FFF2-40B4-BE49-F238E27FC236}">
                <a16:creationId xmlns:a16="http://schemas.microsoft.com/office/drawing/2014/main" id="{3A528808-818C-D673-1CA8-B66B72701831}"/>
              </a:ext>
            </a:extLst>
          </p:cNvPr>
          <p:cNvPicPr>
            <a:picLocks noChangeAspect="1"/>
          </p:cNvPicPr>
          <p:nvPr/>
        </p:nvPicPr>
        <p:blipFill>
          <a:blip r:embed="rId3"/>
          <a:stretch>
            <a:fillRect/>
          </a:stretch>
        </p:blipFill>
        <p:spPr>
          <a:xfrm>
            <a:off x="0" y="0"/>
            <a:ext cx="9011908" cy="1448002"/>
          </a:xfrm>
          <a:prstGeom prst="rect">
            <a:avLst/>
          </a:prstGeom>
        </p:spPr>
      </p:pic>
    </p:spTree>
    <p:extLst>
      <p:ext uri="{BB962C8B-B14F-4D97-AF65-F5344CB8AC3E}">
        <p14:creationId xmlns:p14="http://schemas.microsoft.com/office/powerpoint/2010/main" val="24837709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8E916C0-7B34-E3EE-1EE4-C78CF0AB4AB7}"/>
              </a:ext>
            </a:extLst>
          </p:cNvPr>
          <p:cNvSpPr>
            <a:spLocks noGrp="1"/>
          </p:cNvSpPr>
          <p:nvPr>
            <p:ph type="sldNum" sz="quarter" idx="12"/>
          </p:nvPr>
        </p:nvSpPr>
        <p:spPr/>
        <p:txBody>
          <a:bodyPr/>
          <a:lstStyle/>
          <a:p>
            <a:fld id="{1671450E-F983-4B66-A79F-4661252DA387}" type="slidenum">
              <a:rPr lang="fr-FR" smtClean="0"/>
              <a:t>47</a:t>
            </a:fld>
            <a:endParaRPr lang="fr-FR"/>
          </a:p>
        </p:txBody>
      </p:sp>
      <p:sp>
        <p:nvSpPr>
          <p:cNvPr id="3" name="ZoneTexte 2">
            <a:extLst>
              <a:ext uri="{FF2B5EF4-FFF2-40B4-BE49-F238E27FC236}">
                <a16:creationId xmlns:a16="http://schemas.microsoft.com/office/drawing/2014/main" id="{BDDD9442-50EF-D3DE-F2E3-1019C6232EEA}"/>
              </a:ext>
            </a:extLst>
          </p:cNvPr>
          <p:cNvSpPr txBox="1"/>
          <p:nvPr/>
        </p:nvSpPr>
        <p:spPr>
          <a:xfrm>
            <a:off x="2941248" y="1410482"/>
            <a:ext cx="3261504" cy="861774"/>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LA GESTION DU HANDICAP</a:t>
            </a:r>
          </a:p>
          <a:p>
            <a:pPr algn="just"/>
            <a:endParaRPr lang="fr-FR" dirty="0"/>
          </a:p>
          <a:p>
            <a:pPr algn="just"/>
            <a:endParaRPr lang="fr-FR" dirty="0"/>
          </a:p>
        </p:txBody>
      </p:sp>
      <p:sp>
        <p:nvSpPr>
          <p:cNvPr id="6" name="ZoneTexte 5">
            <a:extLst>
              <a:ext uri="{FF2B5EF4-FFF2-40B4-BE49-F238E27FC236}">
                <a16:creationId xmlns:a16="http://schemas.microsoft.com/office/drawing/2014/main" id="{F32FE993-808D-BD9C-8D57-A5A805C30F46}"/>
              </a:ext>
            </a:extLst>
          </p:cNvPr>
          <p:cNvSpPr txBox="1"/>
          <p:nvPr/>
        </p:nvSpPr>
        <p:spPr>
          <a:xfrm>
            <a:off x="52983" y="1841369"/>
            <a:ext cx="8905528" cy="1895712"/>
          </a:xfrm>
          <a:prstGeom prst="rect">
            <a:avLst/>
          </a:prstGeom>
          <a:noFill/>
        </p:spPr>
        <p:txBody>
          <a:bodyPr wrap="square">
            <a:spAutoFit/>
          </a:bodyPr>
          <a:lstStyle/>
          <a:p>
            <a:pPr algn="just">
              <a:lnSpc>
                <a:spcPct val="107000"/>
              </a:lnSpc>
              <a:spcAft>
                <a:spcPts val="800"/>
              </a:spcAft>
            </a:pPr>
            <a:r>
              <a:rPr lang="fr-FR" sz="1300" dirty="0">
                <a:effectLst/>
                <a:latin typeface="Verdana" panose="020B0604030504040204" pitchFamily="34" charset="0"/>
                <a:ea typeface="Calibri" panose="020F0502020204030204" pitchFamily="34" charset="0"/>
                <a:cs typeface="Times New Roman" panose="02020603050405020304" pitchFamily="18" charset="0"/>
              </a:rPr>
              <a:t>Jusqu’au 31 décembre 2025, les fonctionnaires en situation de handicap peuvent accéder à un corps ou cadre d’emplois de niveau supérieur ou de catégorie supérieure par la voie du détachement, sous réserve d’avoir accompli préalablement une certaine durée de services publics. Au terme d’une durée minimale de détachement, qui peut, le cas échéant, être renouvelée, ils peuvent être intégrés dans ce corps ou cadre d’emplois.</a:t>
            </a:r>
            <a:endParaRPr lang="fr-FR" sz="13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300" dirty="0">
                <a:effectLst/>
                <a:latin typeface="Verdana" panose="020B0604030504040204" pitchFamily="34" charset="0"/>
                <a:ea typeface="Calibri" panose="020F0502020204030204" pitchFamily="34" charset="0"/>
                <a:cs typeface="Times New Roman" panose="02020603050405020304" pitchFamily="18" charset="0"/>
              </a:rPr>
              <a:t>Pour le moment, cette possibilité a été mise en œuvre par 47 des répondants à l’enquête. Là encore, il y a lieu d’estimer, parmi d’autres raisons, que le déploiement de ce dispositif est limité parce que récent et expérimental, sans compter la diversité des situations des agents concernés dans chaque collectivité.</a:t>
            </a:r>
            <a:endParaRPr lang="fr-FR" sz="13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DE7DF4F2-B5A0-9986-67A4-38E4DB210E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765677"/>
            <a:ext cx="5688712" cy="3007392"/>
          </a:xfrm>
          <a:prstGeom prst="rect">
            <a:avLst/>
          </a:prstGeom>
          <a:noFill/>
          <a:ln>
            <a:solidFill>
              <a:schemeClr val="accent1"/>
            </a:solidFill>
          </a:ln>
        </p:spPr>
      </p:pic>
      <p:pic>
        <p:nvPicPr>
          <p:cNvPr id="8" name="Image 7">
            <a:extLst>
              <a:ext uri="{FF2B5EF4-FFF2-40B4-BE49-F238E27FC236}">
                <a16:creationId xmlns:a16="http://schemas.microsoft.com/office/drawing/2014/main" id="{190111C8-17E2-5E86-F42A-20781CD130C9}"/>
              </a:ext>
            </a:extLst>
          </p:cNvPr>
          <p:cNvPicPr>
            <a:picLocks noChangeAspect="1"/>
          </p:cNvPicPr>
          <p:nvPr/>
        </p:nvPicPr>
        <p:blipFill>
          <a:blip r:embed="rId3"/>
          <a:stretch>
            <a:fillRect/>
          </a:stretch>
        </p:blipFill>
        <p:spPr>
          <a:xfrm>
            <a:off x="1124" y="0"/>
            <a:ext cx="9011908" cy="1448002"/>
          </a:xfrm>
          <a:prstGeom prst="rect">
            <a:avLst/>
          </a:prstGeom>
        </p:spPr>
      </p:pic>
    </p:spTree>
    <p:extLst>
      <p:ext uri="{BB962C8B-B14F-4D97-AF65-F5344CB8AC3E}">
        <p14:creationId xmlns:p14="http://schemas.microsoft.com/office/powerpoint/2010/main" val="3924097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B4DCE95-CC13-1EF4-77DE-CE656C7C3870}"/>
              </a:ext>
            </a:extLst>
          </p:cNvPr>
          <p:cNvSpPr>
            <a:spLocks noGrp="1"/>
          </p:cNvSpPr>
          <p:nvPr>
            <p:ph type="sldNum" sz="quarter" idx="12"/>
          </p:nvPr>
        </p:nvSpPr>
        <p:spPr/>
        <p:txBody>
          <a:bodyPr/>
          <a:lstStyle/>
          <a:p>
            <a:fld id="{1671450E-F983-4B66-A79F-4661252DA387}" type="slidenum">
              <a:rPr lang="fr-FR" smtClean="0"/>
              <a:t>48</a:t>
            </a:fld>
            <a:endParaRPr lang="fr-FR"/>
          </a:p>
        </p:txBody>
      </p:sp>
      <p:sp>
        <p:nvSpPr>
          <p:cNvPr id="4" name="ZoneTexte 3">
            <a:extLst>
              <a:ext uri="{FF2B5EF4-FFF2-40B4-BE49-F238E27FC236}">
                <a16:creationId xmlns:a16="http://schemas.microsoft.com/office/drawing/2014/main" id="{045EB655-C92D-6DCD-9E4A-4F36B9491269}"/>
              </a:ext>
            </a:extLst>
          </p:cNvPr>
          <p:cNvSpPr txBox="1"/>
          <p:nvPr/>
        </p:nvSpPr>
        <p:spPr>
          <a:xfrm>
            <a:off x="3354644" y="1785318"/>
            <a:ext cx="4824536" cy="861774"/>
          </a:xfrm>
          <a:prstGeom prst="rect">
            <a:avLst/>
          </a:prstGeom>
          <a:noFill/>
        </p:spPr>
        <p:txBody>
          <a:bodyPr wrap="square">
            <a:spAutoFit/>
          </a:bodyPr>
          <a:lstStyle/>
          <a:p>
            <a:r>
              <a:rPr lang="fr-FR" sz="1400" b="1" u="sng" dirty="0">
                <a:latin typeface="Verdana" panose="020B0604030504040204" pitchFamily="34" charset="0"/>
                <a:ea typeface="Verdana" panose="020B0604030504040204" pitchFamily="34" charset="0"/>
              </a:rPr>
              <a:t>LE REFERENT LAICITE</a:t>
            </a:r>
          </a:p>
          <a:p>
            <a:pPr algn="just"/>
            <a:endParaRPr lang="fr-FR" dirty="0"/>
          </a:p>
          <a:p>
            <a:pPr algn="just"/>
            <a:endParaRPr lang="fr-FR" dirty="0"/>
          </a:p>
        </p:txBody>
      </p:sp>
      <p:pic>
        <p:nvPicPr>
          <p:cNvPr id="5" name="Image 4">
            <a:extLst>
              <a:ext uri="{FF2B5EF4-FFF2-40B4-BE49-F238E27FC236}">
                <a16:creationId xmlns:a16="http://schemas.microsoft.com/office/drawing/2014/main" id="{A6160B6A-8496-2FBB-ED6B-3D08B4B301A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86552" y="3586775"/>
            <a:ext cx="5760720" cy="2893695"/>
          </a:xfrm>
          <a:prstGeom prst="rect">
            <a:avLst/>
          </a:prstGeom>
          <a:noFill/>
          <a:ln>
            <a:solidFill>
              <a:schemeClr val="accent1"/>
            </a:solidFill>
          </a:ln>
        </p:spPr>
      </p:pic>
      <p:sp>
        <p:nvSpPr>
          <p:cNvPr id="7" name="ZoneTexte 6">
            <a:extLst>
              <a:ext uri="{FF2B5EF4-FFF2-40B4-BE49-F238E27FC236}">
                <a16:creationId xmlns:a16="http://schemas.microsoft.com/office/drawing/2014/main" id="{4C2842F4-0A19-B3FC-4FC7-965708862A8A}"/>
              </a:ext>
            </a:extLst>
          </p:cNvPr>
          <p:cNvSpPr txBox="1"/>
          <p:nvPr/>
        </p:nvSpPr>
        <p:spPr>
          <a:xfrm>
            <a:off x="204520" y="2216205"/>
            <a:ext cx="8734959" cy="1104661"/>
          </a:xfrm>
          <a:prstGeom prst="rect">
            <a:avLst/>
          </a:prstGeom>
          <a:noFill/>
        </p:spPr>
        <p:txBody>
          <a:bodyPr wrap="square">
            <a:spAutoFit/>
          </a:bodyPr>
          <a:lstStyle/>
          <a:p>
            <a:pPr algn="just">
              <a:lnSpc>
                <a:spcPct val="107000"/>
              </a:lnSpc>
              <a:spcAft>
                <a:spcPts val="800"/>
              </a:spcAft>
            </a:pPr>
            <a:r>
              <a:rPr lang="fr-FR" sz="1400" b="1"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Toute administration désigne un référent laïcité</a:t>
            </a:r>
            <a:r>
              <a:rPr lang="fr-FR" sz="1400" b="1" dirty="0">
                <a:solidFill>
                  <a:srgbClr val="000000"/>
                </a:solidFill>
                <a:latin typeface="Verdana" panose="020B0604030504040204" pitchFamily="34" charset="0"/>
                <a:ea typeface="Calibri" panose="020F0502020204030204" pitchFamily="34" charset="0"/>
                <a:cs typeface="Times New Roman" panose="02020603050405020304" pitchFamily="18" charset="0"/>
              </a:rPr>
              <a:t> </a:t>
            </a:r>
            <a:r>
              <a:rPr lang="fr-FR" sz="14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depuis le </a:t>
            </a:r>
            <a:r>
              <a:rPr lang="fr-FR" sz="1400" b="1"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1</a:t>
            </a:r>
            <a:r>
              <a:rPr lang="fr-FR" sz="1400" b="1" baseline="300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er</a:t>
            </a:r>
            <a:r>
              <a:rPr lang="fr-FR" sz="1400" b="1"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 janvier 2022</a:t>
            </a:r>
            <a:r>
              <a:rPr lang="fr-FR" sz="14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 et doit permettre de renforcer l’application du principe de laïcité dans le service public.</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4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Deux tiers des répondants n’ont pas nommé de référent laïcité que ce soit en interne ou par recours au CDG.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 7">
            <a:extLst>
              <a:ext uri="{FF2B5EF4-FFF2-40B4-BE49-F238E27FC236}">
                <a16:creationId xmlns:a16="http://schemas.microsoft.com/office/drawing/2014/main" id="{52BDD784-2CA4-FF5C-6C2C-AECB7BAD6099}"/>
              </a:ext>
            </a:extLst>
          </p:cNvPr>
          <p:cNvPicPr>
            <a:picLocks noChangeAspect="1"/>
          </p:cNvPicPr>
          <p:nvPr/>
        </p:nvPicPr>
        <p:blipFill>
          <a:blip r:embed="rId3"/>
          <a:stretch>
            <a:fillRect/>
          </a:stretch>
        </p:blipFill>
        <p:spPr>
          <a:xfrm>
            <a:off x="9178" y="11992"/>
            <a:ext cx="9011908" cy="1448002"/>
          </a:xfrm>
          <a:prstGeom prst="rect">
            <a:avLst/>
          </a:prstGeom>
        </p:spPr>
      </p:pic>
    </p:spTree>
    <p:extLst>
      <p:ext uri="{BB962C8B-B14F-4D97-AF65-F5344CB8AC3E}">
        <p14:creationId xmlns:p14="http://schemas.microsoft.com/office/powerpoint/2010/main" val="15668601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1828</TotalTime>
  <Words>4357</Words>
  <Application>Microsoft Office PowerPoint</Application>
  <PresentationFormat>Affichage à l'écran (4:3)</PresentationFormat>
  <Paragraphs>301</Paragraphs>
  <Slides>48</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48</vt:i4>
      </vt:variant>
    </vt:vector>
  </HeadingPairs>
  <TitlesOfParts>
    <vt:vector size="57" baseType="lpstr">
      <vt:lpstr>Arial</vt:lpstr>
      <vt:lpstr>Calibri</vt:lpstr>
      <vt:lpstr>Lucida Sans Unicode</vt:lpstr>
      <vt:lpstr>Times New Roman</vt:lpstr>
      <vt:lpstr>Verdana</vt:lpstr>
      <vt:lpstr>Vijaya</vt:lpstr>
      <vt:lpstr>Wingdings 2</vt:lpstr>
      <vt:lpstr>Wingdings 3</vt:lpstr>
      <vt:lpstr>Rotonde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Sebastien</dc:creator>
  <cp:lastModifiedBy>FNCDG</cp:lastModifiedBy>
  <cp:revision>84</cp:revision>
  <cp:lastPrinted>2018-05-30T14:50:55Z</cp:lastPrinted>
  <dcterms:created xsi:type="dcterms:W3CDTF">2018-05-22T07:22:27Z</dcterms:created>
  <dcterms:modified xsi:type="dcterms:W3CDTF">2022-09-21T13:13:57Z</dcterms:modified>
</cp:coreProperties>
</file>