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364" r:id="rId3"/>
    <p:sldId id="405" r:id="rId4"/>
    <p:sldId id="406" r:id="rId5"/>
    <p:sldId id="407" r:id="rId6"/>
    <p:sldId id="408" r:id="rId7"/>
    <p:sldId id="325" r:id="rId8"/>
    <p:sldId id="382" r:id="rId9"/>
    <p:sldId id="411" r:id="rId10"/>
    <p:sldId id="412" r:id="rId11"/>
    <p:sldId id="410" r:id="rId12"/>
    <p:sldId id="392" r:id="rId13"/>
    <p:sldId id="393" r:id="rId14"/>
    <p:sldId id="394" r:id="rId15"/>
    <p:sldId id="395" r:id="rId16"/>
    <p:sldId id="384" r:id="rId17"/>
    <p:sldId id="400" r:id="rId18"/>
    <p:sldId id="401" r:id="rId19"/>
    <p:sldId id="326" r:id="rId20"/>
    <p:sldId id="409" r:id="rId21"/>
    <p:sldId id="404" r:id="rId22"/>
  </p:sldIdLst>
  <p:sldSz cx="12192000" cy="6858000"/>
  <p:notesSz cx="9929813" cy="67992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p:cViewPr varScale="1">
        <p:scale>
          <a:sx n="79" d="100"/>
          <a:sy n="79" d="100"/>
        </p:scale>
        <p:origin x="126" y="49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302919" cy="341538"/>
          </a:xfrm>
          <a:prstGeom prst="rect">
            <a:avLst/>
          </a:prstGeom>
        </p:spPr>
        <p:txBody>
          <a:bodyPr vert="horz" lIns="80293" tIns="40147" rIns="80293" bIns="40147" rtlCol="0"/>
          <a:lstStyle>
            <a:lvl1pPr algn="l">
              <a:defRPr sz="1100"/>
            </a:lvl1pPr>
          </a:lstStyle>
          <a:p>
            <a:endParaRPr lang="fr-FR"/>
          </a:p>
        </p:txBody>
      </p:sp>
      <p:sp>
        <p:nvSpPr>
          <p:cNvPr id="3" name="Espace réservé de la date 2"/>
          <p:cNvSpPr>
            <a:spLocks noGrp="1"/>
          </p:cNvSpPr>
          <p:nvPr>
            <p:ph type="dt" idx="1"/>
          </p:nvPr>
        </p:nvSpPr>
        <p:spPr>
          <a:xfrm>
            <a:off x="5624308" y="0"/>
            <a:ext cx="4302919" cy="341538"/>
          </a:xfrm>
          <a:prstGeom prst="rect">
            <a:avLst/>
          </a:prstGeom>
        </p:spPr>
        <p:txBody>
          <a:bodyPr vert="horz" lIns="80293" tIns="40147" rIns="80293" bIns="40147" rtlCol="0"/>
          <a:lstStyle>
            <a:lvl1pPr algn="r">
              <a:defRPr sz="1100"/>
            </a:lvl1pPr>
          </a:lstStyle>
          <a:p>
            <a:fld id="{DE4F6D93-680A-4BDF-816B-1A7A6A9FF035}" type="datetimeFigureOut">
              <a:rPr lang="fr-FR" smtClean="0"/>
              <a:t>17/10/2023</a:t>
            </a:fld>
            <a:endParaRPr lang="fr-FR"/>
          </a:p>
        </p:txBody>
      </p:sp>
      <p:sp>
        <p:nvSpPr>
          <p:cNvPr id="4" name="Espace réservé de l'image des diapositives 3"/>
          <p:cNvSpPr>
            <a:spLocks noGrp="1" noRot="1" noChangeAspect="1"/>
          </p:cNvSpPr>
          <p:nvPr>
            <p:ph type="sldImg" idx="2"/>
          </p:nvPr>
        </p:nvSpPr>
        <p:spPr>
          <a:xfrm>
            <a:off x="2925763" y="849313"/>
            <a:ext cx="4078287" cy="2295525"/>
          </a:xfrm>
          <a:prstGeom prst="rect">
            <a:avLst/>
          </a:prstGeom>
          <a:noFill/>
          <a:ln w="12700">
            <a:solidFill>
              <a:prstClr val="black"/>
            </a:solidFill>
          </a:ln>
        </p:spPr>
        <p:txBody>
          <a:bodyPr vert="horz" lIns="80293" tIns="40147" rIns="80293" bIns="40147" rtlCol="0" anchor="ctr"/>
          <a:lstStyle/>
          <a:p>
            <a:endParaRPr lang="fr-FR"/>
          </a:p>
        </p:txBody>
      </p:sp>
      <p:sp>
        <p:nvSpPr>
          <p:cNvPr id="5" name="Espace réservé des notes 4"/>
          <p:cNvSpPr>
            <a:spLocks noGrp="1"/>
          </p:cNvSpPr>
          <p:nvPr>
            <p:ph type="body" sz="quarter" idx="3"/>
          </p:nvPr>
        </p:nvSpPr>
        <p:spPr>
          <a:xfrm>
            <a:off x="992982" y="3272146"/>
            <a:ext cx="7943850" cy="2677209"/>
          </a:xfrm>
          <a:prstGeom prst="rect">
            <a:avLst/>
          </a:prstGeom>
        </p:spPr>
        <p:txBody>
          <a:bodyPr vert="horz" lIns="80293" tIns="40147" rIns="80293" bIns="40147"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6457727"/>
            <a:ext cx="4302919" cy="341537"/>
          </a:xfrm>
          <a:prstGeom prst="rect">
            <a:avLst/>
          </a:prstGeom>
        </p:spPr>
        <p:txBody>
          <a:bodyPr vert="horz" lIns="80293" tIns="40147" rIns="80293" bIns="40147" rtlCol="0" anchor="b"/>
          <a:lstStyle>
            <a:lvl1pPr algn="l">
              <a:defRPr sz="1100"/>
            </a:lvl1pPr>
          </a:lstStyle>
          <a:p>
            <a:endParaRPr lang="fr-FR"/>
          </a:p>
        </p:txBody>
      </p:sp>
      <p:sp>
        <p:nvSpPr>
          <p:cNvPr id="7" name="Espace réservé du numéro de diapositive 6"/>
          <p:cNvSpPr>
            <a:spLocks noGrp="1"/>
          </p:cNvSpPr>
          <p:nvPr>
            <p:ph type="sldNum" sz="quarter" idx="5"/>
          </p:nvPr>
        </p:nvSpPr>
        <p:spPr>
          <a:xfrm>
            <a:off x="5624308" y="6457727"/>
            <a:ext cx="4302919" cy="341537"/>
          </a:xfrm>
          <a:prstGeom prst="rect">
            <a:avLst/>
          </a:prstGeom>
        </p:spPr>
        <p:txBody>
          <a:bodyPr vert="horz" lIns="80293" tIns="40147" rIns="80293" bIns="40147" rtlCol="0" anchor="b"/>
          <a:lstStyle>
            <a:lvl1pPr algn="r">
              <a:defRPr sz="1100"/>
            </a:lvl1pPr>
          </a:lstStyle>
          <a:p>
            <a:fld id="{90EC7AD4-26A3-4115-9E58-DE35EC37C12D}" type="slidenum">
              <a:rPr lang="fr-FR" smtClean="0"/>
              <a:t>‹N°›</a:t>
            </a:fld>
            <a:endParaRPr lang="fr-FR"/>
          </a:p>
        </p:txBody>
      </p:sp>
    </p:spTree>
    <p:extLst>
      <p:ext uri="{BB962C8B-B14F-4D97-AF65-F5344CB8AC3E}">
        <p14:creationId xmlns:p14="http://schemas.microsoft.com/office/powerpoint/2010/main" val="3516379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F5182"/>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sz="2800" b="1"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F5182"/>
                </a:solidFill>
                <a:latin typeface="Century Gothic"/>
                <a:cs typeface="Century Gothic"/>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369564" y="0"/>
            <a:ext cx="8822690" cy="6858000"/>
          </a:xfrm>
          <a:custGeom>
            <a:avLst/>
            <a:gdLst/>
            <a:ahLst/>
            <a:cxnLst/>
            <a:rect l="l" t="t" r="r" b="b"/>
            <a:pathLst>
              <a:path w="8822690" h="6858000">
                <a:moveTo>
                  <a:pt x="0" y="6858000"/>
                </a:moveTo>
                <a:lnTo>
                  <a:pt x="8822436" y="6858000"/>
                </a:lnTo>
                <a:lnTo>
                  <a:pt x="8822436" y="0"/>
                </a:lnTo>
                <a:lnTo>
                  <a:pt x="0" y="0"/>
                </a:lnTo>
                <a:lnTo>
                  <a:pt x="0" y="6858000"/>
                </a:lnTo>
                <a:close/>
              </a:path>
            </a:pathLst>
          </a:custGeom>
          <a:solidFill>
            <a:srgbClr val="1F5182"/>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1" i="0">
                <a:solidFill>
                  <a:srgbClr val="1F5182"/>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369564" y="0"/>
            <a:ext cx="8822690" cy="6858000"/>
          </a:xfrm>
          <a:custGeom>
            <a:avLst/>
            <a:gdLst/>
            <a:ahLst/>
            <a:cxnLst/>
            <a:rect l="l" t="t" r="r" b="b"/>
            <a:pathLst>
              <a:path w="8822690" h="6858000">
                <a:moveTo>
                  <a:pt x="0" y="6858000"/>
                </a:moveTo>
                <a:lnTo>
                  <a:pt x="8822436" y="6858000"/>
                </a:lnTo>
                <a:lnTo>
                  <a:pt x="8822436" y="0"/>
                </a:lnTo>
                <a:lnTo>
                  <a:pt x="0" y="0"/>
                </a:lnTo>
                <a:lnTo>
                  <a:pt x="0" y="6858000"/>
                </a:lnTo>
                <a:close/>
              </a:path>
            </a:pathLst>
          </a:custGeom>
          <a:solidFill>
            <a:srgbClr val="1F5182"/>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8741" y="40030"/>
            <a:ext cx="4715510" cy="574040"/>
          </a:xfrm>
          <a:prstGeom prst="rect">
            <a:avLst/>
          </a:prstGeom>
        </p:spPr>
        <p:txBody>
          <a:bodyPr wrap="square" lIns="0" tIns="0" rIns="0" bIns="0">
            <a:spAutoFit/>
          </a:bodyPr>
          <a:lstStyle>
            <a:lvl1pPr>
              <a:defRPr sz="3600" b="1" i="0">
                <a:solidFill>
                  <a:srgbClr val="1F5182"/>
                </a:solidFill>
                <a:latin typeface="Century Gothic"/>
                <a:cs typeface="Century Gothic"/>
              </a:defRPr>
            </a:lvl1pPr>
          </a:lstStyle>
          <a:p>
            <a:endParaRPr/>
          </a:p>
        </p:txBody>
      </p:sp>
      <p:sp>
        <p:nvSpPr>
          <p:cNvPr id="3" name="Holder 3"/>
          <p:cNvSpPr>
            <a:spLocks noGrp="1"/>
          </p:cNvSpPr>
          <p:nvPr>
            <p:ph type="body" idx="1"/>
          </p:nvPr>
        </p:nvSpPr>
        <p:spPr>
          <a:xfrm>
            <a:off x="3803303" y="2953305"/>
            <a:ext cx="8310880" cy="2707640"/>
          </a:xfrm>
          <a:prstGeom prst="rect">
            <a:avLst/>
          </a:prstGeom>
        </p:spPr>
        <p:txBody>
          <a:bodyPr wrap="square" lIns="0" tIns="0" rIns="0" bIns="0">
            <a:spAutoFit/>
          </a:bodyPr>
          <a:lstStyle>
            <a:lvl1pPr>
              <a:defRPr sz="2800" b="1" i="0">
                <a:solidFill>
                  <a:schemeClr val="bg1"/>
                </a:solidFill>
                <a:latin typeface="Century Gothic"/>
                <a:cs typeface="Century Gothic"/>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10/17/2023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www.emploi-territorial.fr/" TargetMode="External"/><Relationship Id="rId2" Type="http://schemas.openxmlformats.org/officeDocument/2006/relationships/hyperlink" Target="http://www.fncdg.com/" TargetMode="Externa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http://www.metiersterritoriaux.fr/"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772" y="2969174"/>
            <a:ext cx="12192000" cy="3997683"/>
          </a:xfrm>
          <a:custGeom>
            <a:avLst/>
            <a:gdLst/>
            <a:ahLst/>
            <a:cxnLst/>
            <a:rect l="l" t="t" r="r" b="b"/>
            <a:pathLst>
              <a:path w="12192000" h="4679315">
                <a:moveTo>
                  <a:pt x="0" y="4678692"/>
                </a:moveTo>
                <a:lnTo>
                  <a:pt x="12192000" y="4678692"/>
                </a:lnTo>
                <a:lnTo>
                  <a:pt x="12192000" y="0"/>
                </a:lnTo>
                <a:lnTo>
                  <a:pt x="0" y="0"/>
                </a:lnTo>
                <a:lnTo>
                  <a:pt x="0" y="4678692"/>
                </a:lnTo>
                <a:close/>
              </a:path>
            </a:pathLst>
          </a:custGeom>
          <a:solidFill>
            <a:schemeClr val="accent6">
              <a:lumMod val="60000"/>
              <a:lumOff val="40000"/>
            </a:schemeClr>
          </a:solidFill>
        </p:spPr>
        <p:txBody>
          <a:bodyPr wrap="square" lIns="0" tIns="0" rIns="0" bIns="0" rtlCol="0"/>
          <a:lstStyle/>
          <a:p>
            <a:endParaRPr/>
          </a:p>
        </p:txBody>
      </p:sp>
      <p:sp>
        <p:nvSpPr>
          <p:cNvPr id="7" name="object 7"/>
          <p:cNvSpPr txBox="1">
            <a:spLocks noGrp="1"/>
          </p:cNvSpPr>
          <p:nvPr>
            <p:ph type="title"/>
          </p:nvPr>
        </p:nvSpPr>
        <p:spPr>
          <a:xfrm>
            <a:off x="1219200" y="4292336"/>
            <a:ext cx="9982200" cy="1120820"/>
          </a:xfrm>
          <a:prstGeom prst="rect">
            <a:avLst/>
          </a:prstGeom>
        </p:spPr>
        <p:txBody>
          <a:bodyPr vert="horz" wrap="square" lIns="0" tIns="12700" rIns="0" bIns="0" rtlCol="0">
            <a:spAutoFit/>
          </a:bodyPr>
          <a:lstStyle/>
          <a:p>
            <a:pPr marL="12700" algn="ctr">
              <a:lnSpc>
                <a:spcPct val="100000"/>
              </a:lnSpc>
              <a:spcBef>
                <a:spcPts val="100"/>
              </a:spcBef>
            </a:pPr>
            <a:r>
              <a:rPr lang="fr-FR" cap="all" dirty="0">
                <a:solidFill>
                  <a:schemeClr val="tx2"/>
                </a:solidFill>
                <a:latin typeface="Verdana" panose="020B0604030504040204" pitchFamily="34" charset="0"/>
                <a:ea typeface="Verdana" panose="020B0604030504040204" pitchFamily="34" charset="0"/>
              </a:rPr>
              <a:t>La diversité des métiers de la fpt</a:t>
            </a:r>
            <a:endParaRPr cap="all" dirty="0">
              <a:solidFill>
                <a:schemeClr val="tx2"/>
              </a:solidFill>
              <a:latin typeface="Verdana" panose="020B0604030504040204" pitchFamily="34" charset="0"/>
              <a:ea typeface="Verdana" panose="020B0604030504040204" pitchFamily="34" charset="0"/>
            </a:endParaRPr>
          </a:p>
        </p:txBody>
      </p:sp>
      <p:pic>
        <p:nvPicPr>
          <p:cNvPr id="10" name="Image 9" descr="Logo-FNCDG_CMJN">
            <a:extLst>
              <a:ext uri="{FF2B5EF4-FFF2-40B4-BE49-F238E27FC236}">
                <a16:creationId xmlns:a16="http://schemas.microsoft.com/office/drawing/2014/main" id="{FBED6397-480F-440B-99A5-7B27BD7F005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93" y="152401"/>
            <a:ext cx="3638107" cy="211205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METIERS DE LA FONCTION PUBLIQUE TERRITORIALE</a:t>
            </a:r>
          </a:p>
        </p:txBody>
      </p:sp>
      <p:sp>
        <p:nvSpPr>
          <p:cNvPr id="7" name="ZoneTexte 6">
            <a:extLst>
              <a:ext uri="{FF2B5EF4-FFF2-40B4-BE49-F238E27FC236}">
                <a16:creationId xmlns:a16="http://schemas.microsoft.com/office/drawing/2014/main" id="{92EB4508-E7A5-4748-B069-370D5076FA05}"/>
              </a:ext>
            </a:extLst>
          </p:cNvPr>
          <p:cNvSpPr txBox="1"/>
          <p:nvPr/>
        </p:nvSpPr>
        <p:spPr>
          <a:xfrm>
            <a:off x="3505200" y="397401"/>
            <a:ext cx="8099351" cy="5324535"/>
          </a:xfrm>
          <a:prstGeom prst="rect">
            <a:avLst/>
          </a:prstGeom>
          <a:noFill/>
        </p:spPr>
        <p:txBody>
          <a:bodyPr wrap="square">
            <a:spAutoFit/>
          </a:bodyPr>
          <a:lstStyle/>
          <a:p>
            <a:pPr algn="just"/>
            <a:r>
              <a:rPr lang="fr-FR" sz="2000" dirty="0">
                <a:solidFill>
                  <a:schemeClr val="bg1"/>
                </a:solidFill>
                <a:latin typeface="Verdana" panose="020B0604030504040204" pitchFamily="34" charset="0"/>
                <a:ea typeface="Verdana" panose="020B0604030504040204" pitchFamily="34" charset="0"/>
              </a:rPr>
              <a:t>Les emplois de la Fonction Publique Territoriale s’adressent à des profils tout aussi variés que les domaines d’action : </a:t>
            </a:r>
          </a:p>
          <a:p>
            <a:pPr algn="just"/>
            <a:r>
              <a:rPr lang="fr-FR" sz="2000" dirty="0">
                <a:solidFill>
                  <a:schemeClr val="bg1"/>
                </a:solidFill>
                <a:latin typeface="Verdana" panose="020B0604030504040204" pitchFamily="34" charset="0"/>
                <a:ea typeface="Verdana" panose="020B0604030504040204" pitchFamily="34" charset="0"/>
              </a:rPr>
              <a:t>• Services régaliens : état civil, recensement, politique... </a:t>
            </a:r>
          </a:p>
          <a:p>
            <a:pPr algn="just"/>
            <a:r>
              <a:rPr lang="fr-FR" sz="2000" dirty="0">
                <a:solidFill>
                  <a:schemeClr val="bg1"/>
                </a:solidFill>
                <a:latin typeface="Verdana" panose="020B0604030504040204" pitchFamily="34" charset="0"/>
                <a:ea typeface="Verdana" panose="020B0604030504040204" pitchFamily="34" charset="0"/>
              </a:rPr>
              <a:t>• Services directs à la population : petite enfance, gestion des écoles… </a:t>
            </a:r>
          </a:p>
          <a:p>
            <a:pPr algn="just"/>
            <a:r>
              <a:rPr lang="fr-FR" sz="2000" dirty="0">
                <a:solidFill>
                  <a:schemeClr val="bg1"/>
                </a:solidFill>
                <a:latin typeface="Verdana" panose="020B0604030504040204" pitchFamily="34" charset="0"/>
                <a:ea typeface="Verdana" panose="020B0604030504040204" pitchFamily="34" charset="0"/>
              </a:rPr>
              <a:t>• Développement et animation du territoire : urbanisme, politique de la ville...</a:t>
            </a:r>
          </a:p>
          <a:p>
            <a:pPr algn="just"/>
            <a:endParaRPr lang="fr-FR" altLang="fr-FR" sz="2000" dirty="0">
              <a:solidFill>
                <a:schemeClr val="bg1"/>
              </a:solidFill>
              <a:latin typeface="Verdana" panose="020B0604030504040204" pitchFamily="34" charset="0"/>
              <a:ea typeface="Verdana" panose="020B0604030504040204" pitchFamily="34" charset="0"/>
            </a:endParaRPr>
          </a:p>
          <a:p>
            <a:pPr algn="just"/>
            <a:r>
              <a:rPr lang="fr-FR" sz="2000" dirty="0">
                <a:solidFill>
                  <a:schemeClr val="bg1"/>
                </a:solidFill>
                <a:latin typeface="Verdana" panose="020B0604030504040204" pitchFamily="34" charset="0"/>
                <a:ea typeface="Verdana" panose="020B0604030504040204" pitchFamily="34" charset="0"/>
              </a:rPr>
              <a:t>La Fonction Publique territoriale est riche de 250 métiers aussi différents que par exemple : Travailleur social, juriste, auxiliaire de puériculture, médecin, animateur, éducateur de jeunes enfants, bibliothécaire, responsable de la gestion des déchets, chargé de communication, régisseur, ingénieur, gardien de police municipale, responsable qualité des eaux, urbaniste, coordinateur de crèches, conservateur de musée, responsable de l’Aide sociale à l’enfance, délégué à la protection des données, ergonome…</a:t>
            </a:r>
            <a:endParaRPr lang="fr-FR" altLang="fr-FR" sz="2000" dirty="0">
              <a:solidFill>
                <a:schemeClr val="bg1"/>
              </a:solidFill>
              <a:latin typeface="Verdana" panose="020B0604030504040204" pitchFamily="34" charset="0"/>
              <a:ea typeface="Verdana" panose="020B0604030504040204" pitchFamily="34" charset="0"/>
            </a:endParaRPr>
          </a:p>
        </p:txBody>
      </p:sp>
      <p:pic>
        <p:nvPicPr>
          <p:cNvPr id="3" name="Image 2">
            <a:extLst>
              <a:ext uri="{FF2B5EF4-FFF2-40B4-BE49-F238E27FC236}">
                <a16:creationId xmlns:a16="http://schemas.microsoft.com/office/drawing/2014/main" id="{B7E8CEC2-9ECE-4EAB-8CE8-7E0BF2376932}"/>
              </a:ext>
            </a:extLst>
          </p:cNvPr>
          <p:cNvPicPr>
            <a:picLocks noChangeAspect="1"/>
          </p:cNvPicPr>
          <p:nvPr/>
        </p:nvPicPr>
        <p:blipFill>
          <a:blip r:embed="rId2"/>
          <a:stretch>
            <a:fillRect/>
          </a:stretch>
        </p:blipFill>
        <p:spPr>
          <a:xfrm>
            <a:off x="4267200" y="5721936"/>
            <a:ext cx="7010400" cy="989863"/>
          </a:xfrm>
          <a:prstGeom prst="rect">
            <a:avLst/>
          </a:prstGeom>
        </p:spPr>
      </p:pic>
    </p:spTree>
    <p:extLst>
      <p:ext uri="{BB962C8B-B14F-4D97-AF65-F5344CB8AC3E}">
        <p14:creationId xmlns:p14="http://schemas.microsoft.com/office/powerpoint/2010/main" val="3572271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B7C6F6E-59E6-F493-9B44-D807558499C8}"/>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METIERS DE LA FONCTION PUBLIQUE TERRITORIALE</a:t>
            </a:r>
          </a:p>
        </p:txBody>
      </p:sp>
      <p:sp>
        <p:nvSpPr>
          <p:cNvPr id="4" name="ZoneTexte 3">
            <a:extLst>
              <a:ext uri="{FF2B5EF4-FFF2-40B4-BE49-F238E27FC236}">
                <a16:creationId xmlns:a16="http://schemas.microsoft.com/office/drawing/2014/main" id="{67083E98-A6C3-C9EE-48BB-CF0F1E78D0DA}"/>
              </a:ext>
            </a:extLst>
          </p:cNvPr>
          <p:cNvSpPr txBox="1"/>
          <p:nvPr/>
        </p:nvSpPr>
        <p:spPr>
          <a:xfrm>
            <a:off x="3733800" y="812899"/>
            <a:ext cx="8099351" cy="5909310"/>
          </a:xfrm>
          <a:prstGeom prst="rect">
            <a:avLst/>
          </a:prstGeom>
          <a:noFill/>
        </p:spPr>
        <p:txBody>
          <a:bodyPr wrap="square">
            <a:spAutoFit/>
          </a:bodyPr>
          <a:lstStyle/>
          <a:p>
            <a:pPr marL="109728" indent="0" algn="just">
              <a:buNone/>
              <a:defRPr/>
            </a:pPr>
            <a:r>
              <a:rPr lang="fr-FR" altLang="fr-FR" sz="2000" b="1" u="sng" dirty="0">
                <a:solidFill>
                  <a:schemeClr val="bg1"/>
                </a:solidFill>
                <a:latin typeface="Verdana" panose="020B0604030504040204" pitchFamily="34" charset="0"/>
                <a:ea typeface="Verdana" panose="020B0604030504040204" pitchFamily="34" charset="0"/>
              </a:rPr>
              <a:t>Des métiers répartis sur 8 filières </a:t>
            </a:r>
            <a:r>
              <a:rPr lang="fr-FR" altLang="fr-FR" sz="2000" b="1" dirty="0">
                <a:solidFill>
                  <a:schemeClr val="bg1"/>
                </a:solidFill>
                <a:latin typeface="Verdana" panose="020B0604030504040204" pitchFamily="34" charset="0"/>
                <a:ea typeface="Verdana" panose="020B0604030504040204" pitchFamily="34" charset="0"/>
              </a:rPr>
              <a:t>:</a:t>
            </a:r>
          </a:p>
          <a:p>
            <a:pPr marL="109728" indent="0" algn="just">
              <a:buNone/>
              <a:defRPr/>
            </a:pPr>
            <a:endParaRPr lang="fr-FR" altLang="fr-FR" sz="2000" b="1" dirty="0">
              <a:solidFill>
                <a:schemeClr val="bg1"/>
              </a:solidFill>
              <a:latin typeface="Verdana" panose="020B0604030504040204" pitchFamily="34" charset="0"/>
              <a:ea typeface="Verdana" panose="020B0604030504040204" pitchFamily="34" charset="0"/>
            </a:endParaRPr>
          </a:p>
          <a:p>
            <a:pPr marL="452628" indent="-342900" algn="just">
              <a:buFont typeface="Wingdings" panose="05000000000000000000" pitchFamily="2" charset="2"/>
              <a:buChar char="v"/>
              <a:defRPr/>
            </a:pPr>
            <a:r>
              <a:rPr lang="fr-FR" altLang="fr-FR" sz="2000" b="1" dirty="0">
                <a:solidFill>
                  <a:schemeClr val="bg1"/>
                </a:solidFill>
                <a:latin typeface="Verdana" panose="020B0604030504040204" pitchFamily="34" charset="0"/>
                <a:ea typeface="Verdana" panose="020B0604030504040204" pitchFamily="34" charset="0"/>
              </a:rPr>
              <a:t>Administrative</a:t>
            </a:r>
          </a:p>
          <a:p>
            <a:pPr marL="452628" indent="-342900" algn="just">
              <a:buFont typeface="Wingdings" panose="05000000000000000000" pitchFamily="2" charset="2"/>
              <a:buChar char="v"/>
              <a:defRPr/>
            </a:pPr>
            <a:endParaRPr lang="fr-FR" altLang="fr-FR" sz="2000" b="1" dirty="0">
              <a:solidFill>
                <a:schemeClr val="bg1"/>
              </a:solidFill>
              <a:latin typeface="Verdana" panose="020B0604030504040204" pitchFamily="34" charset="0"/>
              <a:ea typeface="Verdana" panose="020B0604030504040204" pitchFamily="34" charset="0"/>
            </a:endParaRPr>
          </a:p>
          <a:p>
            <a:pPr marL="452628" indent="-342900" algn="just">
              <a:buFont typeface="Wingdings" panose="05000000000000000000" pitchFamily="2" charset="2"/>
              <a:buChar char="v"/>
              <a:defRPr/>
            </a:pPr>
            <a:r>
              <a:rPr lang="fr-FR" altLang="fr-FR" sz="2000" b="1" dirty="0">
                <a:solidFill>
                  <a:schemeClr val="bg1"/>
                </a:solidFill>
                <a:latin typeface="Verdana" panose="020B0604030504040204" pitchFamily="34" charset="0"/>
                <a:ea typeface="Verdana" panose="020B0604030504040204" pitchFamily="34" charset="0"/>
              </a:rPr>
              <a:t>Technique</a:t>
            </a:r>
          </a:p>
          <a:p>
            <a:pPr marL="452628" indent="-342900" algn="just">
              <a:buFont typeface="Wingdings" panose="05000000000000000000" pitchFamily="2" charset="2"/>
              <a:buChar char="v"/>
              <a:defRPr/>
            </a:pPr>
            <a:endParaRPr lang="fr-FR" altLang="fr-FR" sz="2000" b="1" dirty="0">
              <a:solidFill>
                <a:schemeClr val="bg1"/>
              </a:solidFill>
              <a:latin typeface="Verdana" panose="020B0604030504040204" pitchFamily="34" charset="0"/>
              <a:ea typeface="Verdana" panose="020B0604030504040204" pitchFamily="34" charset="0"/>
            </a:endParaRPr>
          </a:p>
          <a:p>
            <a:pPr marL="452628" indent="-342900" algn="just">
              <a:buFont typeface="Wingdings" panose="05000000000000000000" pitchFamily="2" charset="2"/>
              <a:buChar char="v"/>
              <a:defRPr/>
            </a:pPr>
            <a:r>
              <a:rPr lang="fr-FR" altLang="fr-FR" sz="2000" b="1" dirty="0">
                <a:solidFill>
                  <a:schemeClr val="bg1"/>
                </a:solidFill>
                <a:latin typeface="Verdana" panose="020B0604030504040204" pitchFamily="34" charset="0"/>
                <a:ea typeface="Verdana" panose="020B0604030504040204" pitchFamily="34" charset="0"/>
              </a:rPr>
              <a:t>Culturelle</a:t>
            </a:r>
          </a:p>
          <a:p>
            <a:pPr marL="452628" indent="-342900" algn="just">
              <a:buFont typeface="Wingdings" panose="05000000000000000000" pitchFamily="2" charset="2"/>
              <a:buChar char="v"/>
              <a:defRPr/>
            </a:pPr>
            <a:endParaRPr lang="fr-FR" altLang="fr-FR" sz="2000" b="1" dirty="0">
              <a:solidFill>
                <a:schemeClr val="bg1"/>
              </a:solidFill>
              <a:latin typeface="Verdana" panose="020B0604030504040204" pitchFamily="34" charset="0"/>
              <a:ea typeface="Verdana" panose="020B0604030504040204" pitchFamily="34" charset="0"/>
            </a:endParaRPr>
          </a:p>
          <a:p>
            <a:pPr marL="452628" indent="-342900" algn="just">
              <a:buFont typeface="Wingdings" panose="05000000000000000000" pitchFamily="2" charset="2"/>
              <a:buChar char="v"/>
              <a:defRPr/>
            </a:pPr>
            <a:r>
              <a:rPr lang="fr-FR" altLang="fr-FR" sz="2000" b="1" dirty="0">
                <a:solidFill>
                  <a:schemeClr val="bg1"/>
                </a:solidFill>
                <a:latin typeface="Verdana" panose="020B0604030504040204" pitchFamily="34" charset="0"/>
                <a:ea typeface="Verdana" panose="020B0604030504040204" pitchFamily="34" charset="0"/>
              </a:rPr>
              <a:t>Sportive</a:t>
            </a:r>
          </a:p>
          <a:p>
            <a:pPr marL="452628" indent="-342900" algn="just">
              <a:buFont typeface="Wingdings" panose="05000000000000000000" pitchFamily="2" charset="2"/>
              <a:buChar char="v"/>
              <a:defRPr/>
            </a:pPr>
            <a:endParaRPr lang="fr-FR" altLang="fr-FR" sz="2000" b="1" dirty="0">
              <a:solidFill>
                <a:schemeClr val="bg1"/>
              </a:solidFill>
              <a:latin typeface="Verdana" panose="020B0604030504040204" pitchFamily="34" charset="0"/>
              <a:ea typeface="Verdana" panose="020B0604030504040204" pitchFamily="34" charset="0"/>
            </a:endParaRPr>
          </a:p>
          <a:p>
            <a:pPr marL="452628" indent="-342900" algn="just">
              <a:buFont typeface="Wingdings" panose="05000000000000000000" pitchFamily="2" charset="2"/>
              <a:buChar char="v"/>
              <a:defRPr/>
            </a:pPr>
            <a:r>
              <a:rPr lang="fr-FR" altLang="fr-FR" sz="2000" b="1" dirty="0">
                <a:solidFill>
                  <a:schemeClr val="bg1"/>
                </a:solidFill>
                <a:latin typeface="Verdana" panose="020B0604030504040204" pitchFamily="34" charset="0"/>
                <a:ea typeface="Verdana" panose="020B0604030504040204" pitchFamily="34" charset="0"/>
              </a:rPr>
              <a:t>Sécurité</a:t>
            </a:r>
          </a:p>
          <a:p>
            <a:pPr marL="452628" indent="-342900" algn="just">
              <a:buFont typeface="Wingdings" panose="05000000000000000000" pitchFamily="2" charset="2"/>
              <a:buChar char="v"/>
              <a:defRPr/>
            </a:pPr>
            <a:endParaRPr lang="fr-FR" altLang="fr-FR" sz="2000" b="1" dirty="0">
              <a:solidFill>
                <a:schemeClr val="bg1"/>
              </a:solidFill>
              <a:latin typeface="Verdana" panose="020B0604030504040204" pitchFamily="34" charset="0"/>
              <a:ea typeface="Verdana" panose="020B0604030504040204" pitchFamily="34" charset="0"/>
            </a:endParaRPr>
          </a:p>
          <a:p>
            <a:pPr marL="452628" indent="-342900" algn="just">
              <a:buFont typeface="Wingdings" panose="05000000000000000000" pitchFamily="2" charset="2"/>
              <a:buChar char="v"/>
              <a:defRPr/>
            </a:pPr>
            <a:r>
              <a:rPr lang="fr-FR" altLang="fr-FR" sz="2000" b="1" dirty="0">
                <a:solidFill>
                  <a:schemeClr val="bg1"/>
                </a:solidFill>
                <a:latin typeface="Verdana" panose="020B0604030504040204" pitchFamily="34" charset="0"/>
                <a:ea typeface="Verdana" panose="020B0604030504040204" pitchFamily="34" charset="0"/>
              </a:rPr>
              <a:t>Sapeurs-pompiers</a:t>
            </a:r>
          </a:p>
          <a:p>
            <a:pPr marL="452628" indent="-342900" algn="just">
              <a:buFont typeface="Wingdings" panose="05000000000000000000" pitchFamily="2" charset="2"/>
              <a:buChar char="v"/>
              <a:defRPr/>
            </a:pPr>
            <a:endParaRPr lang="fr-FR" altLang="fr-FR" sz="2000" b="1" dirty="0">
              <a:solidFill>
                <a:schemeClr val="bg1"/>
              </a:solidFill>
              <a:latin typeface="Verdana" panose="020B0604030504040204" pitchFamily="34" charset="0"/>
              <a:ea typeface="Verdana" panose="020B0604030504040204" pitchFamily="34" charset="0"/>
            </a:endParaRPr>
          </a:p>
          <a:p>
            <a:pPr marL="452628" indent="-342900" algn="just">
              <a:buFont typeface="Wingdings" panose="05000000000000000000" pitchFamily="2" charset="2"/>
              <a:buChar char="v"/>
              <a:defRPr/>
            </a:pPr>
            <a:r>
              <a:rPr lang="fr-FR" altLang="fr-FR" sz="2000" b="1" dirty="0">
                <a:solidFill>
                  <a:schemeClr val="bg1"/>
                </a:solidFill>
                <a:latin typeface="Verdana" panose="020B0604030504040204" pitchFamily="34" charset="0"/>
                <a:ea typeface="Verdana" panose="020B0604030504040204" pitchFamily="34" charset="0"/>
              </a:rPr>
              <a:t>Animation</a:t>
            </a:r>
          </a:p>
          <a:p>
            <a:pPr marL="452628" indent="-342900" algn="just">
              <a:buFont typeface="Wingdings" panose="05000000000000000000" pitchFamily="2" charset="2"/>
              <a:buChar char="v"/>
              <a:defRPr/>
            </a:pPr>
            <a:endParaRPr lang="fr-FR" altLang="fr-FR" sz="2000" b="1" dirty="0">
              <a:solidFill>
                <a:schemeClr val="bg1"/>
              </a:solidFill>
              <a:latin typeface="Verdana" panose="020B0604030504040204" pitchFamily="34" charset="0"/>
              <a:ea typeface="Verdana" panose="020B0604030504040204" pitchFamily="34" charset="0"/>
            </a:endParaRPr>
          </a:p>
          <a:p>
            <a:pPr marL="452628" indent="-342900" algn="just">
              <a:buFont typeface="Wingdings" panose="05000000000000000000" pitchFamily="2" charset="2"/>
              <a:buChar char="v"/>
              <a:defRPr/>
            </a:pPr>
            <a:r>
              <a:rPr lang="fr-FR" altLang="fr-FR" sz="2000" b="1" dirty="0">
                <a:solidFill>
                  <a:schemeClr val="bg1"/>
                </a:solidFill>
                <a:latin typeface="Verdana" panose="020B0604030504040204" pitchFamily="34" charset="0"/>
                <a:ea typeface="Verdana" panose="020B0604030504040204" pitchFamily="34" charset="0"/>
              </a:rPr>
              <a:t>Sanitaire et sociale </a:t>
            </a:r>
            <a:endParaRPr lang="fr-FR" sz="2000" b="1" dirty="0">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
                <a:srgbClr val="FF8119"/>
              </a:buClr>
              <a:buSzTx/>
              <a:buFont typeface="Wingdings" pitchFamily="2" charset="2"/>
              <a:buChar char="v"/>
              <a:tabLst/>
              <a:defRPr/>
            </a:pPr>
            <a:endParaRPr kumimoji="0" lang="fr-FR" altLang="fr-FR" sz="1800" b="0" i="0" u="none" strike="noStrike" kern="1200" cap="none" spc="0" normalizeH="0" baseline="0" noProof="0" dirty="0">
              <a:ln>
                <a:noFill/>
              </a:ln>
              <a:solidFill>
                <a:prstClr val="black"/>
              </a:solidFill>
              <a:effectLst/>
              <a:uLnTx/>
              <a:uFillTx/>
              <a:latin typeface="Lucida Sans Unicode"/>
              <a:ea typeface="ＭＳ Ｐゴシック" pitchFamily="34" charset="-128"/>
              <a:cs typeface="+mn-cs"/>
            </a:endParaRPr>
          </a:p>
          <a:p>
            <a:pPr marL="109728" indent="0" algn="just">
              <a:buNone/>
              <a:defRPr/>
            </a:pPr>
            <a:endParaRPr lang="fr-FR" sz="20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311666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D4791FDC-577C-6740-4231-53BCA875EE80}"/>
              </a:ext>
            </a:extLst>
          </p:cNvPr>
          <p:cNvSpPr txBox="1"/>
          <p:nvPr/>
        </p:nvSpPr>
        <p:spPr>
          <a:xfrm>
            <a:off x="3886200" y="457200"/>
            <a:ext cx="7696200" cy="4524315"/>
          </a:xfrm>
          <a:prstGeom prst="rect">
            <a:avLst/>
          </a:prstGeom>
          <a:noFill/>
        </p:spPr>
        <p:txBody>
          <a:bodyPr wrap="square">
            <a:spAutoFit/>
          </a:bodyPr>
          <a:lstStyle/>
          <a:p>
            <a:pPr marL="0" indent="0" algn="just">
              <a:buFont typeface="Arial" charset="0"/>
              <a:buNone/>
              <a:defRPr/>
            </a:pPr>
            <a:r>
              <a:rPr lang="fr-FR" sz="1800" dirty="0">
                <a:solidFill>
                  <a:schemeClr val="bg1"/>
                </a:solidFill>
                <a:latin typeface="Verdana" panose="020B0604030504040204" pitchFamily="34" charset="0"/>
                <a:ea typeface="Verdana" panose="020B0604030504040204" pitchFamily="34" charset="0"/>
              </a:rPr>
              <a:t>Une pluralité de métiers de la Fonction Publique Territoriale peut être exercée par des personnes issues d’une filière en </a:t>
            </a:r>
            <a:r>
              <a:rPr lang="fr-FR" sz="1800" b="1" dirty="0">
                <a:solidFill>
                  <a:schemeClr val="bg1"/>
                </a:solidFill>
                <a:latin typeface="Verdana" panose="020B0604030504040204" pitchFamily="34" charset="0"/>
                <a:ea typeface="Verdana" panose="020B0604030504040204" pitchFamily="34" charset="0"/>
              </a:rPr>
              <a:t>droit </a:t>
            </a:r>
            <a:r>
              <a:rPr lang="fr-FR" sz="1800" dirty="0">
                <a:solidFill>
                  <a:schemeClr val="bg1"/>
                </a:solidFill>
                <a:latin typeface="Verdana" panose="020B0604030504040204" pitchFamily="34" charset="0"/>
                <a:ea typeface="Verdana" panose="020B0604030504040204" pitchFamily="34" charset="0"/>
              </a:rPr>
              <a:t>:</a:t>
            </a:r>
          </a:p>
          <a:p>
            <a:pPr marL="285750" indent="-285750">
              <a:buFont typeface="Wingdings" panose="05000000000000000000" pitchFamily="2" charset="2"/>
              <a:buChar char="v"/>
              <a:defRPr/>
            </a:pPr>
            <a:endParaRPr lang="fr-FR" sz="1800" dirty="0">
              <a:solidFill>
                <a:schemeClr val="bg1"/>
              </a:solidFill>
              <a:latin typeface="Verdana" panose="020B0604030504040204" pitchFamily="34" charset="0"/>
              <a:ea typeface="Verdana" panose="020B0604030504040204" pitchFamily="34" charset="0"/>
            </a:endParaRPr>
          </a:p>
          <a:p>
            <a:pPr>
              <a:defRPr/>
            </a:pPr>
            <a:endParaRPr lang="fr-FR" sz="1800" dirty="0">
              <a:solidFill>
                <a:schemeClr val="bg1"/>
              </a:solidFill>
              <a:latin typeface="Verdana" panose="020B0604030504040204" pitchFamily="34" charset="0"/>
              <a:ea typeface="Verdana" panose="020B0604030504040204" pitchFamily="34" charset="0"/>
            </a:endParaRPr>
          </a:p>
          <a:p>
            <a:pPr marL="285750" indent="-285750">
              <a:lnSpc>
                <a:spcPct val="80000"/>
              </a:lnSpc>
              <a:buClr>
                <a:schemeClr val="accent4"/>
              </a:buClr>
              <a:buFont typeface="Wingdings" panose="05000000000000000000" pitchFamily="2" charset="2"/>
              <a:buChar char="v"/>
              <a:defRPr/>
            </a:pPr>
            <a:r>
              <a:rPr lang="fr-FR" sz="1800" u="sng" dirty="0">
                <a:solidFill>
                  <a:schemeClr val="bg1"/>
                </a:solidFill>
                <a:latin typeface="Verdana" panose="020B0604030504040204" pitchFamily="34" charset="0"/>
                <a:ea typeface="Verdana" panose="020B0604030504040204" pitchFamily="34" charset="0"/>
              </a:rPr>
              <a:t>Profils généralistes : </a:t>
            </a:r>
          </a:p>
          <a:p>
            <a:pPr>
              <a:lnSpc>
                <a:spcPct val="80000"/>
              </a:lnSpc>
              <a:buClr>
                <a:schemeClr val="accent4"/>
              </a:buClr>
              <a:buFontTx/>
              <a:buChar char="-"/>
              <a:defRPr/>
            </a:pPr>
            <a:endParaRPr lang="fr-FR" sz="1800" dirty="0">
              <a:solidFill>
                <a:schemeClr val="bg1"/>
              </a:solidFill>
              <a:latin typeface="Verdana" panose="020B0604030504040204" pitchFamily="34" charset="0"/>
              <a:ea typeface="Verdana" panose="020B0604030504040204" pitchFamily="34" charset="0"/>
            </a:endParaRPr>
          </a:p>
          <a:p>
            <a:pPr marL="0" indent="0" algn="just">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Directeur général des services : Exerce des missions managériales et organisationnelles auprès de l’ensemble des services de la collectivité</a:t>
            </a:r>
          </a:p>
          <a:p>
            <a:pPr marL="0" indent="0" algn="just">
              <a:lnSpc>
                <a:spcPct val="80000"/>
              </a:lnSpc>
              <a:buClr>
                <a:schemeClr val="accent4"/>
              </a:buClr>
              <a:buFont typeface="Distro II Bats" pitchFamily="50" charset="0"/>
              <a:buChar char="b"/>
              <a:defRPr/>
            </a:pPr>
            <a:endParaRPr lang="fr-FR" sz="1800" dirty="0">
              <a:solidFill>
                <a:schemeClr val="bg1"/>
              </a:solidFill>
              <a:latin typeface="Verdana" panose="020B0604030504040204" pitchFamily="34" charset="0"/>
              <a:ea typeface="Verdana" panose="020B0604030504040204" pitchFamily="34" charset="0"/>
            </a:endParaRPr>
          </a:p>
          <a:p>
            <a:pPr marL="0" indent="0" algn="just">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Directeur des affaires générales : Supervise le service de l’état civil et des élections. Il/elle prépare et suit les conseils municipaux</a:t>
            </a:r>
          </a:p>
          <a:p>
            <a:pPr marL="0" indent="0" algn="just">
              <a:lnSpc>
                <a:spcPct val="80000"/>
              </a:lnSpc>
              <a:buClr>
                <a:schemeClr val="accent4"/>
              </a:buClr>
              <a:buFont typeface="Distro II Bats" pitchFamily="50" charset="0"/>
              <a:buChar char="b"/>
              <a:defRPr/>
            </a:pPr>
            <a:endParaRPr lang="fr-FR" sz="1800" dirty="0">
              <a:solidFill>
                <a:schemeClr val="bg1"/>
              </a:solidFill>
              <a:latin typeface="Verdana" panose="020B0604030504040204" pitchFamily="34" charset="0"/>
              <a:ea typeface="Verdana" panose="020B0604030504040204" pitchFamily="34" charset="0"/>
            </a:endParaRPr>
          </a:p>
          <a:p>
            <a:pPr marL="0" indent="0" algn="just">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Secrétaire de mairie : Met en œuvre l’ensemble des orientations définies par les élus de la municipalité</a:t>
            </a:r>
          </a:p>
          <a:p>
            <a:pPr marL="0" indent="0" algn="just">
              <a:lnSpc>
                <a:spcPct val="80000"/>
              </a:lnSpc>
              <a:buClr>
                <a:schemeClr val="accent4"/>
              </a:buClr>
              <a:buFont typeface="Distro II Bats" pitchFamily="50" charset="0"/>
              <a:buChar char="b"/>
              <a:defRPr/>
            </a:pPr>
            <a:endParaRPr lang="fr-FR" sz="1800" dirty="0">
              <a:solidFill>
                <a:schemeClr val="bg1"/>
              </a:solidFill>
              <a:latin typeface="Verdana" panose="020B0604030504040204" pitchFamily="34" charset="0"/>
              <a:ea typeface="Verdana" panose="020B0604030504040204" pitchFamily="34" charset="0"/>
            </a:endParaRPr>
          </a:p>
          <a:p>
            <a:pPr marL="0" indent="0" algn="just">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Juriste : conseille les élus et les services dans la gestion des dossiers</a:t>
            </a:r>
          </a:p>
        </p:txBody>
      </p:sp>
      <p:sp>
        <p:nvSpPr>
          <p:cNvPr id="5" name="ZoneTexte 4">
            <a:extLst>
              <a:ext uri="{FF2B5EF4-FFF2-40B4-BE49-F238E27FC236}">
                <a16:creationId xmlns:a16="http://schemas.microsoft.com/office/drawing/2014/main" id="{E761C158-96C6-0B26-4F95-F77FC8E6663D}"/>
              </a:ext>
            </a:extLst>
          </p:cNvPr>
          <p:cNvSpPr txBox="1"/>
          <p:nvPr/>
        </p:nvSpPr>
        <p:spPr>
          <a:xfrm>
            <a:off x="76200" y="264417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DES OPPORTUNITES MULTIPLES</a:t>
            </a:r>
          </a:p>
        </p:txBody>
      </p:sp>
    </p:spTree>
    <p:extLst>
      <p:ext uri="{BB962C8B-B14F-4D97-AF65-F5344CB8AC3E}">
        <p14:creationId xmlns:p14="http://schemas.microsoft.com/office/powerpoint/2010/main" val="733392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7EFA586A-9804-5289-471C-83299F7FAD39}"/>
              </a:ext>
            </a:extLst>
          </p:cNvPr>
          <p:cNvSpPr txBox="1"/>
          <p:nvPr/>
        </p:nvSpPr>
        <p:spPr>
          <a:xfrm>
            <a:off x="3962400" y="443301"/>
            <a:ext cx="7924800" cy="2529923"/>
          </a:xfrm>
          <a:prstGeom prst="rect">
            <a:avLst/>
          </a:prstGeom>
          <a:noFill/>
        </p:spPr>
        <p:txBody>
          <a:bodyPr wrap="square">
            <a:spAutoFit/>
          </a:bodyPr>
          <a:lstStyle/>
          <a:p>
            <a:pPr marL="285750" indent="-285750" algn="just" eaLnBrk="1" hangingPunct="1">
              <a:lnSpc>
                <a:spcPct val="80000"/>
              </a:lnSpc>
              <a:buClr>
                <a:schemeClr val="accent4"/>
              </a:buClr>
              <a:buFont typeface="Wingdings" panose="05000000000000000000" pitchFamily="2" charset="2"/>
              <a:buChar char="v"/>
              <a:defRPr/>
            </a:pPr>
            <a:r>
              <a:rPr lang="fr-FR" sz="1800" u="sng" dirty="0">
                <a:solidFill>
                  <a:schemeClr val="bg1"/>
                </a:solidFill>
                <a:latin typeface="Verdana" panose="020B0604030504040204" pitchFamily="34" charset="0"/>
                <a:ea typeface="Verdana" panose="020B0604030504040204" pitchFamily="34" charset="0"/>
              </a:rPr>
              <a:t>Profils spécialisés finances et marchés publics :</a:t>
            </a:r>
          </a:p>
          <a:p>
            <a:pPr marL="0" indent="0" algn="just" eaLnBrk="1" hangingPunct="1">
              <a:lnSpc>
                <a:spcPct val="80000"/>
              </a:lnSpc>
              <a:buClr>
                <a:schemeClr val="accent4"/>
              </a:buClr>
              <a:buFont typeface="Arial" charset="0"/>
              <a:buNone/>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Responsable des marchés publics : conçoit les contrats publics et les dossiers de consultation des entreprises</a:t>
            </a:r>
          </a:p>
          <a:p>
            <a:pPr marL="0" indent="0" algn="just" eaLnBrk="1" hangingPunct="1">
              <a:lnSpc>
                <a:spcPct val="80000"/>
              </a:lnSpc>
              <a:buClr>
                <a:schemeClr val="accent4"/>
              </a:buClr>
              <a:buFont typeface="Arial" panose="020B0604020202020204" pitchFamily="34" charset="0"/>
              <a:buNone/>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Responsable budgétaire : Assure ou collabore à la préparation et à l’exécution du budget, aux procédures budgétaires, à la gestion de la dette et des garanties d’emprunt et au suivi de la fiscalité</a:t>
            </a:r>
          </a:p>
          <a:p>
            <a:pPr marL="0" indent="0" algn="just" eaLnBrk="1" hangingPunct="1">
              <a:lnSpc>
                <a:spcPct val="80000"/>
              </a:lnSpc>
              <a:buClr>
                <a:schemeClr val="accent4"/>
              </a:buClr>
              <a:buFont typeface="Arial" charset="0"/>
              <a:buNone/>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Directeur des finances : assure la direction des services financiers, budgétaires et comptables</a:t>
            </a:r>
          </a:p>
        </p:txBody>
      </p:sp>
      <p:sp>
        <p:nvSpPr>
          <p:cNvPr id="5" name="ZoneTexte 4">
            <a:extLst>
              <a:ext uri="{FF2B5EF4-FFF2-40B4-BE49-F238E27FC236}">
                <a16:creationId xmlns:a16="http://schemas.microsoft.com/office/drawing/2014/main" id="{36C20619-41EE-5625-E767-14D9A3987343}"/>
              </a:ext>
            </a:extLst>
          </p:cNvPr>
          <p:cNvSpPr txBox="1"/>
          <p:nvPr/>
        </p:nvSpPr>
        <p:spPr>
          <a:xfrm>
            <a:off x="76200" y="264417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DES OPPORTINITES MULTIPLES</a:t>
            </a:r>
          </a:p>
        </p:txBody>
      </p:sp>
      <p:sp>
        <p:nvSpPr>
          <p:cNvPr id="7" name="ZoneTexte 6">
            <a:extLst>
              <a:ext uri="{FF2B5EF4-FFF2-40B4-BE49-F238E27FC236}">
                <a16:creationId xmlns:a16="http://schemas.microsoft.com/office/drawing/2014/main" id="{A91EBD9F-B61C-7F4F-5811-6EEC551A8E0C}"/>
              </a:ext>
            </a:extLst>
          </p:cNvPr>
          <p:cNvSpPr txBox="1"/>
          <p:nvPr/>
        </p:nvSpPr>
        <p:spPr>
          <a:xfrm>
            <a:off x="3962400" y="3219978"/>
            <a:ext cx="7924800" cy="2751522"/>
          </a:xfrm>
          <a:prstGeom prst="rect">
            <a:avLst/>
          </a:prstGeom>
          <a:noFill/>
        </p:spPr>
        <p:txBody>
          <a:bodyPr wrap="square">
            <a:spAutoFit/>
          </a:bodyPr>
          <a:lstStyle/>
          <a:p>
            <a:pPr marL="285750" indent="-285750" eaLnBrk="1" hangingPunct="1">
              <a:lnSpc>
                <a:spcPct val="80000"/>
              </a:lnSpc>
              <a:buClr>
                <a:schemeClr val="accent4"/>
              </a:buClr>
              <a:buFont typeface="Wingdings" panose="05000000000000000000" pitchFamily="2" charset="2"/>
              <a:buChar char="v"/>
              <a:defRPr/>
            </a:pPr>
            <a:r>
              <a:rPr lang="fr-FR" sz="1800" u="sng" dirty="0">
                <a:solidFill>
                  <a:schemeClr val="bg1"/>
                </a:solidFill>
                <a:latin typeface="Verdana" panose="020B0604030504040204" pitchFamily="34" charset="0"/>
                <a:ea typeface="Verdana" panose="020B0604030504040204" pitchFamily="34" charset="0"/>
              </a:rPr>
              <a:t>Profils spécialisés urbanisme :</a:t>
            </a:r>
          </a:p>
          <a:p>
            <a:pPr marL="0" indent="0" eaLnBrk="1" hangingPunct="1">
              <a:lnSpc>
                <a:spcPct val="80000"/>
              </a:lnSpc>
              <a:buClr>
                <a:schemeClr val="accent4"/>
              </a:buClr>
              <a:buFont typeface="Arial" charset="0"/>
              <a:buNone/>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Directeur de l’urbanisme et de l’aménagement : conduit la politique de développement urbain et d’aménagement de la collectivité</a:t>
            </a:r>
          </a:p>
          <a:p>
            <a:pPr marL="0" indent="0" algn="just" eaLnBrk="1" hangingPunct="1">
              <a:lnSpc>
                <a:spcPct val="80000"/>
              </a:lnSpc>
              <a:buClr>
                <a:schemeClr val="accent4"/>
              </a:buClr>
              <a:buFont typeface="Distro II Bats" pitchFamily="50" charset="0"/>
              <a:buChar char="b"/>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Chef de projet urbanisme et aménagement : conduit les projets en matière de planification urbaine et d’aménagement urbain</a:t>
            </a:r>
          </a:p>
          <a:p>
            <a:pPr marL="0" indent="0" algn="just" eaLnBrk="1" hangingPunct="1">
              <a:lnSpc>
                <a:spcPct val="80000"/>
              </a:lnSpc>
              <a:buClr>
                <a:schemeClr val="accent4"/>
              </a:buClr>
              <a:buFont typeface="Distro II Bats" pitchFamily="50" charset="0"/>
              <a:buChar char="b"/>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Instructeur du droit des sols : Instruit les demandes d'autorisation en matière d'urbanisme au regard des règles d'occupation des sols du code de l'urbanisme</a:t>
            </a:r>
          </a:p>
        </p:txBody>
      </p:sp>
    </p:spTree>
    <p:extLst>
      <p:ext uri="{BB962C8B-B14F-4D97-AF65-F5344CB8AC3E}">
        <p14:creationId xmlns:p14="http://schemas.microsoft.com/office/powerpoint/2010/main" val="4001754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C8669CD-34BA-BDEB-9B97-8FF1FFCBA9E1}"/>
              </a:ext>
            </a:extLst>
          </p:cNvPr>
          <p:cNvSpPr txBox="1"/>
          <p:nvPr/>
        </p:nvSpPr>
        <p:spPr>
          <a:xfrm>
            <a:off x="76200" y="264417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DES OPPORTINITES MULTIPLES</a:t>
            </a:r>
          </a:p>
        </p:txBody>
      </p:sp>
      <p:sp>
        <p:nvSpPr>
          <p:cNvPr id="5" name="ZoneTexte 4">
            <a:extLst>
              <a:ext uri="{FF2B5EF4-FFF2-40B4-BE49-F238E27FC236}">
                <a16:creationId xmlns:a16="http://schemas.microsoft.com/office/drawing/2014/main" id="{AF7029F9-C5ED-D298-8FA1-8DC0035624F5}"/>
              </a:ext>
            </a:extLst>
          </p:cNvPr>
          <p:cNvSpPr txBox="1"/>
          <p:nvPr/>
        </p:nvSpPr>
        <p:spPr>
          <a:xfrm>
            <a:off x="3810000" y="576340"/>
            <a:ext cx="8077200" cy="4302716"/>
          </a:xfrm>
          <a:prstGeom prst="rect">
            <a:avLst/>
          </a:prstGeom>
          <a:noFill/>
        </p:spPr>
        <p:txBody>
          <a:bodyPr wrap="square">
            <a:spAutoFit/>
          </a:bodyPr>
          <a:lstStyle/>
          <a:p>
            <a:pPr marL="285750" indent="-285750" eaLnBrk="1" hangingPunct="1">
              <a:lnSpc>
                <a:spcPct val="80000"/>
              </a:lnSpc>
              <a:buClr>
                <a:schemeClr val="accent4"/>
              </a:buClr>
              <a:buFont typeface="Wingdings" panose="05000000000000000000" pitchFamily="2" charset="2"/>
              <a:buChar char="v"/>
              <a:defRPr/>
            </a:pPr>
            <a:r>
              <a:rPr lang="fr-FR" sz="1800" u="sng" dirty="0">
                <a:solidFill>
                  <a:schemeClr val="bg1"/>
                </a:solidFill>
                <a:latin typeface="Verdana" panose="020B0604030504040204" pitchFamily="34" charset="0"/>
                <a:ea typeface="Verdana" panose="020B0604030504040204" pitchFamily="34" charset="0"/>
              </a:rPr>
              <a:t>Profils spécialisés ressources humaines :</a:t>
            </a:r>
          </a:p>
          <a:p>
            <a:pPr marL="0" indent="0" eaLnBrk="1" hangingPunct="1">
              <a:lnSpc>
                <a:spcPct val="80000"/>
              </a:lnSpc>
              <a:buClr>
                <a:schemeClr val="accent4"/>
              </a:buClr>
              <a:buFont typeface="Arial" charset="0"/>
              <a:buNone/>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Directeur des ressources humaines : Conçoit et propose une politique d’optimisation des RH</a:t>
            </a:r>
          </a:p>
          <a:p>
            <a:pPr marL="0" indent="0" algn="just" eaLnBrk="1" hangingPunct="1">
              <a:lnSpc>
                <a:spcPct val="80000"/>
              </a:lnSpc>
              <a:buClr>
                <a:schemeClr val="accent4"/>
              </a:buClr>
              <a:buFont typeface="Distro II Bats" pitchFamily="50" charset="0"/>
              <a:buChar char="b"/>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Assistant ressources humaines : Traite les informations liées à la gestion administrative et juridique des ressources humaines de la collectivité</a:t>
            </a:r>
          </a:p>
          <a:p>
            <a:pPr marL="0" indent="0" algn="just" eaLnBrk="1" hangingPunct="1">
              <a:lnSpc>
                <a:spcPct val="80000"/>
              </a:lnSpc>
              <a:buClr>
                <a:schemeClr val="accent4"/>
              </a:buClr>
              <a:buFont typeface="Arial" charset="0"/>
              <a:buNone/>
              <a:defRPr/>
            </a:pPr>
            <a:endParaRPr lang="fr-FR"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endParaRPr lang="fr-FR" sz="1800" dirty="0">
              <a:solidFill>
                <a:schemeClr val="bg1"/>
              </a:solidFill>
              <a:latin typeface="Verdana" panose="020B0604030504040204" pitchFamily="34" charset="0"/>
              <a:ea typeface="Verdana" panose="020B0604030504040204" pitchFamily="34" charset="0"/>
            </a:endParaRPr>
          </a:p>
          <a:p>
            <a:pPr marL="285750" indent="-285750" eaLnBrk="1" hangingPunct="1">
              <a:lnSpc>
                <a:spcPct val="80000"/>
              </a:lnSpc>
              <a:buClr>
                <a:schemeClr val="accent4"/>
              </a:buClr>
              <a:buFont typeface="Wingdings" panose="05000000000000000000" pitchFamily="2" charset="2"/>
              <a:buChar char="v"/>
              <a:defRPr/>
            </a:pPr>
            <a:r>
              <a:rPr lang="fr-FR" sz="1800" u="sng" dirty="0">
                <a:solidFill>
                  <a:schemeClr val="bg1"/>
                </a:solidFill>
                <a:latin typeface="Verdana" panose="020B0604030504040204" pitchFamily="34" charset="0"/>
                <a:ea typeface="Verdana" panose="020B0604030504040204" pitchFamily="34" charset="0"/>
              </a:rPr>
              <a:t>Autres Profils spécialisés :</a:t>
            </a:r>
          </a:p>
          <a:p>
            <a:pPr marL="0" indent="0" eaLnBrk="1" hangingPunct="1">
              <a:lnSpc>
                <a:spcPct val="80000"/>
              </a:lnSpc>
              <a:buClr>
                <a:schemeClr val="accent4"/>
              </a:buClr>
              <a:buFont typeface="Arial" charset="0"/>
              <a:buNone/>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Droit aéroportuaire : Transfert de la gestion des ports maritimes</a:t>
            </a:r>
          </a:p>
          <a:p>
            <a:pPr marL="0" indent="0" algn="just" eaLnBrk="1" hangingPunct="1">
              <a:lnSpc>
                <a:spcPct val="80000"/>
              </a:lnSpc>
              <a:buClr>
                <a:schemeClr val="accent4"/>
              </a:buClr>
              <a:buFont typeface="Distro II Bats" pitchFamily="50" charset="0"/>
              <a:buChar char="b"/>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Droit européen : Respect des normes européennes (ex : hygiène et sécurité)</a:t>
            </a:r>
          </a:p>
          <a:p>
            <a:pPr marL="0" indent="0" algn="just" eaLnBrk="1" hangingPunct="1">
              <a:lnSpc>
                <a:spcPct val="80000"/>
              </a:lnSpc>
              <a:buClr>
                <a:schemeClr val="accent4"/>
              </a:buClr>
              <a:buFont typeface="Distro II Bats" pitchFamily="50" charset="0"/>
              <a:buChar char="b"/>
              <a:defRPr/>
            </a:pPr>
            <a:endParaRPr lang="fr-FR" sz="1800" dirty="0">
              <a:solidFill>
                <a:schemeClr val="bg1"/>
              </a:solidFill>
              <a:latin typeface="Verdana" panose="020B0604030504040204" pitchFamily="34" charset="0"/>
              <a:ea typeface="Verdana" panose="020B0604030504040204" pitchFamily="34" charset="0"/>
            </a:endParaRPr>
          </a:p>
          <a:p>
            <a:pPr marL="0" indent="0" algn="just" eaLnBrk="1" hangingPunct="1">
              <a:lnSpc>
                <a:spcPct val="80000"/>
              </a:lnSpc>
              <a:buClr>
                <a:schemeClr val="accent4"/>
              </a:buClr>
              <a:buFont typeface="Arial" charset="0"/>
              <a:buNone/>
              <a:defRPr/>
            </a:pPr>
            <a:r>
              <a:rPr lang="fr-FR" sz="1800" dirty="0">
                <a:solidFill>
                  <a:schemeClr val="bg1"/>
                </a:solidFill>
                <a:latin typeface="Verdana" panose="020B0604030504040204" pitchFamily="34" charset="0"/>
                <a:ea typeface="Verdana" panose="020B0604030504040204" pitchFamily="34" charset="0"/>
              </a:rPr>
              <a:t>DPD, sécurisation des actes administratifs…</a:t>
            </a:r>
          </a:p>
          <a:p>
            <a:pPr marL="0" indent="0" algn="just" eaLnBrk="1" hangingPunct="1">
              <a:lnSpc>
                <a:spcPct val="80000"/>
              </a:lnSpc>
              <a:buClr>
                <a:schemeClr val="accent4"/>
              </a:buClr>
              <a:buFont typeface="Arial" charset="0"/>
              <a:buNone/>
              <a:defRPr/>
            </a:pPr>
            <a:endParaRPr lang="fr-FR" sz="1800" dirty="0">
              <a:solidFill>
                <a:schemeClr val="bg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30527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a:solidFill>
                  <a:schemeClr val="accent5"/>
                </a:solidFill>
                <a:latin typeface="Verdana" panose="020B0604030504040204" pitchFamily="34" charset="0"/>
                <a:ea typeface="Verdana" panose="020B0604030504040204" pitchFamily="34" charset="0"/>
              </a:rPr>
              <a:t>LES OFFRES D’EMPLOI DE LA FONCTION PUBLIQUE TERRITORIALE</a:t>
            </a:r>
            <a:endParaRPr lang="fr-FR" altLang="fr-FR" sz="2800" b="1" dirty="0">
              <a:solidFill>
                <a:schemeClr val="accent5"/>
              </a:solidFill>
              <a:latin typeface="Verdana" panose="020B0604030504040204" pitchFamily="34" charset="0"/>
              <a:ea typeface="Verdana" panose="020B0604030504040204" pitchFamily="34" charset="0"/>
            </a:endParaRPr>
          </a:p>
        </p:txBody>
      </p:sp>
      <p:pic>
        <p:nvPicPr>
          <p:cNvPr id="7" name="Espace réservé du contenu 3">
            <a:extLst>
              <a:ext uri="{FF2B5EF4-FFF2-40B4-BE49-F238E27FC236}">
                <a16:creationId xmlns:a16="http://schemas.microsoft.com/office/drawing/2014/main" id="{1762E4B6-4C71-44E4-AE1C-1DECBD66F9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312445" y="1355853"/>
            <a:ext cx="8879555" cy="4146293"/>
          </a:xfrm>
          <a:prstGeom prst="rect">
            <a:avLst/>
          </a:prstGeom>
        </p:spPr>
      </p:pic>
    </p:spTree>
    <p:extLst>
      <p:ext uri="{BB962C8B-B14F-4D97-AF65-F5344CB8AC3E}">
        <p14:creationId xmlns:p14="http://schemas.microsoft.com/office/powerpoint/2010/main" val="2241307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1304844"/>
          </a:xfrm>
          <a:prstGeom prst="rect">
            <a:avLst/>
          </a:prstGeom>
        </p:spPr>
        <p:txBody>
          <a:bodyPr vert="horz" wrap="square" lIns="0" tIns="12065" rIns="0" bIns="0" rtlCol="0">
            <a:spAutoFit/>
          </a:bodyPr>
          <a:lstStyle/>
          <a:p>
            <a:pPr marL="12700">
              <a:lnSpc>
                <a:spcPct val="100000"/>
              </a:lnSpc>
              <a:spcBef>
                <a:spcPts val="95"/>
              </a:spcBef>
            </a:pPr>
            <a:r>
              <a:rPr lang="fr-FR" sz="2800" spc="-5" dirty="0">
                <a:solidFill>
                  <a:srgbClr val="FFFFFF"/>
                </a:solidFill>
                <a:latin typeface="Verdana" panose="020B0604030504040204" pitchFamily="34" charset="0"/>
                <a:ea typeface="Verdana" panose="020B0604030504040204" pitchFamily="34" charset="0"/>
              </a:rPr>
              <a:t>PRESENTATION DE QUELQUES METIERS DE LA FPT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just">
              <a:lnSpc>
                <a:spcPct val="100000"/>
              </a:lnSpc>
            </a:pPr>
            <a:r>
              <a:rPr lang="fr-FR" sz="2800" spc="-5" dirty="0">
                <a:solidFill>
                  <a:srgbClr val="002060"/>
                </a:solidFill>
                <a:latin typeface="Verdana" panose="020B0604030504040204" pitchFamily="34" charset="0"/>
                <a:ea typeface="Verdana" panose="020B0604030504040204" pitchFamily="34" charset="0"/>
              </a:rPr>
              <a:t>LE SECRETAIRE DE MAIRIE</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11847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9A03AB22-BE4D-9C33-ECF3-95738A80E6EE}"/>
              </a:ext>
            </a:extLst>
          </p:cNvPr>
          <p:cNvSpPr txBox="1"/>
          <p:nvPr/>
        </p:nvSpPr>
        <p:spPr>
          <a:xfrm>
            <a:off x="3581400" y="533400"/>
            <a:ext cx="8232648" cy="5582041"/>
          </a:xfrm>
          <a:prstGeom prst="rect">
            <a:avLst/>
          </a:prstGeom>
          <a:noFill/>
        </p:spPr>
        <p:txBody>
          <a:bodyPr wrap="square">
            <a:spAutoFit/>
          </a:bodyPr>
          <a:lstStyle/>
          <a:p>
            <a:pPr algn="just">
              <a:lnSpc>
                <a:spcPct val="115000"/>
              </a:lnSpc>
            </a:pPr>
            <a:r>
              <a:rPr lang="fr-FR" sz="1800" b="1" i="1"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Les secrétaires de mairie exercent une fonction essentielle à la vie communale. Anticiper les nouveaux départs à la retraite ainsi que les importantes évolutions que connaît cette profession, constitue un enjeu d’actualité pour les communes.</a:t>
            </a: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4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 </a:t>
            </a: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4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 </a:t>
            </a: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Le métier de secrétaire de mairie se retrouve dans les communes de moins de </a:t>
            </a:r>
            <a:r>
              <a:rPr lang="fr-FR" dirty="0">
                <a:solidFill>
                  <a:schemeClr val="bg1"/>
                </a:solidFill>
                <a:latin typeface="Verdana" panose="020B0604030504040204" pitchFamily="34" charset="0"/>
                <a:ea typeface="Calibri" panose="020F0502020204030204" pitchFamily="34" charset="0"/>
                <a:cs typeface="Times New Roman" panose="02020603050405020304" pitchFamily="18" charset="0"/>
              </a:rPr>
              <a:t>2 000 habitants</a:t>
            </a:r>
            <a:r>
              <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 il s’agit d’une fonction directement rattachée au maire. Au-delà de ce seuil, on parle de directeur général des services. </a:t>
            </a:r>
          </a:p>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Il est souvent le seul agent administratif dans les communes de moins de 500 habitants et exerce quelquefois dans plusieurs communes (pour les plus petites).</a:t>
            </a:r>
          </a:p>
          <a:p>
            <a:pPr algn="just">
              <a:lnSpc>
                <a:spcPct val="115000"/>
              </a:lnSpc>
            </a:pPr>
            <a:r>
              <a:rPr lang="fr-FR" sz="14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 </a:t>
            </a: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a:p>
            <a:pPr algn="just">
              <a:lnSpc>
                <a:spcPct val="115000"/>
              </a:lnSpc>
            </a:pPr>
            <a:r>
              <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rPr>
              <a:t>Si ce métier est méconnu, le nombre de ces agents demeure important, puisque les ¾ de nos communes ont moins de 2000 habitants. </a:t>
            </a:r>
          </a:p>
        </p:txBody>
      </p:sp>
    </p:spTree>
    <p:extLst>
      <p:ext uri="{BB962C8B-B14F-4D97-AF65-F5344CB8AC3E}">
        <p14:creationId xmlns:p14="http://schemas.microsoft.com/office/powerpoint/2010/main" val="1148517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76FDACF-14A6-C6DC-27AA-ECA9CCADBAF5}"/>
              </a:ext>
            </a:extLst>
          </p:cNvPr>
          <p:cNvSpPr txBox="1"/>
          <p:nvPr/>
        </p:nvSpPr>
        <p:spPr>
          <a:xfrm>
            <a:off x="3581400" y="609600"/>
            <a:ext cx="8385048" cy="5355312"/>
          </a:xfrm>
          <a:prstGeom prst="rect">
            <a:avLst/>
          </a:prstGeom>
          <a:noFill/>
        </p:spPr>
        <p:txBody>
          <a:bodyPr wrap="square">
            <a:spAutoFit/>
          </a:bodyPr>
          <a:lstStyle/>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Le secrétaire de mairie occupe une fonction incontournable dans le fonctionnement des collectivités locales dans les domaines suivants :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Les finances publiques :</a:t>
            </a:r>
            <a:r>
              <a:rPr lang="fr-FR" b="1"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le Secrétaire de mairie assiste le Maire dans la préparation du budget. Il est le garant de l’exécution budgétaire.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La rédaction des actes administratifs :</a:t>
            </a:r>
            <a:r>
              <a:rPr lang="fr-FR" b="1"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arrêtés municipaux, actes d’état civil, délibérations du Conseil Municipal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L’urbanisme :</a:t>
            </a:r>
            <a:r>
              <a:rPr lang="fr-FR" b="1"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instructions des dossiers d’urbanisme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L’état civil : Organisation des mariages, décès, dossiers de pièces d’identité</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Wingdings" panose="05000000000000000000" pitchFamily="2" charset="2"/>
              </a:rPr>
              <a:t> </a:t>
            </a:r>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En plus des grands domaines cités, le Secrétaire de mairie gère l’aide sociale, la gestion funéraire, les élections et l’accueil du public.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 </a:t>
            </a:r>
            <a:endParaRPr lang="fr-FR" dirty="0">
              <a:solidFill>
                <a:schemeClr val="bg1"/>
              </a:solidFill>
              <a:effectLst/>
              <a:latin typeface="Verdana" panose="020B0604030504040204" pitchFamily="34" charset="0"/>
              <a:ea typeface="Verdana" panose="020B0604030504040204" pitchFamily="34" charset="0"/>
            </a:endParaRPr>
          </a:p>
          <a:p>
            <a:pPr algn="just"/>
            <a:r>
              <a:rPr lang="fr-FR" dirty="0">
                <a:solidFill>
                  <a:schemeClr val="bg1"/>
                </a:solidFill>
                <a:effectLst/>
                <a:latin typeface="Verdana" panose="020B0604030504040204" pitchFamily="34" charset="0"/>
                <a:ea typeface="Verdana" panose="020B0604030504040204" pitchFamily="34" charset="0"/>
                <a:cs typeface="Tahoma" panose="020B0604030504040204" pitchFamily="34" charset="0"/>
              </a:rPr>
              <a:t>Il a également un rôle de conseil, d’assistance et de veille juridique. </a:t>
            </a:r>
            <a:endParaRPr lang="fr-FR" dirty="0">
              <a:solidFill>
                <a:schemeClr val="bg1"/>
              </a:solidFill>
              <a:effectLst/>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15652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1735732"/>
          </a:xfrm>
          <a:prstGeom prst="rect">
            <a:avLst/>
          </a:prstGeom>
        </p:spPr>
        <p:txBody>
          <a:bodyPr vert="horz" wrap="square" lIns="0" tIns="12065" rIns="0" bIns="0" rtlCol="0">
            <a:spAutoFit/>
          </a:bodyPr>
          <a:lstStyle/>
          <a:p>
            <a:pPr marL="12700">
              <a:lnSpc>
                <a:spcPct val="100000"/>
              </a:lnSpc>
              <a:spcBef>
                <a:spcPts val="95"/>
              </a:spcBef>
            </a:pPr>
            <a:r>
              <a:rPr lang="fr-FR" sz="2800" spc="-5" dirty="0">
                <a:solidFill>
                  <a:srgbClr val="FFFFFF"/>
                </a:solidFill>
                <a:latin typeface="Verdana" panose="020B0604030504040204" pitchFamily="34" charset="0"/>
                <a:ea typeface="Verdana" panose="020B0604030504040204" pitchFamily="34" charset="0"/>
              </a:rPr>
              <a:t>PRESENTATION DE QUELQUES METIERS DE LA FPT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just">
              <a:lnSpc>
                <a:spcPct val="100000"/>
              </a:lnSpc>
            </a:pPr>
            <a:r>
              <a:rPr lang="fr-FR" sz="2800" spc="-5" dirty="0">
                <a:solidFill>
                  <a:srgbClr val="002060"/>
                </a:solidFill>
                <a:latin typeface="Verdana" panose="020B0604030504040204" pitchFamily="34" charset="0"/>
                <a:ea typeface="Verdana" panose="020B0604030504040204" pitchFamily="34" charset="0"/>
              </a:rPr>
              <a:t>LE GARDIEN BRIGADIER DE POLICE MUNICIPALE</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5622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B5B22B12-A70C-2523-3462-65C450DB0B74}"/>
              </a:ext>
            </a:extLst>
          </p:cNvPr>
          <p:cNvPicPr>
            <a:picLocks noChangeAspect="1"/>
          </p:cNvPicPr>
          <p:nvPr/>
        </p:nvPicPr>
        <p:blipFill rotWithShape="1">
          <a:blip r:embed="rId2"/>
          <a:srcRect b="4963"/>
          <a:stretch/>
        </p:blipFill>
        <p:spPr>
          <a:xfrm>
            <a:off x="3810000" y="30480"/>
            <a:ext cx="6096000" cy="3001108"/>
          </a:xfrm>
          <a:prstGeom prst="rect">
            <a:avLst/>
          </a:prstGeom>
        </p:spPr>
      </p:pic>
      <p:sp>
        <p:nvSpPr>
          <p:cNvPr id="6" name="ZoneTexte 5">
            <a:extLst>
              <a:ext uri="{FF2B5EF4-FFF2-40B4-BE49-F238E27FC236}">
                <a16:creationId xmlns:a16="http://schemas.microsoft.com/office/drawing/2014/main" id="{90857E6C-DD2D-ABE8-29D2-1C8E02BC637C}"/>
              </a:ext>
            </a:extLst>
          </p:cNvPr>
          <p:cNvSpPr txBox="1"/>
          <p:nvPr/>
        </p:nvSpPr>
        <p:spPr>
          <a:xfrm>
            <a:off x="3494532" y="3305908"/>
            <a:ext cx="8392668" cy="2308324"/>
          </a:xfrm>
          <a:prstGeom prst="rect">
            <a:avLst/>
          </a:prstGeom>
          <a:noFill/>
        </p:spPr>
        <p:txBody>
          <a:bodyPr wrap="square">
            <a:spAutoFit/>
          </a:bodyPr>
          <a:lstStyle/>
          <a:p>
            <a:pPr algn="just"/>
            <a:r>
              <a:rPr lang="fr-FR" dirty="0">
                <a:solidFill>
                  <a:schemeClr val="bg1"/>
                </a:solidFill>
                <a:latin typeface="Verdana" panose="020B0604030504040204" pitchFamily="34" charset="0"/>
                <a:ea typeface="Verdana" panose="020B0604030504040204" pitchFamily="34" charset="0"/>
              </a:rPr>
              <a:t>La police municipale est la troisième composante des forces de sécurité intérieure avec la gendarmerie et la police nationale. Elle est placée sous l’autorité du maire et intervient au sein des communes ou des intercommunalités pour effectuer des missions de prévention, de surveillance du bon ordre, de la tranquillité, de la sécurité et de la salubrité publiques.</a:t>
            </a:r>
          </a:p>
          <a:p>
            <a:pPr algn="just"/>
            <a:r>
              <a:rPr lang="fr-FR" dirty="0">
                <a:solidFill>
                  <a:schemeClr val="bg1"/>
                </a:solidFill>
                <a:latin typeface="Verdana" panose="020B0604030504040204" pitchFamily="34" charset="0"/>
                <a:ea typeface="Verdana" panose="020B0604030504040204" pitchFamily="34" charset="0"/>
              </a:rPr>
              <a:t>Les effectifs de la Police municipale ont quadruplé entre 1984 et aujourd’hui. On compte plus de 24 000 policiers municipaux en France.</a:t>
            </a:r>
          </a:p>
        </p:txBody>
      </p:sp>
    </p:spTree>
    <p:extLst>
      <p:ext uri="{BB962C8B-B14F-4D97-AF65-F5344CB8AC3E}">
        <p14:creationId xmlns:p14="http://schemas.microsoft.com/office/powerpoint/2010/main" val="1398443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90857E6C-DD2D-ABE8-29D2-1C8E02BC637C}"/>
              </a:ext>
            </a:extLst>
          </p:cNvPr>
          <p:cNvSpPr txBox="1"/>
          <p:nvPr/>
        </p:nvSpPr>
        <p:spPr>
          <a:xfrm>
            <a:off x="3448812" y="81677"/>
            <a:ext cx="8392668" cy="2862322"/>
          </a:xfrm>
          <a:prstGeom prst="rect">
            <a:avLst/>
          </a:prstGeom>
          <a:noFill/>
        </p:spPr>
        <p:txBody>
          <a:bodyPr wrap="square">
            <a:spAutoFit/>
          </a:bodyPr>
          <a:lstStyle/>
          <a:p>
            <a:pPr algn="just"/>
            <a:r>
              <a:rPr lang="fr-FR" dirty="0">
                <a:solidFill>
                  <a:schemeClr val="bg1"/>
                </a:solidFill>
                <a:latin typeface="Verdana" panose="020B0604030504040204" pitchFamily="34" charset="0"/>
                <a:ea typeface="Verdana" panose="020B0604030504040204" pitchFamily="34" charset="0"/>
              </a:rPr>
              <a:t>Les activités des gardiens-brigadiers de police municipale sont très variées. </a:t>
            </a:r>
          </a:p>
          <a:p>
            <a:pPr algn="just"/>
            <a:r>
              <a:rPr lang="fr-FR" dirty="0">
                <a:solidFill>
                  <a:schemeClr val="bg1"/>
                </a:solidFill>
                <a:latin typeface="Verdana" panose="020B0604030504040204" pitchFamily="34" charset="0"/>
                <a:ea typeface="Verdana" panose="020B0604030504040204" pitchFamily="34" charset="0"/>
              </a:rPr>
              <a:t>On peut citer par exemple : </a:t>
            </a:r>
          </a:p>
          <a:p>
            <a:pPr algn="just"/>
            <a:r>
              <a:rPr lang="fr-FR" dirty="0">
                <a:solidFill>
                  <a:schemeClr val="bg1"/>
                </a:solidFill>
                <a:latin typeface="Verdana" panose="020B0604030504040204" pitchFamily="34" charset="0"/>
                <a:ea typeface="Verdana" panose="020B0604030504040204" pitchFamily="34" charset="0"/>
              </a:rPr>
              <a:t>• la verbalisation des infractions au code de la route </a:t>
            </a:r>
          </a:p>
          <a:p>
            <a:pPr algn="just"/>
            <a:r>
              <a:rPr lang="fr-FR" dirty="0">
                <a:solidFill>
                  <a:schemeClr val="bg1"/>
                </a:solidFill>
                <a:latin typeface="Verdana" panose="020B0604030504040204" pitchFamily="34" charset="0"/>
                <a:ea typeface="Verdana" panose="020B0604030504040204" pitchFamily="34" charset="0"/>
              </a:rPr>
              <a:t>• l’information aux usagers </a:t>
            </a:r>
          </a:p>
          <a:p>
            <a:pPr algn="just"/>
            <a:r>
              <a:rPr lang="fr-FR" dirty="0">
                <a:solidFill>
                  <a:schemeClr val="bg1"/>
                </a:solidFill>
                <a:latin typeface="Verdana" panose="020B0604030504040204" pitchFamily="34" charset="0"/>
                <a:ea typeface="Verdana" panose="020B0604030504040204" pitchFamily="34" charset="0"/>
              </a:rPr>
              <a:t>• l’interpellation dans le cadre du flagrant délit </a:t>
            </a:r>
          </a:p>
          <a:p>
            <a:pPr algn="just"/>
            <a:r>
              <a:rPr lang="fr-FR" dirty="0">
                <a:solidFill>
                  <a:schemeClr val="bg1"/>
                </a:solidFill>
                <a:latin typeface="Verdana" panose="020B0604030504040204" pitchFamily="34" charset="0"/>
                <a:ea typeface="Verdana" panose="020B0604030504040204" pitchFamily="34" charset="0"/>
              </a:rPr>
              <a:t>• la sécurisation des manifestations, des fêtes et des marchés… </a:t>
            </a:r>
          </a:p>
          <a:p>
            <a:pPr algn="just"/>
            <a:endParaRPr lang="fr-FR" dirty="0">
              <a:solidFill>
                <a:schemeClr val="bg1"/>
              </a:solidFill>
              <a:latin typeface="Verdana" panose="020B0604030504040204" pitchFamily="34" charset="0"/>
              <a:ea typeface="Verdana" panose="020B0604030504040204" pitchFamily="34" charset="0"/>
            </a:endParaRPr>
          </a:p>
          <a:p>
            <a:pPr algn="just"/>
            <a:r>
              <a:rPr lang="fr-FR" dirty="0">
                <a:solidFill>
                  <a:schemeClr val="bg1"/>
                </a:solidFill>
                <a:latin typeface="Verdana" panose="020B0604030504040204" pitchFamily="34" charset="0"/>
                <a:ea typeface="Verdana" panose="020B0604030504040204" pitchFamily="34" charset="0"/>
              </a:rPr>
              <a:t>Les missions prédominantes du métier sont axées sur la prévention et la proximité à l’égard de la population. </a:t>
            </a:r>
          </a:p>
        </p:txBody>
      </p:sp>
      <p:sp>
        <p:nvSpPr>
          <p:cNvPr id="4" name="ZoneTexte 3">
            <a:extLst>
              <a:ext uri="{FF2B5EF4-FFF2-40B4-BE49-F238E27FC236}">
                <a16:creationId xmlns:a16="http://schemas.microsoft.com/office/drawing/2014/main" id="{AD72050C-7171-944F-02B9-5772BB832495}"/>
              </a:ext>
            </a:extLst>
          </p:cNvPr>
          <p:cNvSpPr txBox="1"/>
          <p:nvPr/>
        </p:nvSpPr>
        <p:spPr>
          <a:xfrm>
            <a:off x="3488436" y="3094047"/>
            <a:ext cx="8392668" cy="646331"/>
          </a:xfrm>
          <a:prstGeom prst="rect">
            <a:avLst/>
          </a:prstGeom>
          <a:noFill/>
        </p:spPr>
        <p:txBody>
          <a:bodyPr wrap="square">
            <a:spAutoFit/>
          </a:bodyPr>
          <a:lstStyle/>
          <a:p>
            <a:r>
              <a:rPr lang="fr-FR" dirty="0">
                <a:solidFill>
                  <a:schemeClr val="bg1"/>
                </a:solidFill>
                <a:latin typeface="Verdana" panose="020B0604030504040204" pitchFamily="34" charset="0"/>
                <a:ea typeface="Verdana" panose="020B0604030504040204" pitchFamily="34" charset="0"/>
              </a:rPr>
              <a:t>Les missions de gardiens-brigadiers de police municipale s’organisent autour de trois catégories d’interventions :</a:t>
            </a:r>
          </a:p>
        </p:txBody>
      </p:sp>
      <p:pic>
        <p:nvPicPr>
          <p:cNvPr id="10" name="Image 9">
            <a:extLst>
              <a:ext uri="{FF2B5EF4-FFF2-40B4-BE49-F238E27FC236}">
                <a16:creationId xmlns:a16="http://schemas.microsoft.com/office/drawing/2014/main" id="{CFD06D09-40D8-E6BC-154D-1300E185A1DF}"/>
              </a:ext>
            </a:extLst>
          </p:cNvPr>
          <p:cNvPicPr>
            <a:picLocks noChangeAspect="1"/>
          </p:cNvPicPr>
          <p:nvPr/>
        </p:nvPicPr>
        <p:blipFill>
          <a:blip r:embed="rId2"/>
          <a:stretch>
            <a:fillRect/>
          </a:stretch>
        </p:blipFill>
        <p:spPr>
          <a:xfrm>
            <a:off x="4038600" y="3840049"/>
            <a:ext cx="3124200" cy="2878911"/>
          </a:xfrm>
          <a:prstGeom prst="rect">
            <a:avLst/>
          </a:prstGeom>
        </p:spPr>
      </p:pic>
      <p:pic>
        <p:nvPicPr>
          <p:cNvPr id="12" name="Image 11">
            <a:extLst>
              <a:ext uri="{FF2B5EF4-FFF2-40B4-BE49-F238E27FC236}">
                <a16:creationId xmlns:a16="http://schemas.microsoft.com/office/drawing/2014/main" id="{B521B337-D0E4-51E2-8F73-87094E6348E2}"/>
              </a:ext>
            </a:extLst>
          </p:cNvPr>
          <p:cNvPicPr>
            <a:picLocks noChangeAspect="1"/>
          </p:cNvPicPr>
          <p:nvPr/>
        </p:nvPicPr>
        <p:blipFill>
          <a:blip r:embed="rId3"/>
          <a:stretch>
            <a:fillRect/>
          </a:stretch>
        </p:blipFill>
        <p:spPr>
          <a:xfrm>
            <a:off x="8001000" y="3840049"/>
            <a:ext cx="3410256" cy="2846822"/>
          </a:xfrm>
          <a:prstGeom prst="rect">
            <a:avLst/>
          </a:prstGeom>
        </p:spPr>
      </p:pic>
      <p:sp>
        <p:nvSpPr>
          <p:cNvPr id="13" name="ZoneTexte 12">
            <a:extLst>
              <a:ext uri="{FF2B5EF4-FFF2-40B4-BE49-F238E27FC236}">
                <a16:creationId xmlns:a16="http://schemas.microsoft.com/office/drawing/2014/main" id="{DBDED8A9-054C-768A-48E3-FBB3B8224C68}"/>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spTree>
    <p:extLst>
      <p:ext uri="{BB962C8B-B14F-4D97-AF65-F5344CB8AC3E}">
        <p14:creationId xmlns:p14="http://schemas.microsoft.com/office/powerpoint/2010/main" val="620298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DBDED8A9-054C-768A-48E3-FBB3B8224C68}"/>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pic>
        <p:nvPicPr>
          <p:cNvPr id="3" name="Image 2">
            <a:extLst>
              <a:ext uri="{FF2B5EF4-FFF2-40B4-BE49-F238E27FC236}">
                <a16:creationId xmlns:a16="http://schemas.microsoft.com/office/drawing/2014/main" id="{8333CF12-1B75-92D5-1B7A-BD83C1012B5C}"/>
              </a:ext>
            </a:extLst>
          </p:cNvPr>
          <p:cNvPicPr>
            <a:picLocks noChangeAspect="1"/>
          </p:cNvPicPr>
          <p:nvPr/>
        </p:nvPicPr>
        <p:blipFill>
          <a:blip r:embed="rId2"/>
          <a:stretch>
            <a:fillRect/>
          </a:stretch>
        </p:blipFill>
        <p:spPr>
          <a:xfrm>
            <a:off x="3654552" y="1001426"/>
            <a:ext cx="7829888" cy="4855148"/>
          </a:xfrm>
          <a:prstGeom prst="rect">
            <a:avLst/>
          </a:prstGeom>
        </p:spPr>
      </p:pic>
    </p:spTree>
    <p:extLst>
      <p:ext uri="{BB962C8B-B14F-4D97-AF65-F5344CB8AC3E}">
        <p14:creationId xmlns:p14="http://schemas.microsoft.com/office/powerpoint/2010/main" val="4164019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13" name="ZoneTexte 12">
            <a:extLst>
              <a:ext uri="{FF2B5EF4-FFF2-40B4-BE49-F238E27FC236}">
                <a16:creationId xmlns:a16="http://schemas.microsoft.com/office/drawing/2014/main" id="{DBDED8A9-054C-768A-48E3-FBB3B8224C68}"/>
              </a:ext>
            </a:extLst>
          </p:cNvPr>
          <p:cNvSpPr txBox="1"/>
          <p:nvPr/>
        </p:nvSpPr>
        <p:spPr>
          <a:xfrm>
            <a:off x="21265" y="266700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DE GARDIEN-BRIGADIER DE POLICE MUNICIPALE</a:t>
            </a:r>
          </a:p>
        </p:txBody>
      </p:sp>
      <p:pic>
        <p:nvPicPr>
          <p:cNvPr id="4" name="Image 3">
            <a:extLst>
              <a:ext uri="{FF2B5EF4-FFF2-40B4-BE49-F238E27FC236}">
                <a16:creationId xmlns:a16="http://schemas.microsoft.com/office/drawing/2014/main" id="{AA4F32AA-2C00-B195-BF8A-C18AE1466312}"/>
              </a:ext>
            </a:extLst>
          </p:cNvPr>
          <p:cNvPicPr>
            <a:picLocks noChangeAspect="1"/>
          </p:cNvPicPr>
          <p:nvPr/>
        </p:nvPicPr>
        <p:blipFill>
          <a:blip r:embed="rId2"/>
          <a:stretch>
            <a:fillRect/>
          </a:stretch>
        </p:blipFill>
        <p:spPr>
          <a:xfrm>
            <a:off x="3939012" y="448055"/>
            <a:ext cx="7795787" cy="6123069"/>
          </a:xfrm>
          <a:prstGeom prst="rect">
            <a:avLst/>
          </a:prstGeom>
        </p:spPr>
      </p:pic>
    </p:spTree>
    <p:extLst>
      <p:ext uri="{BB962C8B-B14F-4D97-AF65-F5344CB8AC3E}">
        <p14:creationId xmlns:p14="http://schemas.microsoft.com/office/powerpoint/2010/main" val="247807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81400" y="2971800"/>
            <a:ext cx="8382000" cy="1304844"/>
          </a:xfrm>
          <a:prstGeom prst="rect">
            <a:avLst/>
          </a:prstGeom>
        </p:spPr>
        <p:txBody>
          <a:bodyPr vert="horz" wrap="square" lIns="0" tIns="12065" rIns="0" bIns="0" rtlCol="0">
            <a:spAutoFit/>
          </a:bodyPr>
          <a:lstStyle/>
          <a:p>
            <a:pPr marL="12700">
              <a:lnSpc>
                <a:spcPct val="100000"/>
              </a:lnSpc>
              <a:spcBef>
                <a:spcPts val="95"/>
              </a:spcBef>
            </a:pPr>
            <a:r>
              <a:rPr lang="fr-FR" sz="2800" spc="-5" dirty="0">
                <a:solidFill>
                  <a:srgbClr val="FFFFFF"/>
                </a:solidFill>
                <a:latin typeface="Verdana" panose="020B0604030504040204" pitchFamily="34" charset="0"/>
                <a:ea typeface="Verdana" panose="020B0604030504040204" pitchFamily="34" charset="0"/>
              </a:rPr>
              <a:t>PRESENTATION DE QUELQUES METIERS DE LA FPT </a:t>
            </a:r>
            <a:r>
              <a:rPr sz="2800" spc="-5" dirty="0">
                <a:solidFill>
                  <a:srgbClr val="FFFFFF"/>
                </a:solidFill>
                <a:latin typeface="Verdana" panose="020B0604030504040204" pitchFamily="34" charset="0"/>
                <a:ea typeface="Verdana" panose="020B0604030504040204" pitchFamily="34" charset="0"/>
              </a:rPr>
              <a:t>:</a:t>
            </a:r>
            <a:endParaRPr sz="2800" dirty="0">
              <a:latin typeface="Verdana" panose="020B0604030504040204" pitchFamily="34" charset="0"/>
              <a:ea typeface="Verdana" panose="020B0604030504040204" pitchFamily="34" charset="0"/>
            </a:endParaRPr>
          </a:p>
          <a:p>
            <a:pPr algn="just">
              <a:lnSpc>
                <a:spcPct val="100000"/>
              </a:lnSpc>
            </a:pPr>
            <a:r>
              <a:rPr lang="fr-FR" sz="2800" spc="-5" dirty="0">
                <a:solidFill>
                  <a:srgbClr val="002060"/>
                </a:solidFill>
                <a:latin typeface="Verdana" panose="020B0604030504040204" pitchFamily="34" charset="0"/>
                <a:ea typeface="Verdana" panose="020B0604030504040204" pitchFamily="34" charset="0"/>
              </a:rPr>
              <a:t>L’AIDE-SOIGNANT</a:t>
            </a:r>
            <a:endParaRPr sz="2800"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54074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D’AIDE-SOIGNANT</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B3BCE5B3-D5F6-3352-0023-1370F3AA7BCF}"/>
              </a:ext>
            </a:extLst>
          </p:cNvPr>
          <p:cNvPicPr>
            <a:picLocks noChangeAspect="1"/>
          </p:cNvPicPr>
          <p:nvPr/>
        </p:nvPicPr>
        <p:blipFill>
          <a:blip r:embed="rId2"/>
          <a:stretch>
            <a:fillRect/>
          </a:stretch>
        </p:blipFill>
        <p:spPr>
          <a:xfrm>
            <a:off x="4407537" y="879209"/>
            <a:ext cx="6501125" cy="5101095"/>
          </a:xfrm>
          <a:prstGeom prst="rect">
            <a:avLst/>
          </a:prstGeom>
        </p:spPr>
      </p:pic>
    </p:spTree>
    <p:extLst>
      <p:ext uri="{BB962C8B-B14F-4D97-AF65-F5344CB8AC3E}">
        <p14:creationId xmlns:p14="http://schemas.microsoft.com/office/powerpoint/2010/main" val="3736769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21265" y="2667000"/>
            <a:ext cx="3352800" cy="1384995"/>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 METIER D’AIDE-SOIGNANT</a:t>
            </a:r>
          </a:p>
        </p:txBody>
      </p:sp>
      <p:sp>
        <p:nvSpPr>
          <p:cNvPr id="7" name="ZoneTexte 6">
            <a:extLst>
              <a:ext uri="{FF2B5EF4-FFF2-40B4-BE49-F238E27FC236}">
                <a16:creationId xmlns:a16="http://schemas.microsoft.com/office/drawing/2014/main" id="{56E18285-12AD-4976-9B0C-0C5BAA11E54D}"/>
              </a:ext>
            </a:extLst>
          </p:cNvPr>
          <p:cNvSpPr txBox="1"/>
          <p:nvPr/>
        </p:nvSpPr>
        <p:spPr>
          <a:xfrm>
            <a:off x="3467100" y="304800"/>
            <a:ext cx="8534400" cy="400110"/>
          </a:xfrm>
          <a:prstGeom prst="rect">
            <a:avLst/>
          </a:prstGeom>
          <a:noFill/>
        </p:spPr>
        <p:txBody>
          <a:bodyPr wrap="square">
            <a:spAutoFit/>
          </a:bodyPr>
          <a:lstStyle/>
          <a:p>
            <a:pPr algn="just"/>
            <a:endParaRPr lang="fr-FR" sz="20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ZoneTexte 7">
            <a:extLst>
              <a:ext uri="{FF2B5EF4-FFF2-40B4-BE49-F238E27FC236}">
                <a16:creationId xmlns:a16="http://schemas.microsoft.com/office/drawing/2014/main" id="{07A6C609-A7E6-427F-9577-12CC7CD7479A}"/>
              </a:ext>
            </a:extLst>
          </p:cNvPr>
          <p:cNvSpPr txBox="1"/>
          <p:nvPr/>
        </p:nvSpPr>
        <p:spPr>
          <a:xfrm>
            <a:off x="3581400" y="704910"/>
            <a:ext cx="8153400" cy="379078"/>
          </a:xfrm>
          <a:prstGeom prst="rect">
            <a:avLst/>
          </a:prstGeom>
          <a:noFill/>
        </p:spPr>
        <p:txBody>
          <a:bodyPr wrap="square">
            <a:spAutoFit/>
          </a:bodyPr>
          <a:lstStyle/>
          <a:p>
            <a:pPr algn="just">
              <a:lnSpc>
                <a:spcPct val="115000"/>
              </a:lnSpc>
            </a:pPr>
            <a:endParaRPr lang="fr-FR" sz="1800" dirty="0">
              <a:solidFill>
                <a:schemeClr val="bg1"/>
              </a:solidFill>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62F40EB9-652D-0C3E-486D-90268BD2C5D7}"/>
              </a:ext>
            </a:extLst>
          </p:cNvPr>
          <p:cNvSpPr txBox="1"/>
          <p:nvPr/>
        </p:nvSpPr>
        <p:spPr>
          <a:xfrm>
            <a:off x="3657600" y="1083988"/>
            <a:ext cx="8153400" cy="4524315"/>
          </a:xfrm>
          <a:prstGeom prst="rect">
            <a:avLst/>
          </a:prstGeom>
          <a:noFill/>
        </p:spPr>
        <p:txBody>
          <a:bodyPr wrap="square">
            <a:spAutoFit/>
          </a:bodyPr>
          <a:lstStyle/>
          <a:p>
            <a:r>
              <a:rPr lang="fr-FR" dirty="0">
                <a:solidFill>
                  <a:schemeClr val="bg1"/>
                </a:solidFill>
                <a:latin typeface="Verdana" panose="020B0604030504040204" pitchFamily="34" charset="0"/>
                <a:ea typeface="Verdana" panose="020B0604030504040204" pitchFamily="34" charset="0"/>
              </a:rPr>
              <a:t>L’aide-soignant accueille et prend en charge des patients et leur famille. </a:t>
            </a:r>
          </a:p>
          <a:p>
            <a:endParaRPr lang="fr-FR" dirty="0">
              <a:solidFill>
                <a:schemeClr val="bg1"/>
              </a:solidFill>
              <a:latin typeface="Verdana" panose="020B0604030504040204" pitchFamily="34" charset="0"/>
              <a:ea typeface="Verdana" panose="020B0604030504040204" pitchFamily="34" charset="0"/>
            </a:endParaRPr>
          </a:p>
          <a:p>
            <a:r>
              <a:rPr lang="fr-FR" dirty="0">
                <a:solidFill>
                  <a:schemeClr val="bg1"/>
                </a:solidFill>
                <a:latin typeface="Verdana" panose="020B0604030504040204" pitchFamily="34" charset="0"/>
                <a:ea typeface="Verdana" panose="020B0604030504040204" pitchFamily="34" charset="0"/>
              </a:rPr>
              <a:t>Cette prise en charge peut consister : </a:t>
            </a:r>
          </a:p>
          <a:p>
            <a:r>
              <a:rPr lang="fr-FR" dirty="0">
                <a:solidFill>
                  <a:schemeClr val="bg1"/>
                </a:solidFill>
                <a:latin typeface="Verdana" panose="020B0604030504040204" pitchFamily="34" charset="0"/>
                <a:ea typeface="Verdana" panose="020B0604030504040204" pitchFamily="34" charset="0"/>
              </a:rPr>
              <a:t>• à recueillir les données relatives à la santé de la personne </a:t>
            </a:r>
          </a:p>
          <a:p>
            <a:r>
              <a:rPr lang="fr-FR" dirty="0">
                <a:solidFill>
                  <a:schemeClr val="bg1"/>
                </a:solidFill>
                <a:latin typeface="Verdana" panose="020B0604030504040204" pitchFamily="34" charset="0"/>
                <a:ea typeface="Verdana" panose="020B0604030504040204" pitchFamily="34" charset="0"/>
              </a:rPr>
              <a:t>• à identifier les besoins de soins </a:t>
            </a:r>
          </a:p>
          <a:p>
            <a:r>
              <a:rPr lang="fr-FR" dirty="0">
                <a:solidFill>
                  <a:schemeClr val="bg1"/>
                </a:solidFill>
                <a:latin typeface="Verdana" panose="020B0604030504040204" pitchFamily="34" charset="0"/>
                <a:ea typeface="Verdana" panose="020B0604030504040204" pitchFamily="34" charset="0"/>
              </a:rPr>
              <a:t>• à apprécier l’état de santé et le degré d’autonomie de la personne </a:t>
            </a:r>
          </a:p>
          <a:p>
            <a:r>
              <a:rPr lang="fr-FR" dirty="0">
                <a:solidFill>
                  <a:schemeClr val="bg1"/>
                </a:solidFill>
                <a:latin typeface="Verdana" panose="020B0604030504040204" pitchFamily="34" charset="0"/>
                <a:ea typeface="Verdana" panose="020B0604030504040204" pitchFamily="34" charset="0"/>
              </a:rPr>
              <a:t>• à réaliser de soins courants (prises de température, de pouls, des pesées, réalisation de prélèvements biologiques, de pansements, de soins d’hygiène et de confort) en assistance de l’infirmier </a:t>
            </a:r>
          </a:p>
          <a:p>
            <a:r>
              <a:rPr lang="fr-FR" dirty="0">
                <a:solidFill>
                  <a:schemeClr val="bg1"/>
                </a:solidFill>
                <a:latin typeface="Verdana" panose="020B0604030504040204" pitchFamily="34" charset="0"/>
                <a:ea typeface="Verdana" panose="020B0604030504040204" pitchFamily="34" charset="0"/>
              </a:rPr>
              <a:t>• à informer la personne des soins courants dispensés </a:t>
            </a:r>
          </a:p>
          <a:p>
            <a:r>
              <a:rPr lang="fr-FR" dirty="0">
                <a:solidFill>
                  <a:schemeClr val="bg1"/>
                </a:solidFill>
                <a:latin typeface="Verdana" panose="020B0604030504040204" pitchFamily="34" charset="0"/>
                <a:ea typeface="Verdana" panose="020B0604030504040204" pitchFamily="34" charset="0"/>
              </a:rPr>
              <a:t>• à distribuer des repas et accompagner les patients dans la prise alimentaire </a:t>
            </a:r>
          </a:p>
          <a:p>
            <a:r>
              <a:rPr lang="fr-FR" dirty="0">
                <a:solidFill>
                  <a:schemeClr val="bg1"/>
                </a:solidFill>
                <a:latin typeface="Verdana" panose="020B0604030504040204" pitchFamily="34" charset="0"/>
                <a:ea typeface="Verdana" panose="020B0604030504040204" pitchFamily="34" charset="0"/>
              </a:rPr>
              <a:t>• à entretenir l’environnement immédiat du patient </a:t>
            </a:r>
          </a:p>
          <a:p>
            <a:r>
              <a:rPr lang="fr-FR" dirty="0">
                <a:solidFill>
                  <a:schemeClr val="bg1"/>
                </a:solidFill>
                <a:latin typeface="Verdana" panose="020B0604030504040204" pitchFamily="34" charset="0"/>
                <a:ea typeface="Verdana" panose="020B0604030504040204" pitchFamily="34" charset="0"/>
              </a:rPr>
              <a:t>• à assurer la désinfection et la stérilisation des matériels et équipements…</a:t>
            </a:r>
          </a:p>
        </p:txBody>
      </p:sp>
    </p:spTree>
    <p:extLst>
      <p:ext uri="{BB962C8B-B14F-4D97-AF65-F5344CB8AC3E}">
        <p14:creationId xmlns:p14="http://schemas.microsoft.com/office/powerpoint/2010/main" val="444556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1DA25DCF-32CA-416B-AFCD-624F2C342913}"/>
              </a:ext>
            </a:extLst>
          </p:cNvPr>
          <p:cNvSpPr txBox="1"/>
          <p:nvPr/>
        </p:nvSpPr>
        <p:spPr>
          <a:xfrm>
            <a:off x="76200" y="2644170"/>
            <a:ext cx="3352800" cy="2246769"/>
          </a:xfrm>
          <a:prstGeom prst="rect">
            <a:avLst/>
          </a:prstGeom>
          <a:noFill/>
        </p:spPr>
        <p:txBody>
          <a:bodyPr wrap="square">
            <a:spAutoFit/>
          </a:bodyPr>
          <a:lstStyle/>
          <a:p>
            <a:pPr algn="ctr">
              <a:defRPr/>
            </a:pPr>
            <a:r>
              <a:rPr lang="fr-FR" altLang="fr-FR" sz="2800" b="1" dirty="0">
                <a:solidFill>
                  <a:schemeClr val="accent5"/>
                </a:solidFill>
                <a:latin typeface="Verdana" panose="020B0604030504040204" pitchFamily="34" charset="0"/>
                <a:ea typeface="Verdana" panose="020B0604030504040204" pitchFamily="34" charset="0"/>
              </a:rPr>
              <a:t>LES OFFRES D’EMPLOI DE LA FONCTION PUBLIQUE TERRITORIALE</a:t>
            </a:r>
          </a:p>
        </p:txBody>
      </p:sp>
      <p:pic>
        <p:nvPicPr>
          <p:cNvPr id="4" name="Image 3">
            <a:extLst>
              <a:ext uri="{FF2B5EF4-FFF2-40B4-BE49-F238E27FC236}">
                <a16:creationId xmlns:a16="http://schemas.microsoft.com/office/drawing/2014/main" id="{9A4E7FDD-F809-52FD-BCC6-AA6EF3CC5510}"/>
              </a:ext>
            </a:extLst>
          </p:cNvPr>
          <p:cNvPicPr>
            <a:picLocks noChangeAspect="1"/>
          </p:cNvPicPr>
          <p:nvPr/>
        </p:nvPicPr>
        <p:blipFill>
          <a:blip r:embed="rId2"/>
          <a:stretch>
            <a:fillRect/>
          </a:stretch>
        </p:blipFill>
        <p:spPr>
          <a:xfrm>
            <a:off x="3581400" y="152400"/>
            <a:ext cx="4065092" cy="3829233"/>
          </a:xfrm>
          <a:prstGeom prst="rect">
            <a:avLst/>
          </a:prstGeom>
        </p:spPr>
      </p:pic>
      <p:pic>
        <p:nvPicPr>
          <p:cNvPr id="7" name="Image 6">
            <a:extLst>
              <a:ext uri="{FF2B5EF4-FFF2-40B4-BE49-F238E27FC236}">
                <a16:creationId xmlns:a16="http://schemas.microsoft.com/office/drawing/2014/main" id="{098272BC-2BB5-1365-BA85-9AFB8D9C6165}"/>
              </a:ext>
            </a:extLst>
          </p:cNvPr>
          <p:cNvPicPr>
            <a:picLocks noChangeAspect="1"/>
          </p:cNvPicPr>
          <p:nvPr/>
        </p:nvPicPr>
        <p:blipFill>
          <a:blip r:embed="rId3"/>
          <a:stretch>
            <a:fillRect/>
          </a:stretch>
        </p:blipFill>
        <p:spPr>
          <a:xfrm>
            <a:off x="7798892" y="2618119"/>
            <a:ext cx="4223213" cy="3994158"/>
          </a:xfrm>
          <a:prstGeom prst="rect">
            <a:avLst/>
          </a:prstGeom>
        </p:spPr>
      </p:pic>
    </p:spTree>
    <p:extLst>
      <p:ext uri="{BB962C8B-B14F-4D97-AF65-F5344CB8AC3E}">
        <p14:creationId xmlns:p14="http://schemas.microsoft.com/office/powerpoint/2010/main" val="1656585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Espace réservé du contenu 4">
            <a:extLst>
              <a:ext uri="{FF2B5EF4-FFF2-40B4-BE49-F238E27FC236}">
                <a16:creationId xmlns:a16="http://schemas.microsoft.com/office/drawing/2014/main" id="{1FC02F2C-8102-7732-D633-ED73ECB75FCB}"/>
              </a:ext>
            </a:extLst>
          </p:cNvPr>
          <p:cNvPicPr>
            <a:picLocks noChangeAspect="1"/>
          </p:cNvPicPr>
          <p:nvPr/>
        </p:nvPicPr>
        <p:blipFill>
          <a:blip r:embed="rId2"/>
          <a:stretch>
            <a:fillRect/>
          </a:stretch>
        </p:blipFill>
        <p:spPr>
          <a:xfrm>
            <a:off x="4038600" y="1447800"/>
            <a:ext cx="7456090" cy="4926618"/>
          </a:xfrm>
          <a:prstGeom prst="rect">
            <a:avLst/>
          </a:prstGeom>
        </p:spPr>
      </p:pic>
      <p:sp>
        <p:nvSpPr>
          <p:cNvPr id="4" name="Titre 1">
            <a:extLst>
              <a:ext uri="{FF2B5EF4-FFF2-40B4-BE49-F238E27FC236}">
                <a16:creationId xmlns:a16="http://schemas.microsoft.com/office/drawing/2014/main" id="{068A59CF-8289-46E9-AEA5-478313ABD597}"/>
              </a:ext>
            </a:extLst>
          </p:cNvPr>
          <p:cNvSpPr txBox="1">
            <a:spLocks/>
          </p:cNvSpPr>
          <p:nvPr/>
        </p:nvSpPr>
        <p:spPr>
          <a:xfrm>
            <a:off x="3930650" y="228600"/>
            <a:ext cx="8261350" cy="1039812"/>
          </a:xfrm>
          <a:prstGeom prst="rect">
            <a:avLst/>
          </a:prstGeom>
        </p:spPr>
        <p:txBody>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defRPr/>
            </a:pPr>
            <a:r>
              <a:rPr lang="fr-FR" sz="2400" dirty="0">
                <a:solidFill>
                  <a:schemeClr val="bg1"/>
                </a:solidFill>
              </a:rPr>
              <a:t>UN SITE NATIONAL DES OFFRES D’EMPLOIS DE LA FPT : emploi-territorial.fr</a:t>
            </a:r>
            <a:endParaRPr lang="fr-FR" altLang="fr-FR" sz="3200" dirty="0">
              <a:solidFill>
                <a:schemeClr val="bg1"/>
              </a:solidFill>
              <a:ea typeface="ＭＳ Ｐゴシック" pitchFamily="34" charset="-128"/>
            </a:endParaRPr>
          </a:p>
        </p:txBody>
      </p:sp>
      <p:sp>
        <p:nvSpPr>
          <p:cNvPr id="5" name="ZoneTexte 4">
            <a:extLst>
              <a:ext uri="{FF2B5EF4-FFF2-40B4-BE49-F238E27FC236}">
                <a16:creationId xmlns:a16="http://schemas.microsoft.com/office/drawing/2014/main" id="{DF2F3A31-4747-8632-583D-BAF2DC9FB4E3}"/>
              </a:ext>
            </a:extLst>
          </p:cNvPr>
          <p:cNvSpPr txBox="1"/>
          <p:nvPr/>
        </p:nvSpPr>
        <p:spPr>
          <a:xfrm>
            <a:off x="76200" y="2644170"/>
            <a:ext cx="3352800" cy="830997"/>
          </a:xfrm>
          <a:prstGeom prst="rect">
            <a:avLst/>
          </a:prstGeom>
          <a:noFill/>
        </p:spPr>
        <p:txBody>
          <a:bodyPr wrap="square">
            <a:spAutoFit/>
          </a:bodyPr>
          <a:lstStyle/>
          <a:p>
            <a:pPr algn="ctr">
              <a:defRPr/>
            </a:pPr>
            <a:r>
              <a:rPr lang="fr-FR" altLang="fr-FR" sz="2400" b="1" dirty="0">
                <a:solidFill>
                  <a:schemeClr val="accent5"/>
                </a:solidFill>
                <a:latin typeface="Verdana" panose="020B0604030504040204" pitchFamily="34" charset="0"/>
                <a:ea typeface="Verdana" panose="020B0604030504040204" pitchFamily="34" charset="0"/>
              </a:rPr>
              <a:t>LE SITE EMPLOI-TERRITORIAL.FR</a:t>
            </a:r>
          </a:p>
        </p:txBody>
      </p:sp>
    </p:spTree>
    <p:extLst>
      <p:ext uri="{BB962C8B-B14F-4D97-AF65-F5344CB8AC3E}">
        <p14:creationId xmlns:p14="http://schemas.microsoft.com/office/powerpoint/2010/main" val="3205437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3200400"/>
            <a:ext cx="12192000" cy="3997683"/>
          </a:xfrm>
          <a:custGeom>
            <a:avLst/>
            <a:gdLst/>
            <a:ahLst/>
            <a:cxnLst/>
            <a:rect l="l" t="t" r="r" b="b"/>
            <a:pathLst>
              <a:path w="12192000" h="4679315">
                <a:moveTo>
                  <a:pt x="0" y="4678692"/>
                </a:moveTo>
                <a:lnTo>
                  <a:pt x="12192000" y="4678692"/>
                </a:lnTo>
                <a:lnTo>
                  <a:pt x="12192000" y="0"/>
                </a:lnTo>
                <a:lnTo>
                  <a:pt x="0" y="0"/>
                </a:lnTo>
                <a:lnTo>
                  <a:pt x="0" y="4678692"/>
                </a:lnTo>
                <a:close/>
              </a:path>
            </a:pathLst>
          </a:custGeom>
          <a:solidFill>
            <a:schemeClr val="accent6">
              <a:lumMod val="60000"/>
              <a:lumOff val="40000"/>
            </a:schemeClr>
          </a:solidFill>
        </p:spPr>
        <p:txBody>
          <a:bodyPr wrap="square" lIns="0" tIns="0" rIns="0" bIns="0" rtlCol="0"/>
          <a:lstStyle/>
          <a:p>
            <a:endParaRPr/>
          </a:p>
        </p:txBody>
      </p:sp>
      <p:sp>
        <p:nvSpPr>
          <p:cNvPr id="7" name="object 7"/>
          <p:cNvSpPr txBox="1">
            <a:spLocks noGrp="1"/>
          </p:cNvSpPr>
          <p:nvPr>
            <p:ph type="title"/>
          </p:nvPr>
        </p:nvSpPr>
        <p:spPr>
          <a:xfrm>
            <a:off x="1219200" y="3200400"/>
            <a:ext cx="9982200" cy="3336811"/>
          </a:xfrm>
          <a:prstGeom prst="rect">
            <a:avLst/>
          </a:prstGeom>
        </p:spPr>
        <p:txBody>
          <a:bodyPr vert="horz" wrap="square" lIns="0" tIns="12700" rIns="0" bIns="0" rtlCol="0">
            <a:spAutoFit/>
          </a:bodyPr>
          <a:lstStyle/>
          <a:p>
            <a:pPr marL="12700" algn="ctr">
              <a:lnSpc>
                <a:spcPct val="100000"/>
              </a:lnSpc>
              <a:spcBef>
                <a:spcPts val="100"/>
              </a:spcBef>
            </a:pPr>
            <a:r>
              <a:rPr lang="fr-FR" cap="all" dirty="0">
                <a:solidFill>
                  <a:schemeClr val="tx2"/>
                </a:solidFill>
                <a:latin typeface="Verdana" panose="020B0604030504040204" pitchFamily="34" charset="0"/>
                <a:ea typeface="Verdana" panose="020B0604030504040204" pitchFamily="34" charset="0"/>
              </a:rPr>
              <a:t>MERCI DE VOTRE ATTENTION</a:t>
            </a:r>
            <a:br>
              <a:rPr lang="fr-FR" cap="all">
                <a:solidFill>
                  <a:schemeClr val="tx2"/>
                </a:solidFill>
                <a:latin typeface="Verdana" panose="020B0604030504040204" pitchFamily="34" charset="0"/>
                <a:ea typeface="Verdana" panose="020B0604030504040204" pitchFamily="34" charset="0"/>
              </a:rPr>
            </a:br>
            <a:br>
              <a:rPr lang="fr-FR" cap="all" dirty="0">
                <a:solidFill>
                  <a:schemeClr val="tx2"/>
                </a:solidFill>
                <a:latin typeface="Verdana" panose="020B0604030504040204" pitchFamily="34" charset="0"/>
                <a:ea typeface="Verdana" panose="020B0604030504040204" pitchFamily="34" charset="0"/>
              </a:rPr>
            </a:br>
            <a:br>
              <a:rPr lang="fr-FR" cap="all" dirty="0">
                <a:solidFill>
                  <a:schemeClr val="tx2"/>
                </a:solidFill>
                <a:latin typeface="Verdana" panose="020B0604030504040204" pitchFamily="34" charset="0"/>
                <a:ea typeface="Verdana" panose="020B0604030504040204" pitchFamily="34" charset="0"/>
              </a:rPr>
            </a:br>
            <a:r>
              <a:rPr lang="fr-FR" dirty="0">
                <a:solidFill>
                  <a:schemeClr val="tx2"/>
                </a:solidFill>
                <a:latin typeface="Verdana" panose="020B0604030504040204" pitchFamily="34" charset="0"/>
                <a:ea typeface="Verdana" panose="020B0604030504040204" pitchFamily="34" charset="0"/>
                <a:hlinkClick r:id="rId2"/>
              </a:rPr>
              <a:t>www.fncdg.com</a:t>
            </a:r>
            <a:br>
              <a:rPr lang="fr-FR" dirty="0">
                <a:solidFill>
                  <a:schemeClr val="tx2"/>
                </a:solidFill>
                <a:latin typeface="Verdana" panose="020B0604030504040204" pitchFamily="34" charset="0"/>
                <a:ea typeface="Verdana" panose="020B0604030504040204" pitchFamily="34" charset="0"/>
              </a:rPr>
            </a:br>
            <a:r>
              <a:rPr lang="fr-FR" dirty="0">
                <a:solidFill>
                  <a:schemeClr val="tx2"/>
                </a:solidFill>
                <a:latin typeface="Verdana" panose="020B0604030504040204" pitchFamily="34" charset="0"/>
                <a:ea typeface="Verdana" panose="020B0604030504040204" pitchFamily="34" charset="0"/>
                <a:hlinkClick r:id="rId3"/>
              </a:rPr>
              <a:t>www.emploi-territorial.fr</a:t>
            </a:r>
            <a:br>
              <a:rPr lang="fr-FR" dirty="0">
                <a:solidFill>
                  <a:schemeClr val="tx2"/>
                </a:solidFill>
                <a:latin typeface="Verdana" panose="020B0604030504040204" pitchFamily="34" charset="0"/>
                <a:ea typeface="Verdana" panose="020B0604030504040204" pitchFamily="34" charset="0"/>
              </a:rPr>
            </a:br>
            <a:r>
              <a:rPr lang="fr-FR" dirty="0">
                <a:solidFill>
                  <a:schemeClr val="tx2"/>
                </a:solidFill>
                <a:latin typeface="Verdana" panose="020B0604030504040204" pitchFamily="34" charset="0"/>
                <a:ea typeface="Verdana" panose="020B0604030504040204" pitchFamily="34" charset="0"/>
                <a:hlinkClick r:id="rId4"/>
              </a:rPr>
              <a:t>www.metiersterritoriaux.fr</a:t>
            </a:r>
            <a:r>
              <a:rPr lang="fr-FR" dirty="0">
                <a:solidFill>
                  <a:schemeClr val="tx2"/>
                </a:solidFill>
                <a:latin typeface="Verdana" panose="020B0604030504040204" pitchFamily="34" charset="0"/>
                <a:ea typeface="Verdana" panose="020B0604030504040204" pitchFamily="34" charset="0"/>
              </a:rPr>
              <a:t> </a:t>
            </a:r>
            <a:endParaRPr dirty="0">
              <a:solidFill>
                <a:schemeClr val="tx2"/>
              </a:solidFill>
              <a:latin typeface="Verdana" panose="020B0604030504040204" pitchFamily="34" charset="0"/>
              <a:ea typeface="Verdana" panose="020B0604030504040204" pitchFamily="34" charset="0"/>
            </a:endParaRPr>
          </a:p>
        </p:txBody>
      </p:sp>
      <p:pic>
        <p:nvPicPr>
          <p:cNvPr id="10" name="Image 9" descr="Logo-FNCDG_CMJN">
            <a:extLst>
              <a:ext uri="{FF2B5EF4-FFF2-40B4-BE49-F238E27FC236}">
                <a16:creationId xmlns:a16="http://schemas.microsoft.com/office/drawing/2014/main" id="{FBED6397-480F-440B-99A5-7B27BD7F005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493" y="152401"/>
            <a:ext cx="3638107" cy="2112052"/>
          </a:xfrm>
          <a:prstGeom prst="rect">
            <a:avLst/>
          </a:prstGeom>
          <a:noFill/>
          <a:ln>
            <a:noFill/>
          </a:ln>
        </p:spPr>
      </p:pic>
    </p:spTree>
    <p:extLst>
      <p:ext uri="{BB962C8B-B14F-4D97-AF65-F5344CB8AC3E}">
        <p14:creationId xmlns:p14="http://schemas.microsoft.com/office/powerpoint/2010/main" val="35172416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3263</TotalTime>
  <Words>1188</Words>
  <Application>Microsoft Office PowerPoint</Application>
  <PresentationFormat>Grand écran</PresentationFormat>
  <Paragraphs>129</Paragraphs>
  <Slides>21</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21</vt:i4>
      </vt:variant>
    </vt:vector>
  </HeadingPairs>
  <TitlesOfParts>
    <vt:vector size="29" baseType="lpstr">
      <vt:lpstr>Arial</vt:lpstr>
      <vt:lpstr>Calibri</vt:lpstr>
      <vt:lpstr>Century Gothic</vt:lpstr>
      <vt:lpstr>Distro II Bats</vt:lpstr>
      <vt:lpstr>Lucida Sans Unicode</vt:lpstr>
      <vt:lpstr>Verdana</vt:lpstr>
      <vt:lpstr>Wingdings</vt:lpstr>
      <vt:lpstr>Office Theme</vt:lpstr>
      <vt:lpstr>La diversité des métiers de la fpt</vt:lpstr>
      <vt:lpstr>Présentation PowerPoint</vt:lpstr>
      <vt:lpstr>Présentation PowerPoint</vt:lpstr>
      <vt:lpstr>Présentation PowerPoint</vt:lpstr>
      <vt:lpstr>Présentation PowerPoint</vt:lpstr>
      <vt:lpstr>Présentation PowerPoint</vt:lpstr>
      <vt:lpstr>Présentation PowerPoint</vt:lpstr>
      <vt:lpstr>PRESENTATION DE QUELQUES METIERS DE LA FPT : LE SECRETAIRE DE MAIRIE</vt:lpstr>
      <vt:lpstr>Présentation PowerPoint</vt:lpstr>
      <vt:lpstr>Présentation PowerPoint</vt:lpstr>
      <vt:lpstr>PRESENTATION DE QUELQUES METIERS DE LA FPT : LE GARDIEN BRIGADIER DE POLICE MUNICIPALE</vt:lpstr>
      <vt:lpstr>Présentation PowerPoint</vt:lpstr>
      <vt:lpstr>Présentation PowerPoint</vt:lpstr>
      <vt:lpstr>Présentation PowerPoint</vt:lpstr>
      <vt:lpstr>Présentation PowerPoint</vt:lpstr>
      <vt:lpstr>PRESENTATION DE QUELQUES METIERS DE LA FPT : L’AIDE-SOIGNANT</vt:lpstr>
      <vt:lpstr>Présentation PowerPoint</vt:lpstr>
      <vt:lpstr>Présentation PowerPoint</vt:lpstr>
      <vt:lpstr>Présentation PowerPoint</vt:lpstr>
      <vt:lpstr>Présentation PowerPoint</vt:lpstr>
      <vt:lpstr>MERCI DE VOTRE ATTENTION   www.fncdg.com www.emploi-territorial.fr www.metiersterritoriaux.fr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COLAS Stéphanie</dc:creator>
  <cp:lastModifiedBy>cindlab@yahoo.fr</cp:lastModifiedBy>
  <cp:revision>88</cp:revision>
  <cp:lastPrinted>2023-04-05T18:02:01Z</cp:lastPrinted>
  <dcterms:created xsi:type="dcterms:W3CDTF">2020-06-25T13:00:58Z</dcterms:created>
  <dcterms:modified xsi:type="dcterms:W3CDTF">2023-10-17T13:42:01Z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2020-06-23T00:00:00Z</vt:filetime>
  </property>
  <property fmtid="{D5CDD505-2E9C-101B-9397-08002B2CF9AE}" pid="3" name="Creator">
    <vt:lpwstr>Acrobat PDFMaker 19 pour PowerPoint</vt:lpwstr>
  </property>
  <property fmtid="{D5CDD505-2E9C-101B-9397-08002B2CF9AE}" pid="4" name="LastSaved">
    <vt:filetime>2020-06-25T00:00:00Z</vt:filetime>
  </property>
</Properties>
</file>