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theme/themeOverride1.xml" ContentType="application/vnd.openxmlformats-officedocument.themeOverr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1"/>
  </p:notesMasterIdLst>
  <p:sldIdLst>
    <p:sldId id="256" r:id="rId2"/>
    <p:sldId id="316" r:id="rId3"/>
    <p:sldId id="309" r:id="rId4"/>
    <p:sldId id="386" r:id="rId5"/>
    <p:sldId id="387" r:id="rId6"/>
    <p:sldId id="310" r:id="rId7"/>
    <p:sldId id="313" r:id="rId8"/>
    <p:sldId id="385" r:id="rId9"/>
    <p:sldId id="388" r:id="rId10"/>
    <p:sldId id="352" r:id="rId11"/>
    <p:sldId id="389" r:id="rId12"/>
    <p:sldId id="390" r:id="rId13"/>
    <p:sldId id="391" r:id="rId14"/>
    <p:sldId id="381" r:id="rId15"/>
    <p:sldId id="360" r:id="rId16"/>
    <p:sldId id="353" r:id="rId17"/>
    <p:sldId id="354" r:id="rId18"/>
    <p:sldId id="365" r:id="rId19"/>
    <p:sldId id="322" r:id="rId20"/>
    <p:sldId id="357" r:id="rId21"/>
    <p:sldId id="358" r:id="rId22"/>
    <p:sldId id="356" r:id="rId23"/>
    <p:sldId id="402" r:id="rId24"/>
    <p:sldId id="403" r:id="rId25"/>
    <p:sldId id="323" r:id="rId26"/>
    <p:sldId id="359" r:id="rId27"/>
    <p:sldId id="364" r:id="rId28"/>
    <p:sldId id="363" r:id="rId29"/>
    <p:sldId id="361" r:id="rId30"/>
    <p:sldId id="324" r:id="rId31"/>
    <p:sldId id="366" r:id="rId32"/>
    <p:sldId id="367" r:id="rId33"/>
    <p:sldId id="326" r:id="rId34"/>
    <p:sldId id="325" r:id="rId35"/>
    <p:sldId id="369" r:id="rId36"/>
    <p:sldId id="370" r:id="rId37"/>
    <p:sldId id="371" r:id="rId38"/>
    <p:sldId id="372" r:id="rId39"/>
    <p:sldId id="373" r:id="rId40"/>
    <p:sldId id="382" r:id="rId41"/>
    <p:sldId id="392" r:id="rId42"/>
    <p:sldId id="393" r:id="rId43"/>
    <p:sldId id="394" r:id="rId44"/>
    <p:sldId id="395" r:id="rId45"/>
    <p:sldId id="383" r:id="rId46"/>
    <p:sldId id="397" r:id="rId47"/>
    <p:sldId id="398" r:id="rId48"/>
    <p:sldId id="399" r:id="rId49"/>
    <p:sldId id="404" r:id="rId50"/>
  </p:sldIdLst>
  <p:sldSz cx="12192000" cy="6858000"/>
  <p:notesSz cx="9926638" cy="6797675"/>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9" d="100"/>
          <a:sy n="79" d="100"/>
        </p:scale>
        <p:origin x="96" y="498"/>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charts/_rels/chart1.xml.rels><?xml version="1.0" encoding="UTF-8" standalone="yes"?>
<Relationships xmlns="http://schemas.openxmlformats.org/package/2006/relationships"><Relationship Id="rId2" Type="http://schemas.openxmlformats.org/officeDocument/2006/relationships/oleObject" Target="../embeddings/oleObject1.bin"/><Relationship Id="rId1" Type="http://schemas.openxmlformats.org/officeDocument/2006/relationships/themeOverride" Target="../theme/themeOverrid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pieChart>
        <c:varyColors val="1"/>
        <c:dLbls>
          <c:showLegendKey val="0"/>
          <c:showVal val="0"/>
          <c:showCatName val="0"/>
          <c:showSerName val="0"/>
          <c:showPercent val="0"/>
          <c:showBubbleSize val="0"/>
          <c:showLeaderLines val="0"/>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fr-FR"/>
    </a:p>
  </c:txPr>
  <c:externalData r:id="rId2">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1" y="0"/>
            <a:ext cx="4301543" cy="341458"/>
          </a:xfrm>
          <a:prstGeom prst="rect">
            <a:avLst/>
          </a:prstGeom>
        </p:spPr>
        <p:txBody>
          <a:bodyPr vert="horz" lIns="80269" tIns="40135" rIns="80269" bIns="40135" rtlCol="0"/>
          <a:lstStyle>
            <a:lvl1pPr algn="l">
              <a:defRPr sz="1100"/>
            </a:lvl1pPr>
          </a:lstStyle>
          <a:p>
            <a:endParaRPr lang="fr-FR"/>
          </a:p>
        </p:txBody>
      </p:sp>
      <p:sp>
        <p:nvSpPr>
          <p:cNvPr id="3" name="Espace réservé de la date 2"/>
          <p:cNvSpPr>
            <a:spLocks noGrp="1"/>
          </p:cNvSpPr>
          <p:nvPr>
            <p:ph type="dt" idx="1"/>
          </p:nvPr>
        </p:nvSpPr>
        <p:spPr>
          <a:xfrm>
            <a:off x="5622510" y="0"/>
            <a:ext cx="4301543" cy="341458"/>
          </a:xfrm>
          <a:prstGeom prst="rect">
            <a:avLst/>
          </a:prstGeom>
        </p:spPr>
        <p:txBody>
          <a:bodyPr vert="horz" lIns="80269" tIns="40135" rIns="80269" bIns="40135" rtlCol="0"/>
          <a:lstStyle>
            <a:lvl1pPr algn="r">
              <a:defRPr sz="1100"/>
            </a:lvl1pPr>
          </a:lstStyle>
          <a:p>
            <a:fld id="{DE4F6D93-680A-4BDF-816B-1A7A6A9FF035}" type="datetimeFigureOut">
              <a:rPr lang="fr-FR" smtClean="0"/>
              <a:t>17/10/2023</a:t>
            </a:fld>
            <a:endParaRPr lang="fr-FR"/>
          </a:p>
        </p:txBody>
      </p:sp>
      <p:sp>
        <p:nvSpPr>
          <p:cNvPr id="4" name="Espace réservé de l'image des diapositives 3"/>
          <p:cNvSpPr>
            <a:spLocks noGrp="1" noRot="1" noChangeAspect="1"/>
          </p:cNvSpPr>
          <p:nvPr>
            <p:ph type="sldImg" idx="2"/>
          </p:nvPr>
        </p:nvSpPr>
        <p:spPr>
          <a:xfrm>
            <a:off x="2924175" y="849313"/>
            <a:ext cx="4078288" cy="2295525"/>
          </a:xfrm>
          <a:prstGeom prst="rect">
            <a:avLst/>
          </a:prstGeom>
          <a:noFill/>
          <a:ln w="12700">
            <a:solidFill>
              <a:prstClr val="black"/>
            </a:solidFill>
          </a:ln>
        </p:spPr>
        <p:txBody>
          <a:bodyPr vert="horz" lIns="80269" tIns="40135" rIns="80269" bIns="40135" rtlCol="0" anchor="ctr"/>
          <a:lstStyle/>
          <a:p>
            <a:endParaRPr lang="fr-FR"/>
          </a:p>
        </p:txBody>
      </p:sp>
      <p:sp>
        <p:nvSpPr>
          <p:cNvPr id="5" name="Espace réservé des notes 4"/>
          <p:cNvSpPr>
            <a:spLocks noGrp="1"/>
          </p:cNvSpPr>
          <p:nvPr>
            <p:ph type="body" sz="quarter" idx="3"/>
          </p:nvPr>
        </p:nvSpPr>
        <p:spPr>
          <a:xfrm>
            <a:off x="992664" y="3271382"/>
            <a:ext cx="7941310" cy="2676584"/>
          </a:xfrm>
          <a:prstGeom prst="rect">
            <a:avLst/>
          </a:prstGeom>
        </p:spPr>
        <p:txBody>
          <a:bodyPr vert="horz" lIns="80269" tIns="40135" rIns="80269" bIns="40135"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1" y="6456219"/>
            <a:ext cx="4301543" cy="341457"/>
          </a:xfrm>
          <a:prstGeom prst="rect">
            <a:avLst/>
          </a:prstGeom>
        </p:spPr>
        <p:txBody>
          <a:bodyPr vert="horz" lIns="80269" tIns="40135" rIns="80269" bIns="40135" rtlCol="0" anchor="b"/>
          <a:lstStyle>
            <a:lvl1pPr algn="l">
              <a:defRPr sz="1100"/>
            </a:lvl1pPr>
          </a:lstStyle>
          <a:p>
            <a:endParaRPr lang="fr-FR"/>
          </a:p>
        </p:txBody>
      </p:sp>
      <p:sp>
        <p:nvSpPr>
          <p:cNvPr id="7" name="Espace réservé du numéro de diapositive 6"/>
          <p:cNvSpPr>
            <a:spLocks noGrp="1"/>
          </p:cNvSpPr>
          <p:nvPr>
            <p:ph type="sldNum" sz="quarter" idx="5"/>
          </p:nvPr>
        </p:nvSpPr>
        <p:spPr>
          <a:xfrm>
            <a:off x="5622510" y="6456219"/>
            <a:ext cx="4301543" cy="341457"/>
          </a:xfrm>
          <a:prstGeom prst="rect">
            <a:avLst/>
          </a:prstGeom>
        </p:spPr>
        <p:txBody>
          <a:bodyPr vert="horz" lIns="80269" tIns="40135" rIns="80269" bIns="40135" rtlCol="0" anchor="b"/>
          <a:lstStyle>
            <a:lvl1pPr algn="r">
              <a:defRPr sz="1100"/>
            </a:lvl1pPr>
          </a:lstStyle>
          <a:p>
            <a:fld id="{90EC7AD4-26A3-4115-9E58-DE35EC37C12D}" type="slidenum">
              <a:rPr lang="fr-FR" smtClean="0"/>
              <a:t>‹N°›</a:t>
            </a:fld>
            <a:endParaRPr lang="fr-FR"/>
          </a:p>
        </p:txBody>
      </p:sp>
    </p:spTree>
    <p:extLst>
      <p:ext uri="{BB962C8B-B14F-4D97-AF65-F5344CB8AC3E}">
        <p14:creationId xmlns:p14="http://schemas.microsoft.com/office/powerpoint/2010/main" val="35163791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914400" y="2125980"/>
            <a:ext cx="10363200" cy="1440180"/>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828800" y="3840480"/>
            <a:ext cx="8534400"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10/17/2023</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600" b="1" i="0">
                <a:solidFill>
                  <a:srgbClr val="1F5182"/>
                </a:solidFill>
                <a:latin typeface="Century Gothic"/>
                <a:cs typeface="Century Gothic"/>
              </a:defRPr>
            </a:lvl1pPr>
          </a:lstStyle>
          <a:p>
            <a:endParaRPr/>
          </a:p>
        </p:txBody>
      </p:sp>
      <p:sp>
        <p:nvSpPr>
          <p:cNvPr id="3" name="Holder 3"/>
          <p:cNvSpPr>
            <a:spLocks noGrp="1"/>
          </p:cNvSpPr>
          <p:nvPr>
            <p:ph type="body" idx="1"/>
          </p:nvPr>
        </p:nvSpPr>
        <p:spPr/>
        <p:txBody>
          <a:bodyPr lIns="0" tIns="0" rIns="0" bIns="0"/>
          <a:lstStyle>
            <a:lvl1pPr>
              <a:defRPr sz="2800" b="1" i="0">
                <a:solidFill>
                  <a:schemeClr val="bg1"/>
                </a:solidFill>
                <a:latin typeface="Century Gothic"/>
                <a:cs typeface="Century Gothic"/>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10/17/2023</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600" b="1" i="0">
                <a:solidFill>
                  <a:srgbClr val="1F5182"/>
                </a:solidFill>
                <a:latin typeface="Century Gothic"/>
                <a:cs typeface="Century Gothic"/>
              </a:defRPr>
            </a:lvl1pPr>
          </a:lstStyle>
          <a:p>
            <a:endParaRPr/>
          </a:p>
        </p:txBody>
      </p:sp>
      <p:sp>
        <p:nvSpPr>
          <p:cNvPr id="3" name="Holder 3"/>
          <p:cNvSpPr>
            <a:spLocks noGrp="1"/>
          </p:cNvSpPr>
          <p:nvPr>
            <p:ph sz="half" idx="2"/>
          </p:nvPr>
        </p:nvSpPr>
        <p:spPr>
          <a:xfrm>
            <a:off x="609600" y="1577340"/>
            <a:ext cx="530352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78880" y="1577340"/>
            <a:ext cx="530352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10/17/2023</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obj" preserve="1">
  <p:cSld name="Title Only">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3369564" y="0"/>
            <a:ext cx="8822690" cy="6858000"/>
          </a:xfrm>
          <a:custGeom>
            <a:avLst/>
            <a:gdLst/>
            <a:ahLst/>
            <a:cxnLst/>
            <a:rect l="l" t="t" r="r" b="b"/>
            <a:pathLst>
              <a:path w="8822690" h="6858000">
                <a:moveTo>
                  <a:pt x="0" y="6858000"/>
                </a:moveTo>
                <a:lnTo>
                  <a:pt x="8822436" y="6858000"/>
                </a:lnTo>
                <a:lnTo>
                  <a:pt x="8822436" y="0"/>
                </a:lnTo>
                <a:lnTo>
                  <a:pt x="0" y="0"/>
                </a:lnTo>
                <a:lnTo>
                  <a:pt x="0" y="6858000"/>
                </a:lnTo>
                <a:close/>
              </a:path>
            </a:pathLst>
          </a:custGeom>
          <a:solidFill>
            <a:srgbClr val="1F5182"/>
          </a:solidFill>
        </p:spPr>
        <p:txBody>
          <a:bodyPr wrap="square" lIns="0" tIns="0" rIns="0" bIns="0" rtlCol="0"/>
          <a:lstStyle/>
          <a:p>
            <a:endParaRPr/>
          </a:p>
        </p:txBody>
      </p:sp>
      <p:sp>
        <p:nvSpPr>
          <p:cNvPr id="2" name="Holder 2"/>
          <p:cNvSpPr>
            <a:spLocks noGrp="1"/>
          </p:cNvSpPr>
          <p:nvPr>
            <p:ph type="title"/>
          </p:nvPr>
        </p:nvSpPr>
        <p:spPr/>
        <p:txBody>
          <a:bodyPr lIns="0" tIns="0" rIns="0" bIns="0"/>
          <a:lstStyle>
            <a:lvl1pPr>
              <a:defRPr sz="3600" b="1" i="0">
                <a:solidFill>
                  <a:srgbClr val="1F5182"/>
                </a:solidFill>
                <a:latin typeface="Century Gothic"/>
                <a:cs typeface="Century Gothic"/>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10/17/2023</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obj" preserve="1">
  <p:cSld name="Blank">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3369564" y="0"/>
            <a:ext cx="8822690" cy="6858000"/>
          </a:xfrm>
          <a:custGeom>
            <a:avLst/>
            <a:gdLst/>
            <a:ahLst/>
            <a:cxnLst/>
            <a:rect l="l" t="t" r="r" b="b"/>
            <a:pathLst>
              <a:path w="8822690" h="6858000">
                <a:moveTo>
                  <a:pt x="0" y="6858000"/>
                </a:moveTo>
                <a:lnTo>
                  <a:pt x="8822436" y="6858000"/>
                </a:lnTo>
                <a:lnTo>
                  <a:pt x="8822436" y="0"/>
                </a:lnTo>
                <a:lnTo>
                  <a:pt x="0" y="0"/>
                </a:lnTo>
                <a:lnTo>
                  <a:pt x="0" y="6858000"/>
                </a:lnTo>
                <a:close/>
              </a:path>
            </a:pathLst>
          </a:custGeom>
          <a:solidFill>
            <a:srgbClr val="1F5182"/>
          </a:solidFill>
        </p:spPr>
        <p:txBody>
          <a:bodyPr wrap="square" lIns="0" tIns="0" rIns="0" bIns="0" rtlCol="0"/>
          <a:lstStyle/>
          <a:p>
            <a:endParaRPr/>
          </a:p>
        </p:txBody>
      </p:sp>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10/17/2023</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78741" y="40030"/>
            <a:ext cx="4715510" cy="574040"/>
          </a:xfrm>
          <a:prstGeom prst="rect">
            <a:avLst/>
          </a:prstGeom>
        </p:spPr>
        <p:txBody>
          <a:bodyPr wrap="square" lIns="0" tIns="0" rIns="0" bIns="0">
            <a:spAutoFit/>
          </a:bodyPr>
          <a:lstStyle>
            <a:lvl1pPr>
              <a:defRPr sz="3600" b="1" i="0">
                <a:solidFill>
                  <a:srgbClr val="1F5182"/>
                </a:solidFill>
                <a:latin typeface="Century Gothic"/>
                <a:cs typeface="Century Gothic"/>
              </a:defRPr>
            </a:lvl1pPr>
          </a:lstStyle>
          <a:p>
            <a:endParaRPr/>
          </a:p>
        </p:txBody>
      </p:sp>
      <p:sp>
        <p:nvSpPr>
          <p:cNvPr id="3" name="Holder 3"/>
          <p:cNvSpPr>
            <a:spLocks noGrp="1"/>
          </p:cNvSpPr>
          <p:nvPr>
            <p:ph type="body" idx="1"/>
          </p:nvPr>
        </p:nvSpPr>
        <p:spPr>
          <a:xfrm>
            <a:off x="3803303" y="2953305"/>
            <a:ext cx="8310880" cy="2707640"/>
          </a:xfrm>
          <a:prstGeom prst="rect">
            <a:avLst/>
          </a:prstGeom>
        </p:spPr>
        <p:txBody>
          <a:bodyPr wrap="square" lIns="0" tIns="0" rIns="0" bIns="0">
            <a:spAutoFit/>
          </a:bodyPr>
          <a:lstStyle>
            <a:lvl1pPr>
              <a:defRPr sz="2800" b="1" i="0">
                <a:solidFill>
                  <a:schemeClr val="bg1"/>
                </a:solidFill>
                <a:latin typeface="Century Gothic"/>
                <a:cs typeface="Century Gothic"/>
              </a:defRPr>
            </a:lvl1pPr>
          </a:lstStyle>
          <a:p>
            <a:endParaRPr/>
          </a:p>
        </p:txBody>
      </p:sp>
      <p:sp>
        <p:nvSpPr>
          <p:cNvPr id="4" name="Holder 4"/>
          <p:cNvSpPr>
            <a:spLocks noGrp="1"/>
          </p:cNvSpPr>
          <p:nvPr>
            <p:ph type="ftr" sz="quarter" idx="5"/>
          </p:nvPr>
        </p:nvSpPr>
        <p:spPr>
          <a:xfrm>
            <a:off x="4145280" y="6377940"/>
            <a:ext cx="3901440" cy="3429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609600" y="6377940"/>
            <a:ext cx="280416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10/17/2023</a:t>
            </a:fld>
            <a:endParaRPr lang="en-US"/>
          </a:p>
        </p:txBody>
      </p:sp>
      <p:sp>
        <p:nvSpPr>
          <p:cNvPr id="6" name="Holder 6"/>
          <p:cNvSpPr>
            <a:spLocks noGrp="1"/>
          </p:cNvSpPr>
          <p:nvPr>
            <p:ph type="sldNum" sz="quarter" idx="7"/>
          </p:nvPr>
        </p:nvSpPr>
        <p:spPr>
          <a:xfrm>
            <a:off x="8778240" y="6377940"/>
            <a:ext cx="280416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‹N°›</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chart" Target="../charts/chart1.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hyperlink" Target="http://www.cnfpt.fr/evoluer/preparation-aux-concours-concours-examens-professionnels/decouvrir-concours-examens-professionnels/national" TargetMode="External"/><Relationship Id="rId2" Type="http://schemas.openxmlformats.org/officeDocument/2006/relationships/hyperlink" Target="http://www.concours-territorial.fr/" TargetMode="Externa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hyperlink" Target="http://www.pass.fonction-publique.gouv.fr/" TargetMode="External"/><Relationship Id="rId2" Type="http://schemas.openxmlformats.org/officeDocument/2006/relationships/hyperlink" Target="http://www.alternance.emploi.gouv.fr/" TargetMode="External"/><Relationship Id="rId1" Type="http://schemas.openxmlformats.org/officeDocument/2006/relationships/slideLayout" Target="../slideLayouts/slideLayout4.xml"/><Relationship Id="rId4" Type="http://schemas.openxmlformats.org/officeDocument/2006/relationships/hyperlink" Target="http://www.emploi-collectivit&#233;s.fr/offres-emploi-territorial-mobilit&#233;" TargetMode="Externa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4.xml"/><Relationship Id="rId4" Type="http://schemas.openxmlformats.org/officeDocument/2006/relationships/image" Target="../media/image36.png"/></Relationships>
</file>

<file path=ppt/slides/_rels/slide4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3" Type="http://schemas.openxmlformats.org/officeDocument/2006/relationships/hyperlink" Target="http://www.emploi-territorial.fr/" TargetMode="External"/><Relationship Id="rId2" Type="http://schemas.openxmlformats.org/officeDocument/2006/relationships/hyperlink" Target="http://www.fncdg.com/" TargetMode="External"/><Relationship Id="rId1" Type="http://schemas.openxmlformats.org/officeDocument/2006/relationships/slideLayout" Target="../slideLayouts/slideLayout2.xml"/><Relationship Id="rId5" Type="http://schemas.openxmlformats.org/officeDocument/2006/relationships/image" Target="../media/image1.jpeg"/><Relationship Id="rId4" Type="http://schemas.openxmlformats.org/officeDocument/2006/relationships/hyperlink" Target="http://www.metiersterritoriaux.fr/" TargetMode="Externa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1772" y="2969174"/>
            <a:ext cx="12192000" cy="3997683"/>
          </a:xfrm>
          <a:custGeom>
            <a:avLst/>
            <a:gdLst/>
            <a:ahLst/>
            <a:cxnLst/>
            <a:rect l="l" t="t" r="r" b="b"/>
            <a:pathLst>
              <a:path w="12192000" h="4679315">
                <a:moveTo>
                  <a:pt x="0" y="4678692"/>
                </a:moveTo>
                <a:lnTo>
                  <a:pt x="12192000" y="4678692"/>
                </a:lnTo>
                <a:lnTo>
                  <a:pt x="12192000" y="0"/>
                </a:lnTo>
                <a:lnTo>
                  <a:pt x="0" y="0"/>
                </a:lnTo>
                <a:lnTo>
                  <a:pt x="0" y="4678692"/>
                </a:lnTo>
                <a:close/>
              </a:path>
            </a:pathLst>
          </a:custGeom>
          <a:solidFill>
            <a:schemeClr val="accent6">
              <a:lumMod val="60000"/>
              <a:lumOff val="40000"/>
            </a:schemeClr>
          </a:solidFill>
        </p:spPr>
        <p:txBody>
          <a:bodyPr wrap="square" lIns="0" tIns="0" rIns="0" bIns="0" rtlCol="0"/>
          <a:lstStyle/>
          <a:p>
            <a:endParaRPr/>
          </a:p>
        </p:txBody>
      </p:sp>
      <p:sp>
        <p:nvSpPr>
          <p:cNvPr id="7" name="object 7"/>
          <p:cNvSpPr txBox="1">
            <a:spLocks noGrp="1"/>
          </p:cNvSpPr>
          <p:nvPr>
            <p:ph type="title"/>
          </p:nvPr>
        </p:nvSpPr>
        <p:spPr>
          <a:xfrm>
            <a:off x="1219200" y="4292336"/>
            <a:ext cx="9982200" cy="1120820"/>
          </a:xfrm>
          <a:prstGeom prst="rect">
            <a:avLst/>
          </a:prstGeom>
        </p:spPr>
        <p:txBody>
          <a:bodyPr vert="horz" wrap="square" lIns="0" tIns="12700" rIns="0" bIns="0" rtlCol="0">
            <a:spAutoFit/>
          </a:bodyPr>
          <a:lstStyle/>
          <a:p>
            <a:pPr marL="12700" algn="ctr">
              <a:lnSpc>
                <a:spcPct val="100000"/>
              </a:lnSpc>
              <a:spcBef>
                <a:spcPts val="100"/>
              </a:spcBef>
            </a:pPr>
            <a:r>
              <a:rPr lang="fr-FR" cap="all" dirty="0">
                <a:solidFill>
                  <a:schemeClr val="tx2"/>
                </a:solidFill>
                <a:latin typeface="Verdana" panose="020B0604030504040204" pitchFamily="34" charset="0"/>
                <a:ea typeface="Verdana" panose="020B0604030504040204" pitchFamily="34" charset="0"/>
              </a:rPr>
              <a:t>Rejoindre la fonction publique territoriale</a:t>
            </a:r>
            <a:endParaRPr cap="all" dirty="0">
              <a:solidFill>
                <a:schemeClr val="tx2"/>
              </a:solidFill>
              <a:latin typeface="Verdana" panose="020B0604030504040204" pitchFamily="34" charset="0"/>
              <a:ea typeface="Verdana" panose="020B0604030504040204" pitchFamily="34" charset="0"/>
            </a:endParaRPr>
          </a:p>
        </p:txBody>
      </p:sp>
      <p:pic>
        <p:nvPicPr>
          <p:cNvPr id="10" name="Image 9" descr="Logo-FNCDG_CMJN">
            <a:extLst>
              <a:ext uri="{FF2B5EF4-FFF2-40B4-BE49-F238E27FC236}">
                <a16:creationId xmlns:a16="http://schemas.microsoft.com/office/drawing/2014/main" id="{FBED6397-480F-440B-99A5-7B27BD7F0057}"/>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9493" y="152401"/>
            <a:ext cx="3638107" cy="2112052"/>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6"/>
        </a:solidFill>
        <a:effectLst/>
      </p:bgPr>
    </p:bg>
    <p:spTree>
      <p:nvGrpSpPr>
        <p:cNvPr id="1" name=""/>
        <p:cNvGrpSpPr/>
        <p:nvPr/>
      </p:nvGrpSpPr>
      <p:grpSpPr>
        <a:xfrm>
          <a:off x="0" y="0"/>
          <a:ext cx="0" cy="0"/>
          <a:chOff x="0" y="0"/>
          <a:chExt cx="0" cy="0"/>
        </a:xfrm>
      </p:grpSpPr>
      <p:sp>
        <p:nvSpPr>
          <p:cNvPr id="2" name="object 2"/>
          <p:cNvSpPr txBox="1">
            <a:spLocks noGrp="1"/>
          </p:cNvSpPr>
          <p:nvPr>
            <p:ph type="title"/>
          </p:nvPr>
        </p:nvSpPr>
        <p:spPr>
          <a:xfrm>
            <a:off x="3581400" y="2971800"/>
            <a:ext cx="8382000" cy="873957"/>
          </a:xfrm>
          <a:prstGeom prst="rect">
            <a:avLst/>
          </a:prstGeom>
        </p:spPr>
        <p:txBody>
          <a:bodyPr vert="horz" wrap="square" lIns="0" tIns="12065" rIns="0" bIns="0" rtlCol="0">
            <a:spAutoFit/>
          </a:bodyPr>
          <a:lstStyle/>
          <a:p>
            <a:pPr marL="12700">
              <a:lnSpc>
                <a:spcPct val="100000"/>
              </a:lnSpc>
              <a:spcBef>
                <a:spcPts val="95"/>
              </a:spcBef>
            </a:pPr>
            <a:r>
              <a:rPr sz="2800" dirty="0">
                <a:solidFill>
                  <a:srgbClr val="FFFFFF"/>
                </a:solidFill>
                <a:latin typeface="Verdana" panose="020B0604030504040204" pitchFamily="34" charset="0"/>
                <a:ea typeface="Verdana" panose="020B0604030504040204" pitchFamily="34" charset="0"/>
              </a:rPr>
              <a:t>LA </a:t>
            </a:r>
            <a:r>
              <a:rPr sz="2800" spc="-5" dirty="0">
                <a:solidFill>
                  <a:srgbClr val="FFFFFF"/>
                </a:solidFill>
                <a:latin typeface="Verdana" panose="020B0604030504040204" pitchFamily="34" charset="0"/>
                <a:ea typeface="Verdana" panose="020B0604030504040204" pitchFamily="34" charset="0"/>
              </a:rPr>
              <a:t>FONCTION </a:t>
            </a:r>
            <a:r>
              <a:rPr sz="2800" spc="-10" dirty="0">
                <a:solidFill>
                  <a:srgbClr val="FFFFFF"/>
                </a:solidFill>
                <a:latin typeface="Verdana" panose="020B0604030504040204" pitchFamily="34" charset="0"/>
                <a:ea typeface="Verdana" panose="020B0604030504040204" pitchFamily="34" charset="0"/>
              </a:rPr>
              <a:t>PUBLIQUE </a:t>
            </a:r>
            <a:r>
              <a:rPr sz="2800" spc="-5" dirty="0">
                <a:solidFill>
                  <a:srgbClr val="FFFFFF"/>
                </a:solidFill>
                <a:latin typeface="Verdana" panose="020B0604030504040204" pitchFamily="34" charset="0"/>
                <a:ea typeface="Verdana" panose="020B0604030504040204" pitchFamily="34" charset="0"/>
              </a:rPr>
              <a:t>TERRITORIALE</a:t>
            </a:r>
            <a:r>
              <a:rPr sz="2800" spc="95" dirty="0">
                <a:solidFill>
                  <a:srgbClr val="FFFFFF"/>
                </a:solidFill>
                <a:latin typeface="Verdana" panose="020B0604030504040204" pitchFamily="34" charset="0"/>
                <a:ea typeface="Verdana" panose="020B0604030504040204" pitchFamily="34" charset="0"/>
              </a:rPr>
              <a:t> </a:t>
            </a:r>
            <a:r>
              <a:rPr sz="2800" spc="-5" dirty="0">
                <a:solidFill>
                  <a:srgbClr val="FFFFFF"/>
                </a:solidFill>
                <a:latin typeface="Verdana" panose="020B0604030504040204" pitchFamily="34" charset="0"/>
                <a:ea typeface="Verdana" panose="020B0604030504040204" pitchFamily="34" charset="0"/>
              </a:rPr>
              <a:t>:</a:t>
            </a:r>
            <a:endParaRPr sz="2800" dirty="0">
              <a:latin typeface="Verdana" panose="020B0604030504040204" pitchFamily="34" charset="0"/>
              <a:ea typeface="Verdana" panose="020B0604030504040204" pitchFamily="34" charset="0"/>
            </a:endParaRPr>
          </a:p>
          <a:p>
            <a:pPr algn="just">
              <a:lnSpc>
                <a:spcPct val="100000"/>
              </a:lnSpc>
            </a:pPr>
            <a:r>
              <a:rPr sz="2800" spc="-5" dirty="0">
                <a:solidFill>
                  <a:srgbClr val="002060"/>
                </a:solidFill>
                <a:latin typeface="Verdana" panose="020B0604030504040204" pitchFamily="34" charset="0"/>
                <a:ea typeface="Verdana" panose="020B0604030504040204" pitchFamily="34" charset="0"/>
              </a:rPr>
              <a:t>LES </a:t>
            </a:r>
            <a:r>
              <a:rPr sz="2800" spc="-10" dirty="0">
                <a:solidFill>
                  <a:srgbClr val="002060"/>
                </a:solidFill>
                <a:latin typeface="Verdana" panose="020B0604030504040204" pitchFamily="34" charset="0"/>
                <a:ea typeface="Verdana" panose="020B0604030504040204" pitchFamily="34" charset="0"/>
              </a:rPr>
              <a:t>CHIFFRES </a:t>
            </a:r>
            <a:r>
              <a:rPr sz="2800" spc="-5" dirty="0">
                <a:solidFill>
                  <a:srgbClr val="002060"/>
                </a:solidFill>
                <a:latin typeface="Verdana" panose="020B0604030504040204" pitchFamily="34" charset="0"/>
                <a:ea typeface="Verdana" panose="020B0604030504040204" pitchFamily="34" charset="0"/>
              </a:rPr>
              <a:t>CLES</a:t>
            </a:r>
            <a:endParaRPr sz="2800" dirty="0">
              <a:solidFill>
                <a:srgbClr val="002060"/>
              </a:solidFill>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7645784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 7">
            <a:extLst>
              <a:ext uri="{FF2B5EF4-FFF2-40B4-BE49-F238E27FC236}">
                <a16:creationId xmlns:a16="http://schemas.microsoft.com/office/drawing/2014/main" id="{AF57CFE5-4A74-7DEB-8FCB-44F296233A06}"/>
              </a:ext>
            </a:extLst>
          </p:cNvPr>
          <p:cNvPicPr>
            <a:picLocks noChangeAspect="1"/>
          </p:cNvPicPr>
          <p:nvPr/>
        </p:nvPicPr>
        <p:blipFill>
          <a:blip r:embed="rId2"/>
          <a:stretch>
            <a:fillRect/>
          </a:stretch>
        </p:blipFill>
        <p:spPr>
          <a:xfrm>
            <a:off x="3962400" y="1371600"/>
            <a:ext cx="7040689" cy="3886200"/>
          </a:xfrm>
          <a:prstGeom prst="rect">
            <a:avLst/>
          </a:prstGeom>
        </p:spPr>
      </p:pic>
    </p:spTree>
    <p:extLst>
      <p:ext uri="{BB962C8B-B14F-4D97-AF65-F5344CB8AC3E}">
        <p14:creationId xmlns:p14="http://schemas.microsoft.com/office/powerpoint/2010/main" val="773723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3D4002D5-C7D1-39FC-2C09-5902D1657D97}"/>
              </a:ext>
            </a:extLst>
          </p:cNvPr>
          <p:cNvPicPr>
            <a:picLocks noChangeAspect="1"/>
          </p:cNvPicPr>
          <p:nvPr/>
        </p:nvPicPr>
        <p:blipFill rotWithShape="1">
          <a:blip r:embed="rId2"/>
          <a:srcRect l="3377" t="3782" r="52712" b="6153"/>
          <a:stretch/>
        </p:blipFill>
        <p:spPr>
          <a:xfrm>
            <a:off x="152400" y="381000"/>
            <a:ext cx="2971801" cy="5791200"/>
          </a:xfrm>
          <a:prstGeom prst="rect">
            <a:avLst/>
          </a:prstGeom>
        </p:spPr>
      </p:pic>
      <p:pic>
        <p:nvPicPr>
          <p:cNvPr id="7" name="Image 6">
            <a:extLst>
              <a:ext uri="{FF2B5EF4-FFF2-40B4-BE49-F238E27FC236}">
                <a16:creationId xmlns:a16="http://schemas.microsoft.com/office/drawing/2014/main" id="{54DF7288-4BA6-94E5-ACA5-26F98245A0BE}"/>
              </a:ext>
            </a:extLst>
          </p:cNvPr>
          <p:cNvPicPr>
            <a:picLocks noChangeAspect="1"/>
          </p:cNvPicPr>
          <p:nvPr/>
        </p:nvPicPr>
        <p:blipFill rotWithShape="1">
          <a:blip r:embed="rId2"/>
          <a:srcRect l="47658"/>
          <a:stretch/>
        </p:blipFill>
        <p:spPr>
          <a:xfrm>
            <a:off x="5715000" y="134631"/>
            <a:ext cx="3629851" cy="6588737"/>
          </a:xfrm>
          <a:prstGeom prst="rect">
            <a:avLst/>
          </a:prstGeom>
        </p:spPr>
      </p:pic>
    </p:spTree>
    <p:extLst>
      <p:ext uri="{BB962C8B-B14F-4D97-AF65-F5344CB8AC3E}">
        <p14:creationId xmlns:p14="http://schemas.microsoft.com/office/powerpoint/2010/main" val="13786776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ZoneTexte 5">
            <a:extLst>
              <a:ext uri="{FF2B5EF4-FFF2-40B4-BE49-F238E27FC236}">
                <a16:creationId xmlns:a16="http://schemas.microsoft.com/office/drawing/2014/main" id="{F134720B-865C-ECDF-56E9-1B317AFDA4E7}"/>
              </a:ext>
            </a:extLst>
          </p:cNvPr>
          <p:cNvSpPr txBox="1"/>
          <p:nvPr/>
        </p:nvSpPr>
        <p:spPr>
          <a:xfrm>
            <a:off x="3733800" y="457200"/>
            <a:ext cx="8305800" cy="2031325"/>
          </a:xfrm>
          <a:prstGeom prst="rect">
            <a:avLst/>
          </a:prstGeom>
          <a:noFill/>
        </p:spPr>
        <p:txBody>
          <a:bodyPr wrap="square">
            <a:spAutoFit/>
          </a:bodyPr>
          <a:lstStyle/>
          <a:p>
            <a:pPr algn="just"/>
            <a:r>
              <a:rPr lang="fr-FR" sz="1800" dirty="0">
                <a:solidFill>
                  <a:schemeClr val="bg1"/>
                </a:solidFill>
                <a:effectLst/>
                <a:latin typeface="Verdana" panose="020B0604030504040204" pitchFamily="34" charset="0"/>
                <a:ea typeface="Times New Roman" panose="02020603050405020304" pitchFamily="18" charset="0"/>
                <a:cs typeface="Arial" panose="020B0604020202020204" pitchFamily="34" charset="0"/>
              </a:rPr>
              <a:t>Près de 73% des agents territoriaux travaillent dans les communes, départements et régions, 17% dans les établissements publics intercommunaux. 53% travaillent dans les communes (contre 68% en 2000).</a:t>
            </a:r>
            <a:endParaRPr lang="fr-FR" sz="2000" dirty="0">
              <a:solidFill>
                <a:schemeClr val="bg1"/>
              </a:solidFill>
              <a:effectLst/>
              <a:latin typeface="Times New Roman" panose="02020603050405020304" pitchFamily="18" charset="0"/>
              <a:ea typeface="Times New Roman" panose="02020603050405020304" pitchFamily="18" charset="0"/>
            </a:endParaRPr>
          </a:p>
          <a:p>
            <a:pPr algn="just"/>
            <a:r>
              <a:rPr lang="fr-FR" sz="1800" dirty="0">
                <a:solidFill>
                  <a:schemeClr val="bg1"/>
                </a:solidFill>
                <a:effectLst/>
                <a:latin typeface="Verdana" panose="020B0604030504040204" pitchFamily="34" charset="0"/>
                <a:ea typeface="Times New Roman" panose="02020603050405020304" pitchFamily="18" charset="0"/>
                <a:cs typeface="Arial" panose="020B0604020202020204" pitchFamily="34" charset="0"/>
              </a:rPr>
              <a:t> </a:t>
            </a:r>
            <a:endParaRPr lang="fr-FR" sz="2000" dirty="0">
              <a:solidFill>
                <a:schemeClr val="bg1"/>
              </a:solidFill>
              <a:effectLst/>
              <a:latin typeface="Times New Roman" panose="02020603050405020304" pitchFamily="18" charset="0"/>
              <a:ea typeface="Times New Roman" panose="02020603050405020304" pitchFamily="18" charset="0"/>
            </a:endParaRPr>
          </a:p>
          <a:p>
            <a:pPr algn="just"/>
            <a:r>
              <a:rPr lang="fr-FR" sz="1800" dirty="0">
                <a:solidFill>
                  <a:schemeClr val="bg1"/>
                </a:solidFill>
                <a:effectLst/>
                <a:latin typeface="Verdana" panose="020B0604030504040204" pitchFamily="34" charset="0"/>
                <a:ea typeface="Times New Roman" panose="02020603050405020304" pitchFamily="18" charset="0"/>
              </a:rPr>
              <a:t>La proportion d’agents titulaires s’élève dans la FPT à environ 75% et celle des contractuels représente un peu moins de 25%.</a:t>
            </a:r>
            <a:endParaRPr lang="fr-FR" sz="2000" dirty="0">
              <a:solidFill>
                <a:schemeClr val="bg1"/>
              </a:solidFill>
              <a:effectLst/>
              <a:latin typeface="Times New Roman" panose="02020603050405020304" pitchFamily="18" charset="0"/>
              <a:ea typeface="Times New Roman" panose="02020603050405020304" pitchFamily="18" charset="0"/>
            </a:endParaRPr>
          </a:p>
        </p:txBody>
      </p:sp>
      <p:pic>
        <p:nvPicPr>
          <p:cNvPr id="8" name="Image 7">
            <a:extLst>
              <a:ext uri="{FF2B5EF4-FFF2-40B4-BE49-F238E27FC236}">
                <a16:creationId xmlns:a16="http://schemas.microsoft.com/office/drawing/2014/main" id="{BF72F4B8-A423-884D-7E4B-270A1ECC4CF6}"/>
              </a:ext>
            </a:extLst>
          </p:cNvPr>
          <p:cNvPicPr>
            <a:picLocks noChangeAspect="1"/>
          </p:cNvPicPr>
          <p:nvPr/>
        </p:nvPicPr>
        <p:blipFill>
          <a:blip r:embed="rId2"/>
          <a:stretch>
            <a:fillRect/>
          </a:stretch>
        </p:blipFill>
        <p:spPr>
          <a:xfrm>
            <a:off x="152400" y="2627306"/>
            <a:ext cx="3340898" cy="1603387"/>
          </a:xfrm>
          <a:prstGeom prst="rect">
            <a:avLst/>
          </a:prstGeom>
        </p:spPr>
      </p:pic>
      <p:pic>
        <p:nvPicPr>
          <p:cNvPr id="9" name="Image 8">
            <a:extLst>
              <a:ext uri="{FF2B5EF4-FFF2-40B4-BE49-F238E27FC236}">
                <a16:creationId xmlns:a16="http://schemas.microsoft.com/office/drawing/2014/main" id="{8619D6C9-4CBD-1577-D388-0C0F3945A9B5}"/>
              </a:ext>
            </a:extLst>
          </p:cNvPr>
          <p:cNvPicPr>
            <a:picLocks noChangeAspect="1"/>
          </p:cNvPicPr>
          <p:nvPr/>
        </p:nvPicPr>
        <p:blipFill>
          <a:blip r:embed="rId3"/>
          <a:stretch>
            <a:fillRect/>
          </a:stretch>
        </p:blipFill>
        <p:spPr>
          <a:xfrm>
            <a:off x="4876800" y="2769137"/>
            <a:ext cx="5761219" cy="3200677"/>
          </a:xfrm>
          <a:prstGeom prst="rect">
            <a:avLst/>
          </a:prstGeom>
        </p:spPr>
      </p:pic>
    </p:spTree>
    <p:extLst>
      <p:ext uri="{BB962C8B-B14F-4D97-AF65-F5344CB8AC3E}">
        <p14:creationId xmlns:p14="http://schemas.microsoft.com/office/powerpoint/2010/main" val="24628422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a:extLst>
              <a:ext uri="{FF2B5EF4-FFF2-40B4-BE49-F238E27FC236}">
                <a16:creationId xmlns:a16="http://schemas.microsoft.com/office/drawing/2014/main" id="{1DA25DCF-32CA-416B-AFCD-624F2C342913}"/>
              </a:ext>
            </a:extLst>
          </p:cNvPr>
          <p:cNvSpPr txBox="1"/>
          <p:nvPr/>
        </p:nvSpPr>
        <p:spPr>
          <a:xfrm>
            <a:off x="152400" y="2743200"/>
            <a:ext cx="3048000" cy="1384995"/>
          </a:xfrm>
          <a:prstGeom prst="rect">
            <a:avLst/>
          </a:prstGeom>
          <a:noFill/>
        </p:spPr>
        <p:txBody>
          <a:bodyPr wrap="square">
            <a:spAutoFit/>
          </a:bodyPr>
          <a:lstStyle/>
          <a:p>
            <a:pPr algn="ctr">
              <a:defRPr/>
            </a:pPr>
            <a:r>
              <a:rPr lang="fr-FR" altLang="fr-FR" sz="2800" b="1" dirty="0">
                <a:solidFill>
                  <a:schemeClr val="accent5"/>
                </a:solidFill>
                <a:latin typeface="Verdana" panose="020B0604030504040204" pitchFamily="34" charset="0"/>
                <a:ea typeface="Verdana" panose="020B0604030504040204" pitchFamily="34" charset="0"/>
              </a:rPr>
              <a:t>LES EFFECTIFS DE LA FPT</a:t>
            </a:r>
          </a:p>
        </p:txBody>
      </p:sp>
      <p:sp>
        <p:nvSpPr>
          <p:cNvPr id="7" name="ZoneTexte 6">
            <a:extLst>
              <a:ext uri="{FF2B5EF4-FFF2-40B4-BE49-F238E27FC236}">
                <a16:creationId xmlns:a16="http://schemas.microsoft.com/office/drawing/2014/main" id="{FC5A19E7-3F55-4145-B0A1-E3C6B737BCBA}"/>
              </a:ext>
            </a:extLst>
          </p:cNvPr>
          <p:cNvSpPr txBox="1"/>
          <p:nvPr/>
        </p:nvSpPr>
        <p:spPr>
          <a:xfrm>
            <a:off x="3962400" y="990600"/>
            <a:ext cx="7696200" cy="2246769"/>
          </a:xfrm>
          <a:prstGeom prst="rect">
            <a:avLst/>
          </a:prstGeom>
          <a:noFill/>
        </p:spPr>
        <p:txBody>
          <a:bodyPr wrap="square">
            <a:spAutoFit/>
          </a:bodyPr>
          <a:lstStyle/>
          <a:p>
            <a:pPr marL="0" indent="0" algn="just">
              <a:buFont typeface="Arial" pitchFamily="34" charset="0"/>
              <a:buNone/>
            </a:pPr>
            <a:r>
              <a:rPr lang="fr-FR" altLang="fr-FR" sz="2000" dirty="0">
                <a:solidFill>
                  <a:schemeClr val="bg1"/>
                </a:solidFill>
                <a:latin typeface="Verdana" panose="020B0604030504040204" pitchFamily="34" charset="0"/>
                <a:ea typeface="Verdana" panose="020B0604030504040204" pitchFamily="34" charset="0"/>
              </a:rPr>
              <a:t>La population territoriale se caractérise par les éléments suivants, qui évoluent peu dans le temps : </a:t>
            </a:r>
          </a:p>
          <a:p>
            <a:pPr marL="0" indent="0" algn="just">
              <a:buFont typeface="Arial" pitchFamily="34" charset="0"/>
              <a:buNone/>
            </a:pPr>
            <a:r>
              <a:rPr lang="fr-FR" altLang="fr-FR" sz="2000" dirty="0">
                <a:solidFill>
                  <a:schemeClr val="bg1"/>
                </a:solidFill>
                <a:latin typeface="Verdana" panose="020B0604030504040204" pitchFamily="34" charset="0"/>
                <a:ea typeface="Verdana" panose="020B0604030504040204" pitchFamily="34" charset="0"/>
              </a:rPr>
              <a:t>• Une majorité de femmes (60%) </a:t>
            </a:r>
          </a:p>
          <a:p>
            <a:pPr marL="0" indent="0" algn="just">
              <a:buFont typeface="Arial" pitchFamily="34" charset="0"/>
              <a:buNone/>
            </a:pPr>
            <a:r>
              <a:rPr lang="fr-FR" altLang="fr-FR" sz="2000" dirty="0">
                <a:solidFill>
                  <a:schemeClr val="bg1"/>
                </a:solidFill>
                <a:latin typeface="Verdana" panose="020B0604030504040204" pitchFamily="34" charset="0"/>
                <a:ea typeface="Verdana" panose="020B0604030504040204" pitchFamily="34" charset="0"/>
              </a:rPr>
              <a:t>• Par rapport aux deux autres versants de la fonction publique, la FPT se caractérise par une forte proportion d’agents de catégorie C (75%) et une faible proportion d’agents de catégorie A (13%). </a:t>
            </a:r>
          </a:p>
        </p:txBody>
      </p:sp>
      <p:pic>
        <p:nvPicPr>
          <p:cNvPr id="3" name="Image 2">
            <a:extLst>
              <a:ext uri="{FF2B5EF4-FFF2-40B4-BE49-F238E27FC236}">
                <a16:creationId xmlns:a16="http://schemas.microsoft.com/office/drawing/2014/main" id="{5407A080-CD99-47A0-C6B1-763333F7DC75}"/>
              </a:ext>
            </a:extLst>
          </p:cNvPr>
          <p:cNvPicPr>
            <a:picLocks noChangeAspect="1"/>
          </p:cNvPicPr>
          <p:nvPr/>
        </p:nvPicPr>
        <p:blipFill>
          <a:blip r:embed="rId2"/>
          <a:stretch>
            <a:fillRect/>
          </a:stretch>
        </p:blipFill>
        <p:spPr>
          <a:xfrm>
            <a:off x="5317144" y="3435697"/>
            <a:ext cx="4986711" cy="2814722"/>
          </a:xfrm>
          <a:prstGeom prst="rect">
            <a:avLst/>
          </a:prstGeom>
        </p:spPr>
      </p:pic>
    </p:spTree>
    <p:extLst>
      <p:ext uri="{BB962C8B-B14F-4D97-AF65-F5344CB8AC3E}">
        <p14:creationId xmlns:p14="http://schemas.microsoft.com/office/powerpoint/2010/main" val="35044795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a:extLst>
              <a:ext uri="{FF2B5EF4-FFF2-40B4-BE49-F238E27FC236}">
                <a16:creationId xmlns:a16="http://schemas.microsoft.com/office/drawing/2014/main" id="{1DA25DCF-32CA-416B-AFCD-624F2C342913}"/>
              </a:ext>
            </a:extLst>
          </p:cNvPr>
          <p:cNvSpPr txBox="1"/>
          <p:nvPr/>
        </p:nvSpPr>
        <p:spPr>
          <a:xfrm>
            <a:off x="76200" y="2743200"/>
            <a:ext cx="3352800" cy="1384995"/>
          </a:xfrm>
          <a:prstGeom prst="rect">
            <a:avLst/>
          </a:prstGeom>
          <a:noFill/>
        </p:spPr>
        <p:txBody>
          <a:bodyPr wrap="square">
            <a:spAutoFit/>
          </a:bodyPr>
          <a:lstStyle/>
          <a:p>
            <a:pPr algn="ctr">
              <a:defRPr/>
            </a:pPr>
            <a:r>
              <a:rPr lang="fr-FR" altLang="fr-FR" sz="2800" b="1" dirty="0">
                <a:solidFill>
                  <a:schemeClr val="accent5"/>
                </a:solidFill>
                <a:latin typeface="Verdana" panose="020B0604030504040204" pitchFamily="34" charset="0"/>
                <a:ea typeface="Verdana" panose="020B0604030504040204" pitchFamily="34" charset="0"/>
              </a:rPr>
              <a:t>L’EMPLOI PUBLIC TERRITORIAL</a:t>
            </a:r>
          </a:p>
        </p:txBody>
      </p:sp>
      <p:graphicFrame>
        <p:nvGraphicFramePr>
          <p:cNvPr id="8" name="Graphique 7">
            <a:extLst>
              <a:ext uri="{FF2B5EF4-FFF2-40B4-BE49-F238E27FC236}">
                <a16:creationId xmlns:a16="http://schemas.microsoft.com/office/drawing/2014/main" id="{EC8D20ED-D61F-4938-AF98-70D953E0F3D0}"/>
              </a:ext>
            </a:extLst>
          </p:cNvPr>
          <p:cNvGraphicFramePr>
            <a:graphicFrameLocks/>
          </p:cNvGraphicFramePr>
          <p:nvPr/>
        </p:nvGraphicFramePr>
        <p:xfrm>
          <a:off x="4648200" y="3620632"/>
          <a:ext cx="6665204" cy="3035147"/>
        </p:xfrm>
        <a:graphic>
          <a:graphicData uri="http://schemas.openxmlformats.org/drawingml/2006/chart">
            <c:chart xmlns:c="http://schemas.openxmlformats.org/drawingml/2006/chart" xmlns:r="http://schemas.openxmlformats.org/officeDocument/2006/relationships" r:id="rId2"/>
          </a:graphicData>
        </a:graphic>
      </p:graphicFrame>
      <p:pic>
        <p:nvPicPr>
          <p:cNvPr id="3" name="Image 2">
            <a:extLst>
              <a:ext uri="{FF2B5EF4-FFF2-40B4-BE49-F238E27FC236}">
                <a16:creationId xmlns:a16="http://schemas.microsoft.com/office/drawing/2014/main" id="{1885E981-FFB7-4ADB-BAE2-1E02B6C48760}"/>
              </a:ext>
            </a:extLst>
          </p:cNvPr>
          <p:cNvPicPr>
            <a:picLocks noChangeAspect="1"/>
          </p:cNvPicPr>
          <p:nvPr/>
        </p:nvPicPr>
        <p:blipFill>
          <a:blip r:embed="rId3"/>
          <a:stretch>
            <a:fillRect/>
          </a:stretch>
        </p:blipFill>
        <p:spPr>
          <a:xfrm>
            <a:off x="3429000" y="735579"/>
            <a:ext cx="8683619" cy="5386841"/>
          </a:xfrm>
          <a:prstGeom prst="rect">
            <a:avLst/>
          </a:prstGeom>
        </p:spPr>
      </p:pic>
    </p:spTree>
    <p:extLst>
      <p:ext uri="{BB962C8B-B14F-4D97-AF65-F5344CB8AC3E}">
        <p14:creationId xmlns:p14="http://schemas.microsoft.com/office/powerpoint/2010/main" val="29750773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a:extLst>
              <a:ext uri="{FF2B5EF4-FFF2-40B4-BE49-F238E27FC236}">
                <a16:creationId xmlns:a16="http://schemas.microsoft.com/office/drawing/2014/main" id="{1DA25DCF-32CA-416B-AFCD-624F2C342913}"/>
              </a:ext>
            </a:extLst>
          </p:cNvPr>
          <p:cNvSpPr txBox="1"/>
          <p:nvPr/>
        </p:nvSpPr>
        <p:spPr>
          <a:xfrm>
            <a:off x="152400" y="2743200"/>
            <a:ext cx="3048000" cy="1384995"/>
          </a:xfrm>
          <a:prstGeom prst="rect">
            <a:avLst/>
          </a:prstGeom>
          <a:noFill/>
        </p:spPr>
        <p:txBody>
          <a:bodyPr wrap="square">
            <a:spAutoFit/>
          </a:bodyPr>
          <a:lstStyle/>
          <a:p>
            <a:pPr algn="ctr">
              <a:defRPr/>
            </a:pPr>
            <a:r>
              <a:rPr lang="fr-FR" altLang="fr-FR" sz="2800" b="1" dirty="0">
                <a:solidFill>
                  <a:schemeClr val="accent5"/>
                </a:solidFill>
                <a:latin typeface="Verdana" panose="020B0604030504040204" pitchFamily="34" charset="0"/>
                <a:ea typeface="Verdana" panose="020B0604030504040204" pitchFamily="34" charset="0"/>
              </a:rPr>
              <a:t>LES EFFECTIFS DE LA FPT</a:t>
            </a:r>
          </a:p>
        </p:txBody>
      </p:sp>
      <p:pic>
        <p:nvPicPr>
          <p:cNvPr id="8" name="Image 7">
            <a:extLst>
              <a:ext uri="{FF2B5EF4-FFF2-40B4-BE49-F238E27FC236}">
                <a16:creationId xmlns:a16="http://schemas.microsoft.com/office/drawing/2014/main" id="{8E83E1EE-7A85-7B3A-B523-580B50C0E2B3}"/>
              </a:ext>
            </a:extLst>
          </p:cNvPr>
          <p:cNvPicPr>
            <a:picLocks noChangeAspect="1"/>
          </p:cNvPicPr>
          <p:nvPr/>
        </p:nvPicPr>
        <p:blipFill>
          <a:blip r:embed="rId2"/>
          <a:stretch>
            <a:fillRect/>
          </a:stretch>
        </p:blipFill>
        <p:spPr>
          <a:xfrm>
            <a:off x="3484956" y="466344"/>
            <a:ext cx="8554644" cy="2286000"/>
          </a:xfrm>
          <a:prstGeom prst="rect">
            <a:avLst/>
          </a:prstGeom>
        </p:spPr>
      </p:pic>
      <p:sp>
        <p:nvSpPr>
          <p:cNvPr id="11" name="ZoneTexte 10">
            <a:extLst>
              <a:ext uri="{FF2B5EF4-FFF2-40B4-BE49-F238E27FC236}">
                <a16:creationId xmlns:a16="http://schemas.microsoft.com/office/drawing/2014/main" id="{4C6406E3-A4AA-724D-4E19-3AB2E0340219}"/>
              </a:ext>
            </a:extLst>
          </p:cNvPr>
          <p:cNvSpPr txBox="1"/>
          <p:nvPr/>
        </p:nvSpPr>
        <p:spPr>
          <a:xfrm>
            <a:off x="3622939" y="3048000"/>
            <a:ext cx="8345733" cy="2554545"/>
          </a:xfrm>
          <a:prstGeom prst="rect">
            <a:avLst/>
          </a:prstGeom>
          <a:noFill/>
        </p:spPr>
        <p:txBody>
          <a:bodyPr wrap="square">
            <a:spAutoFit/>
          </a:bodyPr>
          <a:lstStyle/>
          <a:p>
            <a:pPr algn="just"/>
            <a:r>
              <a:rPr lang="fr-FR" sz="2000" dirty="0">
                <a:solidFill>
                  <a:schemeClr val="bg1"/>
                </a:solidFill>
                <a:effectLst/>
                <a:latin typeface="Verdana" panose="020B0604030504040204" pitchFamily="34" charset="0"/>
                <a:ea typeface="Times New Roman" panose="02020603050405020304" pitchFamily="18" charset="0"/>
                <a:cs typeface="Arial" panose="020B0604020202020204" pitchFamily="34" charset="0"/>
              </a:rPr>
              <a:t>Certaines filières relèvent plus spécifiquement de certains types de collectivités</a:t>
            </a:r>
            <a:r>
              <a:rPr lang="fr-FR" sz="2000" dirty="0">
                <a:solidFill>
                  <a:schemeClr val="bg1"/>
                </a:solidFill>
                <a:effectLst/>
                <a:latin typeface="Verdana" panose="020B0604030504040204" pitchFamily="34" charset="0"/>
                <a:ea typeface="Times New Roman" panose="02020603050405020304" pitchFamily="18" charset="0"/>
              </a:rPr>
              <a:t> </a:t>
            </a:r>
            <a:r>
              <a:rPr lang="fr-FR" sz="2000" dirty="0">
                <a:solidFill>
                  <a:schemeClr val="bg1"/>
                </a:solidFill>
                <a:effectLst/>
                <a:latin typeface="Verdana" panose="020B0604030504040204" pitchFamily="34" charset="0"/>
                <a:ea typeface="Times New Roman" panose="02020603050405020304" pitchFamily="18" charset="0"/>
                <a:cs typeface="Arial" panose="020B0604020202020204" pitchFamily="34" charset="0"/>
              </a:rPr>
              <a:t>:</a:t>
            </a:r>
            <a:r>
              <a:rPr lang="fr-FR" sz="2000" dirty="0">
                <a:solidFill>
                  <a:schemeClr val="bg1"/>
                </a:solidFill>
                <a:effectLst/>
                <a:latin typeface="Verdana" panose="020B0604030504040204" pitchFamily="34" charset="0"/>
                <a:ea typeface="Times New Roman" panose="02020603050405020304" pitchFamily="18" charset="0"/>
              </a:rPr>
              <a:t> </a:t>
            </a:r>
            <a:r>
              <a:rPr lang="fr-FR" sz="2000" dirty="0">
                <a:solidFill>
                  <a:schemeClr val="bg1"/>
                </a:solidFill>
                <a:effectLst/>
                <a:latin typeface="Verdana" panose="020B0604030504040204" pitchFamily="34" charset="0"/>
                <a:ea typeface="Times New Roman" panose="02020603050405020304" pitchFamily="18" charset="0"/>
                <a:cs typeface="Arial" panose="020B0604020202020204" pitchFamily="34" charset="0"/>
              </a:rPr>
              <a:t>les fonctions de police municipale des communes ; celles de lutte contre l’incendie des départements ; les métiers de l’animation et de la culture, pour l’essentiel, des communes ou des établissements intercommunaux ; ceux de la filière médico-sociale des communes et des départements. Seules les filières technique et administrative sont présentes dans toutes les collectivités et établissements.</a:t>
            </a:r>
            <a:endParaRPr lang="fr-FR" sz="2000" dirty="0">
              <a:solidFill>
                <a:schemeClr val="bg1"/>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41974818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a:extLst>
              <a:ext uri="{FF2B5EF4-FFF2-40B4-BE49-F238E27FC236}">
                <a16:creationId xmlns:a16="http://schemas.microsoft.com/office/drawing/2014/main" id="{1DA25DCF-32CA-416B-AFCD-624F2C342913}"/>
              </a:ext>
            </a:extLst>
          </p:cNvPr>
          <p:cNvSpPr txBox="1"/>
          <p:nvPr/>
        </p:nvSpPr>
        <p:spPr>
          <a:xfrm>
            <a:off x="76200" y="2644170"/>
            <a:ext cx="3352800" cy="1384995"/>
          </a:xfrm>
          <a:prstGeom prst="rect">
            <a:avLst/>
          </a:prstGeom>
          <a:noFill/>
        </p:spPr>
        <p:txBody>
          <a:bodyPr wrap="square">
            <a:spAutoFit/>
          </a:bodyPr>
          <a:lstStyle/>
          <a:p>
            <a:pPr algn="ctr">
              <a:defRPr/>
            </a:pPr>
            <a:r>
              <a:rPr lang="fr-FR" altLang="fr-FR" sz="2800" b="1" dirty="0">
                <a:solidFill>
                  <a:schemeClr val="accent5"/>
                </a:solidFill>
                <a:latin typeface="Verdana" panose="020B0604030504040204" pitchFamily="34" charset="0"/>
                <a:ea typeface="Verdana" panose="020B0604030504040204" pitchFamily="34" charset="0"/>
              </a:rPr>
              <a:t>L’EMPLOI PUBLIC TERRITORIAL</a:t>
            </a:r>
          </a:p>
        </p:txBody>
      </p:sp>
      <p:sp>
        <p:nvSpPr>
          <p:cNvPr id="6" name="ZoneTexte 5">
            <a:extLst>
              <a:ext uri="{FF2B5EF4-FFF2-40B4-BE49-F238E27FC236}">
                <a16:creationId xmlns:a16="http://schemas.microsoft.com/office/drawing/2014/main" id="{FB44FA22-D086-4BD1-862A-5F60BF964E52}"/>
              </a:ext>
            </a:extLst>
          </p:cNvPr>
          <p:cNvSpPr txBox="1"/>
          <p:nvPr/>
        </p:nvSpPr>
        <p:spPr>
          <a:xfrm>
            <a:off x="3429000" y="317668"/>
            <a:ext cx="8458200" cy="2246769"/>
          </a:xfrm>
          <a:prstGeom prst="rect">
            <a:avLst/>
          </a:prstGeom>
          <a:noFill/>
        </p:spPr>
        <p:txBody>
          <a:bodyPr wrap="square">
            <a:spAutoFit/>
          </a:bodyPr>
          <a:lstStyle/>
          <a:p>
            <a:pPr marL="0" indent="0" algn="just" fontAlgn="auto">
              <a:spcAft>
                <a:spcPts val="0"/>
              </a:spcAft>
              <a:buFont typeface="Arial" pitchFamily="34" charset="0"/>
              <a:buNone/>
              <a:defRPr/>
            </a:pPr>
            <a:r>
              <a:rPr lang="fr-FR" sz="2000" dirty="0">
                <a:solidFill>
                  <a:schemeClr val="bg1"/>
                </a:solidFill>
                <a:latin typeface="Verdana" panose="020B0604030504040204" pitchFamily="34" charset="0"/>
                <a:ea typeface="Verdana" panose="020B0604030504040204" pitchFamily="34" charset="0"/>
              </a:rPr>
              <a:t>Le remplacement des départs constitue la première raison de recrutement dans les collectivités. Près de 40% des agents territoriaux partiront à la retraite d’ici 2030. </a:t>
            </a:r>
          </a:p>
          <a:p>
            <a:pPr marL="0" indent="0" algn="just" fontAlgn="auto">
              <a:spcAft>
                <a:spcPts val="0"/>
              </a:spcAft>
              <a:buFont typeface="Arial" pitchFamily="34" charset="0"/>
              <a:buNone/>
              <a:defRPr/>
            </a:pPr>
            <a:endParaRPr lang="fr-FR" sz="2000" dirty="0">
              <a:solidFill>
                <a:schemeClr val="bg1"/>
              </a:solidFill>
              <a:latin typeface="Verdana" panose="020B0604030504040204" pitchFamily="34" charset="0"/>
              <a:ea typeface="Verdana" panose="020B0604030504040204" pitchFamily="34" charset="0"/>
            </a:endParaRPr>
          </a:p>
          <a:p>
            <a:pPr marL="0" indent="0" algn="just" fontAlgn="auto">
              <a:spcAft>
                <a:spcPts val="0"/>
              </a:spcAft>
              <a:buFont typeface="Arial" pitchFamily="34" charset="0"/>
              <a:buNone/>
              <a:defRPr/>
            </a:pPr>
            <a:r>
              <a:rPr lang="fr-FR" sz="2000" dirty="0">
                <a:solidFill>
                  <a:schemeClr val="bg1"/>
                </a:solidFill>
                <a:latin typeface="Verdana" panose="020B0604030504040204" pitchFamily="34" charset="0"/>
                <a:ea typeface="Verdana" panose="020B0604030504040204" pitchFamily="34" charset="0"/>
              </a:rPr>
              <a:t>Les créations de poste portent principalement sur les services techniques, l’aménagement et le développement, les fonctions supports, l’enfance, l’éducation et la jeunesse.</a:t>
            </a:r>
          </a:p>
        </p:txBody>
      </p:sp>
      <p:pic>
        <p:nvPicPr>
          <p:cNvPr id="3" name="Image 2">
            <a:extLst>
              <a:ext uri="{FF2B5EF4-FFF2-40B4-BE49-F238E27FC236}">
                <a16:creationId xmlns:a16="http://schemas.microsoft.com/office/drawing/2014/main" id="{AB9231E9-737E-6EF1-4A7F-E583B30EDB99}"/>
              </a:ext>
            </a:extLst>
          </p:cNvPr>
          <p:cNvPicPr>
            <a:picLocks noChangeAspect="1"/>
          </p:cNvPicPr>
          <p:nvPr/>
        </p:nvPicPr>
        <p:blipFill>
          <a:blip r:embed="rId2"/>
          <a:stretch>
            <a:fillRect/>
          </a:stretch>
        </p:blipFill>
        <p:spPr>
          <a:xfrm>
            <a:off x="3703322" y="2722983"/>
            <a:ext cx="5029200" cy="1570581"/>
          </a:xfrm>
          <a:prstGeom prst="rect">
            <a:avLst/>
          </a:prstGeom>
        </p:spPr>
      </p:pic>
      <p:pic>
        <p:nvPicPr>
          <p:cNvPr id="7" name="Image 6">
            <a:extLst>
              <a:ext uri="{FF2B5EF4-FFF2-40B4-BE49-F238E27FC236}">
                <a16:creationId xmlns:a16="http://schemas.microsoft.com/office/drawing/2014/main" id="{84CA1DD6-33C0-ECF2-D9CC-F7FC6FE07A58}"/>
              </a:ext>
            </a:extLst>
          </p:cNvPr>
          <p:cNvPicPr>
            <a:picLocks noChangeAspect="1"/>
          </p:cNvPicPr>
          <p:nvPr/>
        </p:nvPicPr>
        <p:blipFill>
          <a:blip r:embed="rId3"/>
          <a:stretch>
            <a:fillRect/>
          </a:stretch>
        </p:blipFill>
        <p:spPr>
          <a:xfrm>
            <a:off x="6553200" y="4373591"/>
            <a:ext cx="4699252" cy="2094053"/>
          </a:xfrm>
          <a:prstGeom prst="rect">
            <a:avLst/>
          </a:prstGeom>
        </p:spPr>
      </p:pic>
    </p:spTree>
    <p:extLst>
      <p:ext uri="{BB962C8B-B14F-4D97-AF65-F5344CB8AC3E}">
        <p14:creationId xmlns:p14="http://schemas.microsoft.com/office/powerpoint/2010/main" val="17207660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6"/>
        </a:solidFill>
        <a:effectLst/>
      </p:bgPr>
    </p:bg>
    <p:spTree>
      <p:nvGrpSpPr>
        <p:cNvPr id="1" name=""/>
        <p:cNvGrpSpPr/>
        <p:nvPr/>
      </p:nvGrpSpPr>
      <p:grpSpPr>
        <a:xfrm>
          <a:off x="0" y="0"/>
          <a:ext cx="0" cy="0"/>
          <a:chOff x="0" y="0"/>
          <a:chExt cx="0" cy="0"/>
        </a:xfrm>
      </p:grpSpPr>
      <p:sp>
        <p:nvSpPr>
          <p:cNvPr id="2" name="object 2"/>
          <p:cNvSpPr txBox="1">
            <a:spLocks noGrp="1"/>
          </p:cNvSpPr>
          <p:nvPr>
            <p:ph type="title"/>
          </p:nvPr>
        </p:nvSpPr>
        <p:spPr>
          <a:xfrm>
            <a:off x="3581400" y="2971800"/>
            <a:ext cx="8382000" cy="1304844"/>
          </a:xfrm>
          <a:prstGeom prst="rect">
            <a:avLst/>
          </a:prstGeom>
        </p:spPr>
        <p:txBody>
          <a:bodyPr vert="horz" wrap="square" lIns="0" tIns="12065" rIns="0" bIns="0" rtlCol="0">
            <a:spAutoFit/>
          </a:bodyPr>
          <a:lstStyle/>
          <a:p>
            <a:pPr marL="12700">
              <a:lnSpc>
                <a:spcPct val="100000"/>
              </a:lnSpc>
              <a:spcBef>
                <a:spcPts val="95"/>
              </a:spcBef>
            </a:pPr>
            <a:r>
              <a:rPr sz="2800" dirty="0">
                <a:solidFill>
                  <a:srgbClr val="FFFFFF"/>
                </a:solidFill>
                <a:latin typeface="Verdana" panose="020B0604030504040204" pitchFamily="34" charset="0"/>
                <a:ea typeface="Verdana" panose="020B0604030504040204" pitchFamily="34" charset="0"/>
              </a:rPr>
              <a:t>LA </a:t>
            </a:r>
            <a:r>
              <a:rPr sz="2800" spc="-5" dirty="0">
                <a:solidFill>
                  <a:srgbClr val="FFFFFF"/>
                </a:solidFill>
                <a:latin typeface="Verdana" panose="020B0604030504040204" pitchFamily="34" charset="0"/>
                <a:ea typeface="Verdana" panose="020B0604030504040204" pitchFamily="34" charset="0"/>
              </a:rPr>
              <a:t>FONCTION </a:t>
            </a:r>
            <a:r>
              <a:rPr sz="2800" spc="-10" dirty="0">
                <a:solidFill>
                  <a:srgbClr val="FFFFFF"/>
                </a:solidFill>
                <a:latin typeface="Verdana" panose="020B0604030504040204" pitchFamily="34" charset="0"/>
                <a:ea typeface="Verdana" panose="020B0604030504040204" pitchFamily="34" charset="0"/>
              </a:rPr>
              <a:t>PUBLIQUE </a:t>
            </a:r>
            <a:r>
              <a:rPr sz="2800" spc="-5" dirty="0">
                <a:solidFill>
                  <a:srgbClr val="FFFFFF"/>
                </a:solidFill>
                <a:latin typeface="Verdana" panose="020B0604030504040204" pitchFamily="34" charset="0"/>
                <a:ea typeface="Verdana" panose="020B0604030504040204" pitchFamily="34" charset="0"/>
              </a:rPr>
              <a:t>TERRITORIALE</a:t>
            </a:r>
            <a:r>
              <a:rPr sz="2800" spc="95" dirty="0">
                <a:solidFill>
                  <a:srgbClr val="FFFFFF"/>
                </a:solidFill>
                <a:latin typeface="Verdana" panose="020B0604030504040204" pitchFamily="34" charset="0"/>
                <a:ea typeface="Verdana" panose="020B0604030504040204" pitchFamily="34" charset="0"/>
              </a:rPr>
              <a:t> </a:t>
            </a:r>
            <a:r>
              <a:rPr sz="2800" spc="-5" dirty="0">
                <a:solidFill>
                  <a:srgbClr val="FFFFFF"/>
                </a:solidFill>
                <a:latin typeface="Verdana" panose="020B0604030504040204" pitchFamily="34" charset="0"/>
                <a:ea typeface="Verdana" panose="020B0604030504040204" pitchFamily="34" charset="0"/>
              </a:rPr>
              <a:t>:</a:t>
            </a:r>
            <a:endParaRPr sz="2800" dirty="0">
              <a:latin typeface="Verdana" panose="020B0604030504040204" pitchFamily="34" charset="0"/>
              <a:ea typeface="Verdana" panose="020B0604030504040204" pitchFamily="34" charset="0"/>
            </a:endParaRPr>
          </a:p>
          <a:p>
            <a:pPr algn="just">
              <a:lnSpc>
                <a:spcPct val="100000"/>
              </a:lnSpc>
            </a:pPr>
            <a:r>
              <a:rPr lang="fr-FR" sz="2800" spc="-5" dirty="0">
                <a:solidFill>
                  <a:srgbClr val="002060"/>
                </a:solidFill>
                <a:latin typeface="Verdana" panose="020B0604030504040204" pitchFamily="34" charset="0"/>
                <a:ea typeface="Verdana" panose="020B0604030504040204" pitchFamily="34" charset="0"/>
              </a:rPr>
              <a:t>LES ENJEUX DE L’EMPLOI POUR LES ANNEES A VENIR</a:t>
            </a:r>
            <a:endParaRPr sz="2800" dirty="0">
              <a:solidFill>
                <a:srgbClr val="002060"/>
              </a:solidFill>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39004065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a:extLst>
              <a:ext uri="{FF2B5EF4-FFF2-40B4-BE49-F238E27FC236}">
                <a16:creationId xmlns:a16="http://schemas.microsoft.com/office/drawing/2014/main" id="{1DA25DCF-32CA-416B-AFCD-624F2C342913}"/>
              </a:ext>
            </a:extLst>
          </p:cNvPr>
          <p:cNvSpPr txBox="1"/>
          <p:nvPr/>
        </p:nvSpPr>
        <p:spPr>
          <a:xfrm>
            <a:off x="76200" y="2644170"/>
            <a:ext cx="3352800" cy="523220"/>
          </a:xfrm>
          <a:prstGeom prst="rect">
            <a:avLst/>
          </a:prstGeom>
          <a:noFill/>
        </p:spPr>
        <p:txBody>
          <a:bodyPr wrap="square">
            <a:spAutoFit/>
          </a:bodyPr>
          <a:lstStyle/>
          <a:p>
            <a:pPr algn="ctr">
              <a:defRPr/>
            </a:pPr>
            <a:r>
              <a:rPr lang="fr-FR" altLang="fr-FR" sz="2800" b="1" dirty="0">
                <a:solidFill>
                  <a:schemeClr val="accent5"/>
                </a:solidFill>
                <a:latin typeface="Verdana" panose="020B0604030504040204" pitchFamily="34" charset="0"/>
                <a:ea typeface="Verdana" panose="020B0604030504040204" pitchFamily="34" charset="0"/>
              </a:rPr>
              <a:t>LES ENJEUX</a:t>
            </a:r>
          </a:p>
        </p:txBody>
      </p:sp>
      <p:sp>
        <p:nvSpPr>
          <p:cNvPr id="6" name="ZoneTexte 5">
            <a:extLst>
              <a:ext uri="{FF2B5EF4-FFF2-40B4-BE49-F238E27FC236}">
                <a16:creationId xmlns:a16="http://schemas.microsoft.com/office/drawing/2014/main" id="{FB44FA22-D086-4BD1-862A-5F60BF964E52}"/>
              </a:ext>
            </a:extLst>
          </p:cNvPr>
          <p:cNvSpPr txBox="1"/>
          <p:nvPr/>
        </p:nvSpPr>
        <p:spPr>
          <a:xfrm>
            <a:off x="3429000" y="766733"/>
            <a:ext cx="8458200" cy="4801314"/>
          </a:xfrm>
          <a:prstGeom prst="rect">
            <a:avLst/>
          </a:prstGeom>
          <a:noFill/>
        </p:spPr>
        <p:txBody>
          <a:bodyPr wrap="square">
            <a:spAutoFit/>
          </a:bodyPr>
          <a:lstStyle/>
          <a:p>
            <a:pPr algn="just"/>
            <a:r>
              <a:rPr lang="fr-FR" sz="1800" dirty="0">
                <a:solidFill>
                  <a:srgbClr val="333399"/>
                </a:solidFill>
                <a:effectLst/>
                <a:latin typeface="Verdana" panose="020B0604030504040204" pitchFamily="34" charset="0"/>
                <a:ea typeface="Times New Roman" panose="02020603050405020304" pitchFamily="18" charset="0"/>
              </a:rPr>
              <a:t> </a:t>
            </a:r>
            <a:endParaRPr lang="fr-FR" sz="1800" dirty="0">
              <a:effectLst/>
              <a:latin typeface="Times New Roman" panose="02020603050405020304" pitchFamily="18" charset="0"/>
              <a:ea typeface="Times New Roman" panose="02020603050405020304" pitchFamily="18" charset="0"/>
            </a:endParaRPr>
          </a:p>
          <a:p>
            <a:pPr algn="just"/>
            <a:r>
              <a:rPr lang="fr-FR" sz="1800" dirty="0">
                <a:solidFill>
                  <a:schemeClr val="bg1"/>
                </a:solidFill>
                <a:effectLst/>
                <a:latin typeface="Verdana" panose="020B0604030504040204" pitchFamily="34" charset="0"/>
                <a:ea typeface="Times New Roman" panose="02020603050405020304" pitchFamily="18" charset="0"/>
              </a:rPr>
              <a:t>Le travail dans la Fonction Publique Territoriale garantit un certain dynamisme et demande polyvalence et adaptation, dans un contexte de modification de la carte des structures locales. </a:t>
            </a:r>
            <a:endParaRPr lang="fr-FR" sz="1800" dirty="0">
              <a:solidFill>
                <a:schemeClr val="bg1"/>
              </a:solidFill>
              <a:effectLst/>
              <a:latin typeface="Times New Roman" panose="02020603050405020304" pitchFamily="18" charset="0"/>
              <a:ea typeface="Times New Roman" panose="02020603050405020304" pitchFamily="18" charset="0"/>
            </a:endParaRPr>
          </a:p>
          <a:p>
            <a:pPr algn="just"/>
            <a:r>
              <a:rPr lang="fr-FR" sz="1800" dirty="0">
                <a:solidFill>
                  <a:schemeClr val="bg1"/>
                </a:solidFill>
                <a:effectLst/>
                <a:latin typeface="Verdana" panose="020B0604030504040204" pitchFamily="34" charset="0"/>
                <a:ea typeface="Times New Roman" panose="02020603050405020304" pitchFamily="18" charset="0"/>
              </a:rPr>
              <a:t> </a:t>
            </a:r>
            <a:endParaRPr lang="fr-FR" sz="1800" dirty="0">
              <a:solidFill>
                <a:schemeClr val="bg1"/>
              </a:solidFill>
              <a:effectLst/>
              <a:latin typeface="Times New Roman" panose="02020603050405020304" pitchFamily="18" charset="0"/>
              <a:ea typeface="Times New Roman" panose="02020603050405020304" pitchFamily="18" charset="0"/>
            </a:endParaRPr>
          </a:p>
          <a:p>
            <a:pPr algn="just"/>
            <a:r>
              <a:rPr lang="fr-FR" sz="1800" dirty="0">
                <a:solidFill>
                  <a:schemeClr val="bg1"/>
                </a:solidFill>
                <a:effectLst/>
                <a:latin typeface="Verdana" panose="020B0604030504040204" pitchFamily="34" charset="0"/>
                <a:ea typeface="Times New Roman" panose="02020603050405020304" pitchFamily="18" charset="0"/>
              </a:rPr>
              <a:t>Le monde des collectivités territoriales est en pleine évolution. </a:t>
            </a:r>
            <a:endParaRPr lang="fr-FR" sz="1800" dirty="0">
              <a:solidFill>
                <a:schemeClr val="bg1"/>
              </a:solidFill>
              <a:effectLst/>
              <a:latin typeface="Times New Roman" panose="02020603050405020304" pitchFamily="18" charset="0"/>
              <a:ea typeface="Times New Roman" panose="02020603050405020304" pitchFamily="18" charset="0"/>
            </a:endParaRPr>
          </a:p>
          <a:p>
            <a:pPr algn="just"/>
            <a:r>
              <a:rPr lang="fr-FR" sz="1800" dirty="0">
                <a:solidFill>
                  <a:schemeClr val="bg1"/>
                </a:solidFill>
                <a:effectLst/>
                <a:latin typeface="Verdana" panose="020B0604030504040204" pitchFamily="34" charset="0"/>
                <a:ea typeface="Times New Roman" panose="02020603050405020304" pitchFamily="18" charset="0"/>
              </a:rPr>
              <a:t> </a:t>
            </a:r>
            <a:endParaRPr lang="fr-FR" sz="1800" dirty="0">
              <a:solidFill>
                <a:schemeClr val="bg1"/>
              </a:solidFill>
              <a:effectLst/>
              <a:latin typeface="Times New Roman" panose="02020603050405020304" pitchFamily="18" charset="0"/>
              <a:ea typeface="Times New Roman" panose="02020603050405020304" pitchFamily="18" charset="0"/>
            </a:endParaRPr>
          </a:p>
          <a:p>
            <a:pPr algn="just"/>
            <a:r>
              <a:rPr lang="fr-FR" sz="1800" dirty="0">
                <a:solidFill>
                  <a:schemeClr val="bg1"/>
                </a:solidFill>
                <a:effectLst/>
                <a:latin typeface="Verdana" panose="020B0604030504040204" pitchFamily="34" charset="0"/>
                <a:ea typeface="Times New Roman" panose="02020603050405020304" pitchFamily="18" charset="0"/>
                <a:cs typeface="Arial" panose="020B0604020202020204" pitchFamily="34" charset="0"/>
              </a:rPr>
              <a:t>Un rapport parlementaire publié en février 2019 mettait en évidence les enjeux auxquels sont confrontés les collectivités territoriales et les </a:t>
            </a:r>
            <a:r>
              <a:rPr lang="fr-FR" sz="1800" dirty="0">
                <a:solidFill>
                  <a:schemeClr val="bg1"/>
                </a:solidFill>
                <a:effectLst/>
                <a:latin typeface="Verdana" panose="020B0604030504040204" pitchFamily="34" charset="0"/>
                <a:ea typeface="Calibri" panose="020F0502020204030204" pitchFamily="34" charset="0"/>
                <a:cs typeface="Arial" panose="020B0604020202020204" pitchFamily="34" charset="0"/>
              </a:rPr>
              <a:t>transitions qu’elles sont amenées à gérer pour ce mandat 2020-2026 :</a:t>
            </a:r>
            <a:endParaRPr lang="fr-FR" sz="1800" dirty="0">
              <a:solidFill>
                <a:schemeClr val="bg1"/>
              </a:solidFill>
              <a:effectLst/>
              <a:latin typeface="Times New Roman" panose="02020603050405020304" pitchFamily="18" charset="0"/>
              <a:ea typeface="Times New Roman" panose="02020603050405020304" pitchFamily="18" charset="0"/>
            </a:endParaRPr>
          </a:p>
          <a:p>
            <a:pPr marL="342900" lvl="0" indent="-342900" algn="just">
              <a:buFont typeface="Calibri" panose="020F0502020204030204" pitchFamily="34" charset="0"/>
              <a:buChar char="-"/>
            </a:pPr>
            <a:r>
              <a:rPr lang="fr-FR" sz="1800" dirty="0">
                <a:solidFill>
                  <a:schemeClr val="bg1"/>
                </a:solidFill>
                <a:effectLst/>
                <a:latin typeface="Verdana" panose="020B0604030504040204" pitchFamily="34" charset="0"/>
                <a:ea typeface="Calibri" panose="020F0502020204030204" pitchFamily="34" charset="0"/>
                <a:cs typeface="Arial" panose="020B0604020202020204" pitchFamily="34" charset="0"/>
              </a:rPr>
              <a:t>une transition territoriale liée aux réformes législatives adoptées depuis 2010 </a:t>
            </a:r>
            <a:endParaRPr lang="fr-FR" sz="1800" dirty="0">
              <a:solidFill>
                <a:schemeClr val="bg1"/>
              </a:solidFill>
              <a:effectLst/>
              <a:latin typeface="Times New Roman" panose="02020603050405020304" pitchFamily="18" charset="0"/>
              <a:ea typeface="Calibri" panose="020F0502020204030204" pitchFamily="34" charset="0"/>
            </a:endParaRPr>
          </a:p>
          <a:p>
            <a:pPr marL="342900" lvl="0" indent="-342900" algn="just">
              <a:buFont typeface="Calibri" panose="020F0502020204030204" pitchFamily="34" charset="0"/>
              <a:buChar char="-"/>
            </a:pPr>
            <a:r>
              <a:rPr lang="fr-FR" sz="1800" dirty="0">
                <a:solidFill>
                  <a:schemeClr val="bg1"/>
                </a:solidFill>
                <a:effectLst/>
                <a:latin typeface="Verdana" panose="020B0604030504040204" pitchFamily="34" charset="0"/>
                <a:ea typeface="Calibri" panose="020F0502020204030204" pitchFamily="34" charset="0"/>
                <a:cs typeface="Arial" panose="020B0604020202020204" pitchFamily="34" charset="0"/>
              </a:rPr>
              <a:t>une évolution normative avec de nouvelles contraintes juridiques dans tous les domaines (Ont dû être appliquées ces dernières années de nouvelles réformes concernant la protection des données, les marchés publics, l’urbanisme, la santé, le développement économique, les RH…)</a:t>
            </a:r>
            <a:endParaRPr lang="fr-FR" sz="1800" dirty="0">
              <a:solidFill>
                <a:schemeClr val="bg1"/>
              </a:solidFill>
              <a:effectLst/>
              <a:latin typeface="Times New Roman" panose="02020603050405020304" pitchFamily="18" charset="0"/>
              <a:ea typeface="Calibri" panose="020F0502020204030204" pitchFamily="34" charset="0"/>
            </a:endParaRPr>
          </a:p>
        </p:txBody>
      </p:sp>
    </p:spTree>
    <p:extLst>
      <p:ext uri="{BB962C8B-B14F-4D97-AF65-F5344CB8AC3E}">
        <p14:creationId xmlns:p14="http://schemas.microsoft.com/office/powerpoint/2010/main" val="9013802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a:extLst>
              <a:ext uri="{FF2B5EF4-FFF2-40B4-BE49-F238E27FC236}">
                <a16:creationId xmlns:a16="http://schemas.microsoft.com/office/drawing/2014/main" id="{1DA25DCF-32CA-416B-AFCD-624F2C342913}"/>
              </a:ext>
            </a:extLst>
          </p:cNvPr>
          <p:cNvSpPr txBox="1"/>
          <p:nvPr/>
        </p:nvSpPr>
        <p:spPr>
          <a:xfrm>
            <a:off x="76200" y="2644170"/>
            <a:ext cx="3352800" cy="523220"/>
          </a:xfrm>
          <a:prstGeom prst="rect">
            <a:avLst/>
          </a:prstGeom>
          <a:noFill/>
        </p:spPr>
        <p:txBody>
          <a:bodyPr wrap="square">
            <a:spAutoFit/>
          </a:bodyPr>
          <a:lstStyle/>
          <a:p>
            <a:pPr algn="ctr">
              <a:defRPr/>
            </a:pPr>
            <a:r>
              <a:rPr lang="fr-FR" altLang="fr-FR" sz="2800" b="1" dirty="0">
                <a:solidFill>
                  <a:schemeClr val="accent5"/>
                </a:solidFill>
                <a:latin typeface="Verdana" panose="020B0604030504040204" pitchFamily="34" charset="0"/>
                <a:ea typeface="Verdana" panose="020B0604030504040204" pitchFamily="34" charset="0"/>
              </a:rPr>
              <a:t>LES ENJEUX</a:t>
            </a:r>
          </a:p>
        </p:txBody>
      </p:sp>
      <p:sp>
        <p:nvSpPr>
          <p:cNvPr id="6" name="ZoneTexte 5">
            <a:extLst>
              <a:ext uri="{FF2B5EF4-FFF2-40B4-BE49-F238E27FC236}">
                <a16:creationId xmlns:a16="http://schemas.microsoft.com/office/drawing/2014/main" id="{FB44FA22-D086-4BD1-862A-5F60BF964E52}"/>
              </a:ext>
            </a:extLst>
          </p:cNvPr>
          <p:cNvSpPr txBox="1"/>
          <p:nvPr/>
        </p:nvSpPr>
        <p:spPr>
          <a:xfrm>
            <a:off x="3404616" y="304800"/>
            <a:ext cx="8458200" cy="6740307"/>
          </a:xfrm>
          <a:prstGeom prst="rect">
            <a:avLst/>
          </a:prstGeom>
          <a:noFill/>
        </p:spPr>
        <p:txBody>
          <a:bodyPr wrap="square">
            <a:spAutoFit/>
          </a:bodyPr>
          <a:lstStyle/>
          <a:p>
            <a:pPr marL="342900" lvl="0" indent="-342900" algn="just">
              <a:buFont typeface="Calibri" panose="020F0502020204030204" pitchFamily="34" charset="0"/>
              <a:buChar char="-"/>
            </a:pPr>
            <a:r>
              <a:rPr lang="fr-FR" sz="1800" dirty="0">
                <a:solidFill>
                  <a:schemeClr val="bg1"/>
                </a:solidFill>
                <a:effectLst/>
                <a:latin typeface="Verdana" panose="020B0604030504040204" pitchFamily="34" charset="0"/>
                <a:ea typeface="Calibri" panose="020F0502020204030204" pitchFamily="34" charset="0"/>
                <a:cs typeface="Arial" panose="020B0604020202020204" pitchFamily="34" charset="0"/>
              </a:rPr>
              <a:t>une transition écologique, énergétique, digitale et numérique qui amènent les collectivités à revoir leurs politiques publiques et la gestion des services</a:t>
            </a:r>
            <a:endParaRPr lang="fr-FR" sz="1800" dirty="0">
              <a:solidFill>
                <a:schemeClr val="bg1"/>
              </a:solidFill>
              <a:effectLst/>
              <a:latin typeface="Times New Roman" panose="02020603050405020304" pitchFamily="18" charset="0"/>
              <a:ea typeface="Calibri" panose="020F0502020204030204" pitchFamily="34" charset="0"/>
            </a:endParaRPr>
          </a:p>
          <a:p>
            <a:pPr marL="342900" lvl="0" indent="-342900" algn="just">
              <a:buFont typeface="Calibri" panose="020F0502020204030204" pitchFamily="34" charset="0"/>
              <a:buChar char="-"/>
            </a:pPr>
            <a:r>
              <a:rPr lang="fr-FR" sz="1800" dirty="0">
                <a:solidFill>
                  <a:schemeClr val="bg1"/>
                </a:solidFill>
                <a:effectLst/>
                <a:latin typeface="Verdana" panose="020B0604030504040204" pitchFamily="34" charset="0"/>
                <a:ea typeface="Calibri" panose="020F0502020204030204" pitchFamily="34" charset="0"/>
                <a:cs typeface="Arial" panose="020B0604020202020204" pitchFamily="34" charset="0"/>
              </a:rPr>
              <a:t>une évolution démographique avec le vieillissement de la population et les attentes nouvelles des jeunes générations</a:t>
            </a:r>
            <a:endParaRPr lang="fr-FR" sz="1800" dirty="0">
              <a:solidFill>
                <a:schemeClr val="bg1"/>
              </a:solidFill>
              <a:effectLst/>
              <a:latin typeface="Times New Roman" panose="02020603050405020304" pitchFamily="18" charset="0"/>
              <a:ea typeface="Calibri" panose="020F0502020204030204" pitchFamily="34" charset="0"/>
            </a:endParaRPr>
          </a:p>
          <a:p>
            <a:pPr marL="342900" lvl="0" indent="-342900" algn="just">
              <a:buFont typeface="Calibri" panose="020F0502020204030204" pitchFamily="34" charset="0"/>
              <a:buChar char="-"/>
            </a:pPr>
            <a:r>
              <a:rPr lang="fr-FR" sz="1800" dirty="0">
                <a:solidFill>
                  <a:schemeClr val="bg1"/>
                </a:solidFill>
                <a:effectLst/>
                <a:latin typeface="Verdana" panose="020B0604030504040204" pitchFamily="34" charset="0"/>
                <a:ea typeface="Calibri" panose="020F0502020204030204" pitchFamily="34" charset="0"/>
                <a:cs typeface="Arial" panose="020B0604020202020204" pitchFamily="34" charset="0"/>
              </a:rPr>
              <a:t>une contrainte économique avec la nécessaire maîtrise des dépenses publiques. </a:t>
            </a:r>
            <a:r>
              <a:rPr lang="fr-FR" sz="1800" dirty="0">
                <a:solidFill>
                  <a:schemeClr val="bg1"/>
                </a:solidFill>
                <a:effectLst/>
                <a:latin typeface="Verdana" panose="020B0604030504040204" pitchFamily="34" charset="0"/>
                <a:ea typeface="Calibri" panose="020F0502020204030204" pitchFamily="34" charset="0"/>
                <a:cs typeface="Verdana" panose="020B0604030504040204" pitchFamily="34" charset="0"/>
              </a:rPr>
              <a:t>Quel que soit le type de collectivité, commune, intercommunalité, conseil Départemental ou régional, la maitrise de la masse salariale constituera la première priorité en matière de gestion des ressources humaines pour le mandat 2020/2026</a:t>
            </a:r>
            <a:endParaRPr lang="fr-FR" sz="1800" dirty="0">
              <a:solidFill>
                <a:schemeClr val="bg1"/>
              </a:solidFill>
              <a:effectLst/>
              <a:latin typeface="Times New Roman" panose="02020603050405020304" pitchFamily="18" charset="0"/>
              <a:ea typeface="Calibri" panose="020F0502020204030204" pitchFamily="34" charset="0"/>
            </a:endParaRPr>
          </a:p>
          <a:p>
            <a:pPr marL="342900" lvl="0" indent="-342900" algn="just">
              <a:buFont typeface="Calibri" panose="020F0502020204030204" pitchFamily="34" charset="0"/>
              <a:buChar char="-"/>
            </a:pPr>
            <a:r>
              <a:rPr lang="fr-FR" sz="1800" dirty="0">
                <a:solidFill>
                  <a:schemeClr val="bg1"/>
                </a:solidFill>
                <a:effectLst/>
                <a:latin typeface="Verdana" panose="020B0604030504040204" pitchFamily="34" charset="0"/>
                <a:ea typeface="Calibri" panose="020F0502020204030204" pitchFamily="34" charset="0"/>
                <a:cs typeface="Arial" panose="020B0604020202020204" pitchFamily="34" charset="0"/>
              </a:rPr>
              <a:t>une mutation professionnelle, la fonction publique territoriale étant en pleine évolution.</a:t>
            </a:r>
            <a:endParaRPr lang="fr-FR" sz="1800" dirty="0">
              <a:solidFill>
                <a:schemeClr val="bg1"/>
              </a:solidFill>
              <a:effectLst/>
              <a:latin typeface="Times New Roman" panose="02020603050405020304" pitchFamily="18" charset="0"/>
              <a:ea typeface="Calibri" panose="020F0502020204030204" pitchFamily="34" charset="0"/>
            </a:endParaRPr>
          </a:p>
          <a:p>
            <a:pPr algn="just"/>
            <a:endParaRPr lang="fr-FR" sz="1800" dirty="0">
              <a:solidFill>
                <a:schemeClr val="bg1"/>
              </a:solidFill>
              <a:effectLst/>
              <a:latin typeface="Times New Roman" panose="02020603050405020304" pitchFamily="18" charset="0"/>
              <a:ea typeface="Calibri" panose="020F0502020204030204" pitchFamily="34" charset="0"/>
            </a:endParaRPr>
          </a:p>
          <a:p>
            <a:pPr algn="just"/>
            <a:r>
              <a:rPr lang="fr-FR" sz="1800" dirty="0">
                <a:solidFill>
                  <a:schemeClr val="bg1"/>
                </a:solidFill>
                <a:effectLst/>
                <a:latin typeface="Verdana" panose="020B0604030504040204" pitchFamily="34" charset="0"/>
                <a:ea typeface="Times New Roman" panose="02020603050405020304" pitchFamily="18" charset="0"/>
              </a:rPr>
              <a:t>Les agents publics sont directement impactés par ces changements, ce qui peut constituer de nouvelles possibilités d’évolution comme l’ouverture de nouveaux métiers, la mise en œuvre de nouvelles activités…</a:t>
            </a:r>
            <a:endParaRPr lang="fr-FR" sz="1800" dirty="0">
              <a:solidFill>
                <a:schemeClr val="bg1"/>
              </a:solidFill>
              <a:effectLst/>
              <a:latin typeface="Times New Roman" panose="02020603050405020304" pitchFamily="18" charset="0"/>
              <a:ea typeface="Times New Roman" panose="02020603050405020304" pitchFamily="18" charset="0"/>
            </a:endParaRPr>
          </a:p>
          <a:p>
            <a:pPr algn="just"/>
            <a:r>
              <a:rPr lang="fr-FR" sz="1800" dirty="0">
                <a:solidFill>
                  <a:schemeClr val="bg1"/>
                </a:solidFill>
                <a:effectLst/>
                <a:latin typeface="Verdana" panose="020B0604030504040204" pitchFamily="34" charset="0"/>
                <a:ea typeface="Times New Roman" panose="02020603050405020304" pitchFamily="18" charset="0"/>
              </a:rPr>
              <a:t> </a:t>
            </a:r>
            <a:endParaRPr lang="fr-FR" sz="1800" dirty="0">
              <a:solidFill>
                <a:schemeClr val="bg1"/>
              </a:solidFill>
              <a:effectLst/>
              <a:latin typeface="Times New Roman" panose="02020603050405020304" pitchFamily="18" charset="0"/>
              <a:ea typeface="Times New Roman" panose="02020603050405020304" pitchFamily="18" charset="0"/>
            </a:endParaRPr>
          </a:p>
          <a:p>
            <a:pPr algn="just"/>
            <a:r>
              <a:rPr lang="fr-FR" sz="1800" dirty="0">
                <a:solidFill>
                  <a:schemeClr val="bg1"/>
                </a:solidFill>
                <a:effectLst/>
                <a:latin typeface="Verdana" panose="020B0604030504040204" pitchFamily="34" charset="0"/>
                <a:ea typeface="Times New Roman" panose="02020603050405020304" pitchFamily="18" charset="0"/>
              </a:rPr>
              <a:t>Les collectivités sont soumises à deux objectifs qui peuvent apparaître comme contradictoires : maîtriser ses coûts de personnel mais se doter de compétences parfois pointues et renforcer le niveau d’expertise et d’encadrement.</a:t>
            </a:r>
            <a:endParaRPr lang="fr-FR" sz="1800" dirty="0">
              <a:solidFill>
                <a:schemeClr val="bg1"/>
              </a:solidFill>
              <a:effectLst/>
              <a:latin typeface="Times New Roman" panose="02020603050405020304" pitchFamily="18" charset="0"/>
              <a:ea typeface="Times New Roman" panose="02020603050405020304" pitchFamily="18" charset="0"/>
            </a:endParaRPr>
          </a:p>
          <a:p>
            <a:pPr algn="just"/>
            <a:r>
              <a:rPr lang="fr-FR" sz="1800" dirty="0">
                <a:solidFill>
                  <a:schemeClr val="bg1"/>
                </a:solidFill>
                <a:effectLst/>
                <a:latin typeface="Verdana" panose="020B0604030504040204" pitchFamily="34" charset="0"/>
                <a:ea typeface="Times New Roman" panose="02020603050405020304" pitchFamily="18" charset="0"/>
                <a:cs typeface="Arial" panose="020B0604020202020204" pitchFamily="34" charset="0"/>
              </a:rPr>
              <a:t> </a:t>
            </a:r>
            <a:endParaRPr lang="fr-FR" sz="1800" dirty="0">
              <a:solidFill>
                <a:schemeClr val="bg1"/>
              </a:solidFill>
              <a:effectLst/>
              <a:latin typeface="Times New Roman" panose="02020603050405020304" pitchFamily="18" charset="0"/>
              <a:ea typeface="Times New Roman" panose="02020603050405020304" pitchFamily="18" charset="0"/>
            </a:endParaRPr>
          </a:p>
          <a:p>
            <a:pPr algn="just"/>
            <a:endParaRPr lang="fr-FR" sz="1800" dirty="0">
              <a:solidFill>
                <a:schemeClr val="bg1"/>
              </a:solidFill>
              <a:effectLst/>
              <a:latin typeface="Times New Roman" panose="02020603050405020304" pitchFamily="18" charset="0"/>
              <a:ea typeface="Calibri" panose="020F0502020204030204" pitchFamily="34" charset="0"/>
            </a:endParaRPr>
          </a:p>
        </p:txBody>
      </p:sp>
    </p:spTree>
    <p:extLst>
      <p:ext uri="{BB962C8B-B14F-4D97-AF65-F5344CB8AC3E}">
        <p14:creationId xmlns:p14="http://schemas.microsoft.com/office/powerpoint/2010/main" val="20765261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a:extLst>
              <a:ext uri="{FF2B5EF4-FFF2-40B4-BE49-F238E27FC236}">
                <a16:creationId xmlns:a16="http://schemas.microsoft.com/office/drawing/2014/main" id="{1DA25DCF-32CA-416B-AFCD-624F2C342913}"/>
              </a:ext>
            </a:extLst>
          </p:cNvPr>
          <p:cNvSpPr txBox="1"/>
          <p:nvPr/>
        </p:nvSpPr>
        <p:spPr>
          <a:xfrm>
            <a:off x="-152400" y="2644170"/>
            <a:ext cx="3581400" cy="1384995"/>
          </a:xfrm>
          <a:prstGeom prst="rect">
            <a:avLst/>
          </a:prstGeom>
          <a:noFill/>
        </p:spPr>
        <p:txBody>
          <a:bodyPr wrap="square">
            <a:spAutoFit/>
          </a:bodyPr>
          <a:lstStyle/>
          <a:p>
            <a:pPr algn="ctr">
              <a:defRPr/>
            </a:pPr>
            <a:r>
              <a:rPr lang="fr-FR" altLang="fr-FR" sz="2800" b="1" dirty="0">
                <a:solidFill>
                  <a:schemeClr val="accent5"/>
                </a:solidFill>
                <a:latin typeface="Verdana" panose="020B0604030504040204" pitchFamily="34" charset="0"/>
                <a:ea typeface="Verdana" panose="020B0604030504040204" pitchFamily="34" charset="0"/>
              </a:rPr>
              <a:t>LES ENJEUX</a:t>
            </a:r>
          </a:p>
          <a:p>
            <a:pPr algn="ctr">
              <a:defRPr/>
            </a:pPr>
            <a:r>
              <a:rPr lang="fr-FR" altLang="fr-FR" sz="2800" b="1" dirty="0">
                <a:solidFill>
                  <a:schemeClr val="accent5"/>
                </a:solidFill>
                <a:latin typeface="Verdana" panose="020B0604030504040204" pitchFamily="34" charset="0"/>
                <a:ea typeface="Verdana" panose="020B0604030504040204" pitchFamily="34" charset="0"/>
              </a:rPr>
              <a:t>L’ATTRACTIVITE DE LA FPT</a:t>
            </a:r>
          </a:p>
        </p:txBody>
      </p:sp>
      <p:sp>
        <p:nvSpPr>
          <p:cNvPr id="6" name="ZoneTexte 5">
            <a:extLst>
              <a:ext uri="{FF2B5EF4-FFF2-40B4-BE49-F238E27FC236}">
                <a16:creationId xmlns:a16="http://schemas.microsoft.com/office/drawing/2014/main" id="{FB44FA22-D086-4BD1-862A-5F60BF964E52}"/>
              </a:ext>
            </a:extLst>
          </p:cNvPr>
          <p:cNvSpPr txBox="1"/>
          <p:nvPr/>
        </p:nvSpPr>
        <p:spPr>
          <a:xfrm>
            <a:off x="3404616" y="304800"/>
            <a:ext cx="8458200" cy="4616648"/>
          </a:xfrm>
          <a:prstGeom prst="rect">
            <a:avLst/>
          </a:prstGeom>
          <a:noFill/>
        </p:spPr>
        <p:txBody>
          <a:bodyPr wrap="square">
            <a:spAutoFit/>
          </a:bodyPr>
          <a:lstStyle/>
          <a:p>
            <a:pPr algn="just"/>
            <a:r>
              <a:rPr lang="fr-FR" sz="1600" b="1" u="sng" dirty="0">
                <a:solidFill>
                  <a:schemeClr val="bg1"/>
                </a:solidFill>
                <a:effectLst/>
                <a:latin typeface="Verdana" panose="020B0604030504040204" pitchFamily="34" charset="0"/>
                <a:ea typeface="Times New Roman" panose="02020603050405020304" pitchFamily="18" charset="0"/>
                <a:cs typeface="Open Sans" panose="020B0606030504020204" pitchFamily="34" charset="0"/>
              </a:rPr>
              <a:t>Le lancement fin 2022 du site metiersterritoriaux.fr</a:t>
            </a:r>
            <a:endParaRPr lang="fr-FR" sz="1600" dirty="0">
              <a:solidFill>
                <a:schemeClr val="bg1"/>
              </a:solidFill>
              <a:effectLst/>
              <a:latin typeface="Arial" panose="020B0604020202020204" pitchFamily="34" charset="0"/>
              <a:ea typeface="Times New Roman" panose="02020603050405020304" pitchFamily="18" charset="0"/>
            </a:endParaRPr>
          </a:p>
          <a:p>
            <a:pPr algn="just"/>
            <a:r>
              <a:rPr lang="fr-FR" sz="1600" dirty="0">
                <a:solidFill>
                  <a:schemeClr val="bg1"/>
                </a:solidFill>
                <a:effectLst/>
                <a:latin typeface="Verdana" panose="020B0604030504040204" pitchFamily="34" charset="0"/>
                <a:ea typeface="Times New Roman" panose="02020603050405020304" pitchFamily="18" charset="0"/>
                <a:cs typeface="Open Sans" panose="020B0606030504020204" pitchFamily="34" charset="0"/>
              </a:rPr>
              <a:t> </a:t>
            </a:r>
            <a:endParaRPr lang="fr-FR" sz="1600" dirty="0">
              <a:solidFill>
                <a:schemeClr val="bg1"/>
              </a:solidFill>
              <a:effectLst/>
              <a:latin typeface="Arial" panose="020B0604020202020204" pitchFamily="34" charset="0"/>
              <a:ea typeface="Times New Roman" panose="02020603050405020304" pitchFamily="18" charset="0"/>
            </a:endParaRPr>
          </a:p>
          <a:p>
            <a:pPr algn="just"/>
            <a:r>
              <a:rPr lang="fr-FR" sz="1600" dirty="0">
                <a:solidFill>
                  <a:schemeClr val="bg1"/>
                </a:solidFill>
                <a:effectLst/>
                <a:latin typeface="Verdana" panose="020B0604030504040204" pitchFamily="34" charset="0"/>
                <a:ea typeface="Times New Roman" panose="02020603050405020304" pitchFamily="18" charset="0"/>
                <a:cs typeface="Open Sans" panose="020B0606030504020204" pitchFamily="34" charset="0"/>
              </a:rPr>
              <a:t>Les collectivités territoriales affrontent des difficultés de recrutement. </a:t>
            </a:r>
          </a:p>
          <a:p>
            <a:pPr algn="just"/>
            <a:endParaRPr lang="fr-FR" sz="1600" dirty="0">
              <a:solidFill>
                <a:schemeClr val="bg1"/>
              </a:solidFill>
              <a:latin typeface="Verdana" panose="020B0604030504040204" pitchFamily="34" charset="0"/>
              <a:ea typeface="Times New Roman" panose="02020603050405020304" pitchFamily="18" charset="0"/>
              <a:cs typeface="Open Sans" panose="020B0606030504020204" pitchFamily="34" charset="0"/>
            </a:endParaRPr>
          </a:p>
          <a:p>
            <a:pPr algn="just"/>
            <a:r>
              <a:rPr lang="fr-FR" sz="1600" dirty="0">
                <a:solidFill>
                  <a:schemeClr val="bg1"/>
                </a:solidFill>
                <a:effectLst/>
                <a:latin typeface="Verdana" panose="020B0604030504040204" pitchFamily="34" charset="0"/>
                <a:ea typeface="Times New Roman" panose="02020603050405020304" pitchFamily="18" charset="0"/>
                <a:cs typeface="Open Sans" panose="020B0606030504020204" pitchFamily="34" charset="0"/>
              </a:rPr>
              <a:t>Pour les aider à attirer des candidats, le Centre national de la fonction publique territoriale (CNFPT) a développé en partenariat avec la Fédération nationale des centres de gestion (FNCDG) un dispositif de communication digital, #metiersterritoriaux qui valorise la fonction publique territoriale, et l’ensemble de ses métiers. </a:t>
            </a:r>
          </a:p>
          <a:p>
            <a:pPr algn="just"/>
            <a:endParaRPr lang="fr-FR" sz="1600" dirty="0">
              <a:solidFill>
                <a:schemeClr val="bg1"/>
              </a:solidFill>
              <a:latin typeface="Verdana" panose="020B0604030504040204" pitchFamily="34" charset="0"/>
              <a:ea typeface="Times New Roman" panose="02020603050405020304" pitchFamily="18" charset="0"/>
              <a:cs typeface="Open Sans" panose="020B0606030504020204" pitchFamily="34" charset="0"/>
            </a:endParaRPr>
          </a:p>
          <a:p>
            <a:pPr algn="just"/>
            <a:r>
              <a:rPr lang="fr-FR" sz="1600" dirty="0">
                <a:solidFill>
                  <a:schemeClr val="bg1"/>
                </a:solidFill>
                <a:effectLst/>
                <a:latin typeface="Verdana" panose="020B0604030504040204" pitchFamily="34" charset="0"/>
                <a:ea typeface="Times New Roman" panose="02020603050405020304" pitchFamily="18" charset="0"/>
                <a:cs typeface="Open Sans" panose="020B0606030504020204" pitchFamily="34" charset="0"/>
              </a:rPr>
              <a:t>Il se compose d’une vidéo de promotion de la FPT, de vidéos « 2 minutes avec » présentant chacune un métier ainsi que de guides métier précisant entre autres les modalités d’accès et les cadres d’emplois. L’ensemble de ces ressources est accessible depuis le site internet metiersterritoriaux.fr, et, s’enrichira, courant 2023, d’un compte Instagram dédié.</a:t>
            </a:r>
          </a:p>
          <a:p>
            <a:pPr algn="just"/>
            <a:endParaRPr lang="fr-FR" sz="1600" dirty="0">
              <a:solidFill>
                <a:schemeClr val="bg1"/>
              </a:solidFill>
              <a:latin typeface="Verdana" panose="020B0604030504040204" pitchFamily="34" charset="0"/>
              <a:ea typeface="Times New Roman" panose="02020603050405020304" pitchFamily="18" charset="0"/>
              <a:cs typeface="Open Sans" panose="020B0606030504020204" pitchFamily="34" charset="0"/>
            </a:endParaRPr>
          </a:p>
          <a:p>
            <a:pPr algn="just"/>
            <a:endParaRPr lang="fr-FR" sz="1800" dirty="0">
              <a:solidFill>
                <a:schemeClr val="bg1"/>
              </a:solidFill>
              <a:effectLst/>
              <a:latin typeface="Arial" panose="020B0604020202020204" pitchFamily="34" charset="0"/>
              <a:ea typeface="Times New Roman" panose="02020603050405020304" pitchFamily="18" charset="0"/>
            </a:endParaRPr>
          </a:p>
          <a:p>
            <a:pPr algn="just"/>
            <a:endParaRPr lang="fr-FR" sz="1800" dirty="0">
              <a:solidFill>
                <a:schemeClr val="bg1"/>
              </a:solidFill>
              <a:effectLst/>
              <a:latin typeface="Times New Roman" panose="02020603050405020304" pitchFamily="18" charset="0"/>
              <a:ea typeface="Calibri" panose="020F0502020204030204" pitchFamily="34" charset="0"/>
            </a:endParaRPr>
          </a:p>
        </p:txBody>
      </p:sp>
      <p:pic>
        <p:nvPicPr>
          <p:cNvPr id="3" name="Image 2">
            <a:extLst>
              <a:ext uri="{FF2B5EF4-FFF2-40B4-BE49-F238E27FC236}">
                <a16:creationId xmlns:a16="http://schemas.microsoft.com/office/drawing/2014/main" id="{C2154A5B-338E-BB77-F8D7-12C4308DD1C9}"/>
              </a:ext>
            </a:extLst>
          </p:cNvPr>
          <p:cNvPicPr>
            <a:picLocks noChangeAspect="1"/>
          </p:cNvPicPr>
          <p:nvPr/>
        </p:nvPicPr>
        <p:blipFill>
          <a:blip r:embed="rId2"/>
          <a:stretch>
            <a:fillRect/>
          </a:stretch>
        </p:blipFill>
        <p:spPr>
          <a:xfrm>
            <a:off x="3459480" y="4029165"/>
            <a:ext cx="3862831" cy="2826179"/>
          </a:xfrm>
          <a:prstGeom prst="rect">
            <a:avLst/>
          </a:prstGeom>
        </p:spPr>
      </p:pic>
      <p:pic>
        <p:nvPicPr>
          <p:cNvPr id="7" name="Image 6">
            <a:extLst>
              <a:ext uri="{FF2B5EF4-FFF2-40B4-BE49-F238E27FC236}">
                <a16:creationId xmlns:a16="http://schemas.microsoft.com/office/drawing/2014/main" id="{61AF52DB-65EF-CAEB-AEF5-DBFFF3341AFF}"/>
              </a:ext>
            </a:extLst>
          </p:cNvPr>
          <p:cNvPicPr>
            <a:picLocks noChangeAspect="1"/>
          </p:cNvPicPr>
          <p:nvPr/>
        </p:nvPicPr>
        <p:blipFill>
          <a:blip r:embed="rId3"/>
          <a:stretch>
            <a:fillRect/>
          </a:stretch>
        </p:blipFill>
        <p:spPr>
          <a:xfrm>
            <a:off x="8193024" y="4092609"/>
            <a:ext cx="2649727" cy="2699289"/>
          </a:xfrm>
          <a:prstGeom prst="rect">
            <a:avLst/>
          </a:prstGeom>
        </p:spPr>
      </p:pic>
    </p:spTree>
    <p:extLst>
      <p:ext uri="{BB962C8B-B14F-4D97-AF65-F5344CB8AC3E}">
        <p14:creationId xmlns:p14="http://schemas.microsoft.com/office/powerpoint/2010/main" val="33377948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6"/>
        </a:solidFill>
        <a:effectLst/>
      </p:bgPr>
    </p:bg>
    <p:spTree>
      <p:nvGrpSpPr>
        <p:cNvPr id="1" name=""/>
        <p:cNvGrpSpPr/>
        <p:nvPr/>
      </p:nvGrpSpPr>
      <p:grpSpPr>
        <a:xfrm>
          <a:off x="0" y="0"/>
          <a:ext cx="0" cy="0"/>
          <a:chOff x="0" y="0"/>
          <a:chExt cx="0" cy="0"/>
        </a:xfrm>
      </p:grpSpPr>
      <p:sp>
        <p:nvSpPr>
          <p:cNvPr id="2" name="object 2"/>
          <p:cNvSpPr txBox="1">
            <a:spLocks noGrp="1"/>
          </p:cNvSpPr>
          <p:nvPr>
            <p:ph type="title"/>
          </p:nvPr>
        </p:nvSpPr>
        <p:spPr>
          <a:xfrm>
            <a:off x="3581400" y="2971800"/>
            <a:ext cx="8382000" cy="873957"/>
          </a:xfrm>
          <a:prstGeom prst="rect">
            <a:avLst/>
          </a:prstGeom>
        </p:spPr>
        <p:txBody>
          <a:bodyPr vert="horz" wrap="square" lIns="0" tIns="12065" rIns="0" bIns="0" rtlCol="0">
            <a:spAutoFit/>
          </a:bodyPr>
          <a:lstStyle/>
          <a:p>
            <a:pPr marL="12700">
              <a:lnSpc>
                <a:spcPct val="100000"/>
              </a:lnSpc>
              <a:spcBef>
                <a:spcPts val="95"/>
              </a:spcBef>
            </a:pPr>
            <a:r>
              <a:rPr sz="2800" dirty="0">
                <a:solidFill>
                  <a:srgbClr val="FFFFFF"/>
                </a:solidFill>
                <a:latin typeface="Verdana" panose="020B0604030504040204" pitchFamily="34" charset="0"/>
                <a:ea typeface="Verdana" panose="020B0604030504040204" pitchFamily="34" charset="0"/>
              </a:rPr>
              <a:t>LA </a:t>
            </a:r>
            <a:r>
              <a:rPr sz="2800" spc="-5" dirty="0">
                <a:solidFill>
                  <a:srgbClr val="FFFFFF"/>
                </a:solidFill>
                <a:latin typeface="Verdana" panose="020B0604030504040204" pitchFamily="34" charset="0"/>
                <a:ea typeface="Verdana" panose="020B0604030504040204" pitchFamily="34" charset="0"/>
              </a:rPr>
              <a:t>FONCTION </a:t>
            </a:r>
            <a:r>
              <a:rPr sz="2800" spc="-10" dirty="0">
                <a:solidFill>
                  <a:srgbClr val="FFFFFF"/>
                </a:solidFill>
                <a:latin typeface="Verdana" panose="020B0604030504040204" pitchFamily="34" charset="0"/>
                <a:ea typeface="Verdana" panose="020B0604030504040204" pitchFamily="34" charset="0"/>
              </a:rPr>
              <a:t>PUBLIQUE </a:t>
            </a:r>
            <a:r>
              <a:rPr sz="2800" spc="-5" dirty="0">
                <a:solidFill>
                  <a:srgbClr val="FFFFFF"/>
                </a:solidFill>
                <a:latin typeface="Verdana" panose="020B0604030504040204" pitchFamily="34" charset="0"/>
                <a:ea typeface="Verdana" panose="020B0604030504040204" pitchFamily="34" charset="0"/>
              </a:rPr>
              <a:t>TERRITORIALE</a:t>
            </a:r>
            <a:r>
              <a:rPr sz="2800" spc="95" dirty="0">
                <a:solidFill>
                  <a:srgbClr val="FFFFFF"/>
                </a:solidFill>
                <a:latin typeface="Verdana" panose="020B0604030504040204" pitchFamily="34" charset="0"/>
                <a:ea typeface="Verdana" panose="020B0604030504040204" pitchFamily="34" charset="0"/>
              </a:rPr>
              <a:t> </a:t>
            </a:r>
            <a:r>
              <a:rPr sz="2800" spc="-5" dirty="0">
                <a:solidFill>
                  <a:srgbClr val="FFFFFF"/>
                </a:solidFill>
                <a:latin typeface="Verdana" panose="020B0604030504040204" pitchFamily="34" charset="0"/>
                <a:ea typeface="Verdana" panose="020B0604030504040204" pitchFamily="34" charset="0"/>
              </a:rPr>
              <a:t>:</a:t>
            </a:r>
            <a:endParaRPr sz="2800" dirty="0">
              <a:latin typeface="Verdana" panose="020B0604030504040204" pitchFamily="34" charset="0"/>
              <a:ea typeface="Verdana" panose="020B0604030504040204" pitchFamily="34" charset="0"/>
            </a:endParaRPr>
          </a:p>
          <a:p>
            <a:pPr algn="just">
              <a:lnSpc>
                <a:spcPct val="100000"/>
              </a:lnSpc>
            </a:pPr>
            <a:r>
              <a:rPr lang="fr-FR" sz="2800" spc="-5" dirty="0">
                <a:solidFill>
                  <a:srgbClr val="002060"/>
                </a:solidFill>
                <a:latin typeface="Verdana" panose="020B0604030504040204" pitchFamily="34" charset="0"/>
                <a:ea typeface="Verdana" panose="020B0604030504040204" pitchFamily="34" charset="0"/>
              </a:rPr>
              <a:t>LES MODES DE RECRUTEMENT</a:t>
            </a:r>
            <a:endParaRPr sz="2800" dirty="0">
              <a:solidFill>
                <a:srgbClr val="002060"/>
              </a:solidFill>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41184181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a:extLst>
              <a:ext uri="{FF2B5EF4-FFF2-40B4-BE49-F238E27FC236}">
                <a16:creationId xmlns:a16="http://schemas.microsoft.com/office/drawing/2014/main" id="{1DA25DCF-32CA-416B-AFCD-624F2C342913}"/>
              </a:ext>
            </a:extLst>
          </p:cNvPr>
          <p:cNvSpPr txBox="1"/>
          <p:nvPr/>
        </p:nvSpPr>
        <p:spPr>
          <a:xfrm>
            <a:off x="76200" y="2644170"/>
            <a:ext cx="3352800" cy="2677656"/>
          </a:xfrm>
          <a:prstGeom prst="rect">
            <a:avLst/>
          </a:prstGeom>
          <a:noFill/>
        </p:spPr>
        <p:txBody>
          <a:bodyPr wrap="square">
            <a:spAutoFit/>
          </a:bodyPr>
          <a:lstStyle/>
          <a:p>
            <a:pPr algn="ctr">
              <a:defRPr/>
            </a:pPr>
            <a:r>
              <a:rPr lang="fr-FR" altLang="fr-FR" sz="2800" b="1" dirty="0">
                <a:solidFill>
                  <a:schemeClr val="accent5"/>
                </a:solidFill>
                <a:latin typeface="Verdana" panose="020B0604030504040204" pitchFamily="34" charset="0"/>
                <a:ea typeface="Verdana" panose="020B0604030504040204" pitchFamily="34" charset="0"/>
              </a:rPr>
              <a:t>LE RECRUTEMENT DANS LA FONCTION PUBLIQUE TERRITORIALE</a:t>
            </a:r>
          </a:p>
        </p:txBody>
      </p:sp>
      <p:sp>
        <p:nvSpPr>
          <p:cNvPr id="6" name="Espace réservé du contenu 2">
            <a:extLst>
              <a:ext uri="{FF2B5EF4-FFF2-40B4-BE49-F238E27FC236}">
                <a16:creationId xmlns:a16="http://schemas.microsoft.com/office/drawing/2014/main" id="{70FE6269-5F1E-4203-97A5-413A7FFEEB93}"/>
              </a:ext>
            </a:extLst>
          </p:cNvPr>
          <p:cNvSpPr txBox="1">
            <a:spLocks/>
          </p:cNvSpPr>
          <p:nvPr/>
        </p:nvSpPr>
        <p:spPr>
          <a:xfrm>
            <a:off x="3771014" y="1295400"/>
            <a:ext cx="8229600" cy="4525962"/>
          </a:xfrm>
          <a:prstGeom prst="rect">
            <a:avLst/>
          </a:prstGeom>
        </p:spPr>
        <p:txBody>
          <a:bodyPr rtlCol="0">
            <a:norm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09728" indent="0" algn="just">
              <a:buNone/>
              <a:defRPr/>
            </a:pPr>
            <a:r>
              <a:rPr lang="fr-FR" altLang="fr-FR" sz="2800" dirty="0">
                <a:solidFill>
                  <a:schemeClr val="bg1"/>
                </a:solidFill>
                <a:ea typeface="ＭＳ Ｐゴシック" pitchFamily="34" charset="-128"/>
              </a:rPr>
              <a:t>DU CAP / BEP AU BAC +5</a:t>
            </a:r>
            <a:endParaRPr lang="fr-FR" dirty="0">
              <a:solidFill>
                <a:schemeClr val="bg1"/>
              </a:solidFill>
            </a:endParaRPr>
          </a:p>
          <a:p>
            <a:pPr marL="0" indent="0" algn="just">
              <a:buFont typeface="Arial" pitchFamily="34" charset="0"/>
              <a:buNone/>
              <a:defRPr/>
            </a:pPr>
            <a:endParaRPr lang="fr-FR" dirty="0"/>
          </a:p>
        </p:txBody>
      </p:sp>
      <p:sp>
        <p:nvSpPr>
          <p:cNvPr id="8" name="ZoneTexte 7">
            <a:extLst>
              <a:ext uri="{FF2B5EF4-FFF2-40B4-BE49-F238E27FC236}">
                <a16:creationId xmlns:a16="http://schemas.microsoft.com/office/drawing/2014/main" id="{C3869CCA-FB9C-416C-9DDC-B32DBF01D3E6}"/>
              </a:ext>
            </a:extLst>
          </p:cNvPr>
          <p:cNvSpPr txBox="1"/>
          <p:nvPr/>
        </p:nvSpPr>
        <p:spPr>
          <a:xfrm>
            <a:off x="3870251" y="2286000"/>
            <a:ext cx="8153400" cy="3785652"/>
          </a:xfrm>
          <a:prstGeom prst="rect">
            <a:avLst/>
          </a:prstGeom>
          <a:noFill/>
        </p:spPr>
        <p:txBody>
          <a:bodyPr wrap="square">
            <a:spAutoFit/>
          </a:bodyPr>
          <a:lstStyle/>
          <a:p>
            <a:pPr algn="just">
              <a:lnSpc>
                <a:spcPct val="80000"/>
              </a:lnSpc>
              <a:buClr>
                <a:schemeClr val="hlink"/>
              </a:buClr>
              <a:buFont typeface="Wingdings" panose="05000000000000000000" pitchFamily="2" charset="2"/>
              <a:buNone/>
              <a:defRPr/>
            </a:pPr>
            <a:r>
              <a:rPr lang="fr-FR" altLang="fr-FR" sz="2000" u="sng" dirty="0">
                <a:solidFill>
                  <a:schemeClr val="bg1"/>
                </a:solidFill>
                <a:latin typeface="Verdana" panose="020B0604030504040204" pitchFamily="34" charset="0"/>
                <a:ea typeface="Verdana" panose="020B0604030504040204" pitchFamily="34" charset="0"/>
              </a:rPr>
              <a:t>3 catégories</a:t>
            </a:r>
            <a:r>
              <a:rPr lang="fr-FR" altLang="fr-FR" sz="2000" dirty="0">
                <a:solidFill>
                  <a:schemeClr val="bg1"/>
                </a:solidFill>
                <a:latin typeface="Verdana" panose="020B0604030504040204" pitchFamily="34" charset="0"/>
                <a:ea typeface="Verdana" panose="020B0604030504040204" pitchFamily="34" charset="0"/>
              </a:rPr>
              <a:t> </a:t>
            </a:r>
            <a:r>
              <a:rPr lang="fr-FR" altLang="fr-FR" sz="2000" u="sng" dirty="0">
                <a:solidFill>
                  <a:schemeClr val="bg1"/>
                </a:solidFill>
                <a:latin typeface="Verdana" panose="020B0604030504040204" pitchFamily="34" charset="0"/>
                <a:ea typeface="Verdana" panose="020B0604030504040204" pitchFamily="34" charset="0"/>
              </a:rPr>
              <a:t>hiérarchiques</a:t>
            </a:r>
            <a:r>
              <a:rPr lang="fr-FR" altLang="fr-FR" sz="2000" dirty="0">
                <a:solidFill>
                  <a:schemeClr val="bg1"/>
                </a:solidFill>
                <a:latin typeface="Verdana" panose="020B0604030504040204" pitchFamily="34" charset="0"/>
                <a:ea typeface="Verdana" panose="020B0604030504040204" pitchFamily="34" charset="0"/>
              </a:rPr>
              <a:t> :</a:t>
            </a:r>
          </a:p>
          <a:p>
            <a:pPr algn="just">
              <a:lnSpc>
                <a:spcPct val="80000"/>
              </a:lnSpc>
              <a:buClr>
                <a:schemeClr val="hlink"/>
              </a:buClr>
              <a:buFont typeface="Wingdings" panose="05000000000000000000" pitchFamily="2" charset="2"/>
              <a:buNone/>
              <a:defRPr/>
            </a:pPr>
            <a:r>
              <a:rPr lang="fr-FR" altLang="fr-FR" sz="2000" dirty="0">
                <a:solidFill>
                  <a:schemeClr val="bg1"/>
                </a:solidFill>
                <a:latin typeface="Verdana" panose="020B0604030504040204" pitchFamily="34" charset="0"/>
                <a:ea typeface="Verdana" panose="020B0604030504040204" pitchFamily="34" charset="0"/>
              </a:rPr>
              <a:t> </a:t>
            </a:r>
            <a:br>
              <a:rPr lang="fr-FR" altLang="fr-FR" sz="2000" dirty="0">
                <a:solidFill>
                  <a:schemeClr val="bg1"/>
                </a:solidFill>
                <a:latin typeface="Verdana" panose="020B0604030504040204" pitchFamily="34" charset="0"/>
                <a:ea typeface="Verdana" panose="020B0604030504040204" pitchFamily="34" charset="0"/>
              </a:rPr>
            </a:br>
            <a:endParaRPr lang="fr-FR" altLang="fr-FR" sz="2000" dirty="0">
              <a:solidFill>
                <a:schemeClr val="bg1"/>
              </a:solidFill>
              <a:latin typeface="Verdana" panose="020B0604030504040204" pitchFamily="34" charset="0"/>
              <a:ea typeface="Verdana" panose="020B0604030504040204" pitchFamily="34" charset="0"/>
            </a:endParaRPr>
          </a:p>
          <a:p>
            <a:pPr algn="just">
              <a:lnSpc>
                <a:spcPct val="80000"/>
              </a:lnSpc>
              <a:buClr>
                <a:schemeClr val="hlink"/>
              </a:buClr>
              <a:buFont typeface="Wingdings" panose="05000000000000000000" pitchFamily="2" charset="2"/>
              <a:buChar char="v"/>
              <a:defRPr/>
            </a:pPr>
            <a:r>
              <a:rPr lang="fr-FR" altLang="fr-FR" sz="2000" dirty="0">
                <a:solidFill>
                  <a:schemeClr val="bg1"/>
                </a:solidFill>
                <a:latin typeface="Verdana" panose="020B0604030504040204" pitchFamily="34" charset="0"/>
                <a:ea typeface="Verdana" panose="020B0604030504040204" pitchFamily="34" charset="0"/>
              </a:rPr>
              <a:t>CAT A  : fonctions de direction, de conception, d’expertise ou d’encadrement (Bac +3 et plus)</a:t>
            </a:r>
          </a:p>
          <a:p>
            <a:pPr algn="just">
              <a:lnSpc>
                <a:spcPct val="80000"/>
              </a:lnSpc>
              <a:buClr>
                <a:schemeClr val="hlink"/>
              </a:buClr>
              <a:buFont typeface="Wingdings" panose="05000000000000000000" pitchFamily="2" charset="2"/>
              <a:buNone/>
              <a:defRPr/>
            </a:pPr>
            <a:endParaRPr lang="fr-FR" altLang="fr-FR" sz="2000" dirty="0">
              <a:solidFill>
                <a:schemeClr val="bg1"/>
              </a:solidFill>
              <a:latin typeface="Verdana" panose="020B0604030504040204" pitchFamily="34" charset="0"/>
              <a:ea typeface="Verdana" panose="020B0604030504040204" pitchFamily="34" charset="0"/>
            </a:endParaRPr>
          </a:p>
          <a:p>
            <a:pPr algn="just">
              <a:lnSpc>
                <a:spcPct val="80000"/>
              </a:lnSpc>
              <a:buClr>
                <a:schemeClr val="hlink"/>
              </a:buClr>
              <a:buFont typeface="Wingdings" panose="05000000000000000000" pitchFamily="2" charset="2"/>
              <a:buChar char="v"/>
              <a:defRPr/>
            </a:pPr>
            <a:r>
              <a:rPr lang="fr-FR" altLang="fr-FR" sz="2000" dirty="0">
                <a:solidFill>
                  <a:schemeClr val="bg1"/>
                </a:solidFill>
                <a:latin typeface="Verdana" panose="020B0604030504040204" pitchFamily="34" charset="0"/>
                <a:ea typeface="Verdana" panose="020B0604030504040204" pitchFamily="34" charset="0"/>
              </a:rPr>
              <a:t>CAT B  :  fonctions d’application de rédaction et d’encadrement intermédiaire (Bac / Bac +2)</a:t>
            </a:r>
          </a:p>
          <a:p>
            <a:pPr marL="0" indent="0" algn="just">
              <a:lnSpc>
                <a:spcPct val="80000"/>
              </a:lnSpc>
              <a:buClr>
                <a:schemeClr val="hlink"/>
              </a:buClr>
              <a:buFont typeface="Arial" panose="020B0604020202020204" pitchFamily="34" charset="0"/>
              <a:buNone/>
              <a:defRPr/>
            </a:pPr>
            <a:endParaRPr lang="fr-FR" altLang="fr-FR" sz="2000" dirty="0">
              <a:solidFill>
                <a:schemeClr val="bg1"/>
              </a:solidFill>
              <a:latin typeface="Verdana" panose="020B0604030504040204" pitchFamily="34" charset="0"/>
              <a:ea typeface="Verdana" panose="020B0604030504040204" pitchFamily="34" charset="0"/>
            </a:endParaRPr>
          </a:p>
          <a:p>
            <a:pPr algn="just">
              <a:lnSpc>
                <a:spcPct val="80000"/>
              </a:lnSpc>
              <a:buClr>
                <a:schemeClr val="hlink"/>
              </a:buClr>
              <a:buFont typeface="Wingdings" panose="05000000000000000000" pitchFamily="2" charset="2"/>
              <a:buChar char="v"/>
              <a:defRPr/>
            </a:pPr>
            <a:r>
              <a:rPr lang="fr-FR" altLang="fr-FR" sz="2000" dirty="0">
                <a:solidFill>
                  <a:schemeClr val="bg1"/>
                </a:solidFill>
                <a:latin typeface="Verdana" panose="020B0604030504040204" pitchFamily="34" charset="0"/>
                <a:ea typeface="Verdana" panose="020B0604030504040204" pitchFamily="34" charset="0"/>
              </a:rPr>
              <a:t>CAT C  :  fonctions d’exécution (BEP / CAP).</a:t>
            </a:r>
          </a:p>
          <a:p>
            <a:pPr algn="just">
              <a:lnSpc>
                <a:spcPct val="80000"/>
              </a:lnSpc>
              <a:buClr>
                <a:schemeClr val="hlink"/>
              </a:buClr>
              <a:buFont typeface="Arial" panose="020B0604020202020204" pitchFamily="34" charset="0"/>
              <a:buNone/>
              <a:defRPr/>
            </a:pPr>
            <a:endParaRPr lang="fr-FR" altLang="fr-FR" sz="2000" dirty="0">
              <a:solidFill>
                <a:schemeClr val="bg1"/>
              </a:solidFill>
              <a:latin typeface="Verdana" panose="020B0604030504040204" pitchFamily="34" charset="0"/>
              <a:ea typeface="Verdana" panose="020B0604030504040204" pitchFamily="34" charset="0"/>
            </a:endParaRPr>
          </a:p>
          <a:p>
            <a:pPr algn="just">
              <a:lnSpc>
                <a:spcPct val="80000"/>
              </a:lnSpc>
              <a:buClr>
                <a:schemeClr val="hlink"/>
              </a:buClr>
              <a:buFont typeface="Wingdings" panose="05000000000000000000" pitchFamily="2" charset="2"/>
              <a:buNone/>
              <a:defRPr/>
            </a:pPr>
            <a:r>
              <a:rPr lang="fr-FR" altLang="fr-FR" sz="2000" u="sng" dirty="0">
                <a:solidFill>
                  <a:schemeClr val="bg1"/>
                </a:solidFill>
                <a:latin typeface="Verdana" panose="020B0604030504040204" pitchFamily="34" charset="0"/>
                <a:ea typeface="Verdana" panose="020B0604030504040204" pitchFamily="34" charset="0"/>
              </a:rPr>
              <a:t>Exemple pour la filière administrative</a:t>
            </a:r>
            <a:r>
              <a:rPr lang="fr-FR" altLang="fr-FR" sz="2000" dirty="0">
                <a:solidFill>
                  <a:schemeClr val="bg1"/>
                </a:solidFill>
                <a:latin typeface="Verdana" panose="020B0604030504040204" pitchFamily="34" charset="0"/>
                <a:ea typeface="Verdana" panose="020B0604030504040204" pitchFamily="34" charset="0"/>
              </a:rPr>
              <a:t> : </a:t>
            </a:r>
          </a:p>
          <a:p>
            <a:pPr algn="just">
              <a:lnSpc>
                <a:spcPct val="80000"/>
              </a:lnSpc>
              <a:buClr>
                <a:schemeClr val="hlink"/>
              </a:buClr>
              <a:buFont typeface="Wingdings" panose="05000000000000000000" pitchFamily="2" charset="2"/>
              <a:buNone/>
              <a:defRPr/>
            </a:pPr>
            <a:r>
              <a:rPr lang="fr-FR" altLang="fr-FR" sz="2000" dirty="0">
                <a:solidFill>
                  <a:schemeClr val="bg1"/>
                </a:solidFill>
                <a:latin typeface="Verdana" panose="020B0604030504040204" pitchFamily="34" charset="0"/>
                <a:ea typeface="Verdana" panose="020B0604030504040204" pitchFamily="34" charset="0"/>
              </a:rPr>
              <a:t>CAT A : Attaché territorial</a:t>
            </a:r>
          </a:p>
          <a:p>
            <a:pPr algn="just">
              <a:lnSpc>
                <a:spcPct val="80000"/>
              </a:lnSpc>
              <a:buClr>
                <a:schemeClr val="hlink"/>
              </a:buClr>
              <a:buFont typeface="Wingdings" panose="05000000000000000000" pitchFamily="2" charset="2"/>
              <a:buNone/>
              <a:defRPr/>
            </a:pPr>
            <a:r>
              <a:rPr lang="fr-FR" altLang="fr-FR" sz="2000" dirty="0">
                <a:solidFill>
                  <a:schemeClr val="bg1"/>
                </a:solidFill>
                <a:latin typeface="Verdana" panose="020B0604030504040204" pitchFamily="34" charset="0"/>
                <a:ea typeface="Verdana" panose="020B0604030504040204" pitchFamily="34" charset="0"/>
              </a:rPr>
              <a:t>CAT B : Rédacteur territorial</a:t>
            </a:r>
          </a:p>
          <a:p>
            <a:pPr algn="just">
              <a:lnSpc>
                <a:spcPct val="80000"/>
              </a:lnSpc>
              <a:buClr>
                <a:schemeClr val="hlink"/>
              </a:buClr>
              <a:buFont typeface="Wingdings" panose="05000000000000000000" pitchFamily="2" charset="2"/>
              <a:buNone/>
              <a:defRPr/>
            </a:pPr>
            <a:r>
              <a:rPr lang="fr-FR" altLang="fr-FR" sz="2000" dirty="0">
                <a:solidFill>
                  <a:schemeClr val="bg1"/>
                </a:solidFill>
                <a:latin typeface="Verdana" panose="020B0604030504040204" pitchFamily="34" charset="0"/>
                <a:ea typeface="Verdana" panose="020B0604030504040204" pitchFamily="34" charset="0"/>
              </a:rPr>
              <a:t>CAT C : Adjoint Administratif territorial</a:t>
            </a:r>
            <a:endParaRPr lang="fr-FR" altLang="fr-FR" sz="2400" dirty="0">
              <a:solidFill>
                <a:schemeClr val="bg1"/>
              </a:solidFill>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33191334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a:extLst>
              <a:ext uri="{FF2B5EF4-FFF2-40B4-BE49-F238E27FC236}">
                <a16:creationId xmlns:a16="http://schemas.microsoft.com/office/drawing/2014/main" id="{1DA25DCF-32CA-416B-AFCD-624F2C342913}"/>
              </a:ext>
            </a:extLst>
          </p:cNvPr>
          <p:cNvSpPr txBox="1"/>
          <p:nvPr/>
        </p:nvSpPr>
        <p:spPr>
          <a:xfrm>
            <a:off x="76200" y="2644170"/>
            <a:ext cx="3352800" cy="954107"/>
          </a:xfrm>
          <a:prstGeom prst="rect">
            <a:avLst/>
          </a:prstGeom>
          <a:noFill/>
        </p:spPr>
        <p:txBody>
          <a:bodyPr wrap="square">
            <a:spAutoFit/>
          </a:bodyPr>
          <a:lstStyle/>
          <a:p>
            <a:pPr algn="ctr">
              <a:defRPr/>
            </a:pPr>
            <a:r>
              <a:rPr lang="fr-FR" altLang="fr-FR" sz="2800" b="1" dirty="0">
                <a:solidFill>
                  <a:schemeClr val="accent5"/>
                </a:solidFill>
                <a:latin typeface="Verdana" panose="020B0604030504040204" pitchFamily="34" charset="0"/>
                <a:ea typeface="Verdana" panose="020B0604030504040204" pitchFamily="34" charset="0"/>
              </a:rPr>
              <a:t>LE PRINCIPE DU CONCOURS</a:t>
            </a:r>
          </a:p>
        </p:txBody>
      </p:sp>
      <p:sp>
        <p:nvSpPr>
          <p:cNvPr id="9" name="ZoneTexte 8">
            <a:extLst>
              <a:ext uri="{FF2B5EF4-FFF2-40B4-BE49-F238E27FC236}">
                <a16:creationId xmlns:a16="http://schemas.microsoft.com/office/drawing/2014/main" id="{44A3CFCB-F4BB-46F0-B567-42955EBD3C06}"/>
              </a:ext>
            </a:extLst>
          </p:cNvPr>
          <p:cNvSpPr txBox="1"/>
          <p:nvPr/>
        </p:nvSpPr>
        <p:spPr>
          <a:xfrm>
            <a:off x="3407664" y="304800"/>
            <a:ext cx="8426302" cy="3785652"/>
          </a:xfrm>
          <a:prstGeom prst="rect">
            <a:avLst/>
          </a:prstGeom>
          <a:noFill/>
        </p:spPr>
        <p:txBody>
          <a:bodyPr wrap="square">
            <a:spAutoFit/>
          </a:bodyPr>
          <a:lstStyle/>
          <a:p>
            <a:pPr algn="just"/>
            <a:r>
              <a:rPr lang="fr-FR" sz="2000" dirty="0">
                <a:solidFill>
                  <a:schemeClr val="bg1"/>
                </a:solidFill>
                <a:effectLst/>
                <a:latin typeface="Verdana" panose="020B0604030504040204" pitchFamily="34" charset="0"/>
                <a:ea typeface="Verdana" panose="020B0604030504040204" pitchFamily="34" charset="0"/>
              </a:rPr>
              <a:t>Le recrutement dans la fonction publique territoriale doit répondre à deux principes constitutionnels :</a:t>
            </a:r>
          </a:p>
          <a:p>
            <a:pPr marL="342900" lvl="0" indent="-342900" algn="just">
              <a:buFont typeface="Symbol" panose="05050102010706020507" pitchFamily="18" charset="2"/>
              <a:buChar char=""/>
            </a:pPr>
            <a:r>
              <a:rPr lang="fr-FR" sz="2000" dirty="0">
                <a:solidFill>
                  <a:schemeClr val="bg1"/>
                </a:solidFill>
                <a:effectLst/>
                <a:latin typeface="Verdana" panose="020B0604030504040204" pitchFamily="34" charset="0"/>
                <a:ea typeface="Verdana" panose="020B0604030504040204" pitchFamily="34" charset="0"/>
              </a:rPr>
              <a:t>La libre administration des collectivités territoriales</a:t>
            </a:r>
          </a:p>
          <a:p>
            <a:pPr marL="342900" lvl="0" indent="-342900" algn="just">
              <a:buFont typeface="Symbol" panose="05050102010706020507" pitchFamily="18" charset="2"/>
              <a:buChar char=""/>
            </a:pPr>
            <a:r>
              <a:rPr lang="fr-FR" sz="2000" dirty="0">
                <a:solidFill>
                  <a:schemeClr val="bg1"/>
                </a:solidFill>
                <a:effectLst/>
                <a:latin typeface="Verdana" panose="020B0604030504040204" pitchFamily="34" charset="0"/>
                <a:ea typeface="Verdana" panose="020B0604030504040204" pitchFamily="34" charset="0"/>
              </a:rPr>
              <a:t>L’égalité d’accès aux emplois publics.</a:t>
            </a:r>
          </a:p>
          <a:p>
            <a:pPr marL="0" indent="0" algn="just">
              <a:buFont typeface="Arial" panose="020B0604020202020204" pitchFamily="34" charset="0"/>
              <a:buNone/>
              <a:defRPr/>
            </a:pPr>
            <a:endParaRPr lang="fr-FR" sz="2000" dirty="0">
              <a:solidFill>
                <a:schemeClr val="bg1"/>
              </a:solidFill>
              <a:latin typeface="Verdana" panose="020B0604030504040204" pitchFamily="34" charset="0"/>
              <a:ea typeface="Verdana" panose="020B0604030504040204" pitchFamily="34" charset="0"/>
            </a:endParaRPr>
          </a:p>
          <a:p>
            <a:pPr marL="0" indent="0" algn="just">
              <a:buFont typeface="Arial" panose="020B0604020202020204" pitchFamily="34" charset="0"/>
              <a:buNone/>
              <a:defRPr/>
            </a:pPr>
            <a:r>
              <a:rPr lang="fr-FR" sz="2000" dirty="0">
                <a:solidFill>
                  <a:schemeClr val="bg1"/>
                </a:solidFill>
                <a:latin typeface="Verdana" panose="020B0604030504040204" pitchFamily="34" charset="0"/>
                <a:ea typeface="Verdana" panose="020B0604030504040204" pitchFamily="34" charset="0"/>
              </a:rPr>
              <a:t>L’accès aux différents métiers de la fonction publique territoriale doit ainsi permettre de garantir l’application du principe général d’égalité de traitement des citoyens posé par l’article 6 de la Déclaration des droits de l’homme et du citoyen.</a:t>
            </a:r>
          </a:p>
          <a:p>
            <a:pPr marL="0" indent="0" algn="just">
              <a:buFont typeface="Arial" panose="020B0604020202020204" pitchFamily="34" charset="0"/>
              <a:buNone/>
              <a:defRPr/>
            </a:pPr>
            <a:endParaRPr lang="fr-FR" sz="2000" dirty="0">
              <a:solidFill>
                <a:schemeClr val="bg1"/>
              </a:solidFill>
              <a:latin typeface="Verdana" panose="020B0604030504040204" pitchFamily="34" charset="0"/>
              <a:ea typeface="Verdana" panose="020B0604030504040204" pitchFamily="34" charset="0"/>
            </a:endParaRPr>
          </a:p>
          <a:p>
            <a:pPr marL="0" indent="0" algn="just">
              <a:buFont typeface="Arial" panose="020B0604020202020204" pitchFamily="34" charset="0"/>
              <a:buNone/>
              <a:defRPr/>
            </a:pPr>
            <a:r>
              <a:rPr lang="fr-FR" sz="2000" dirty="0">
                <a:solidFill>
                  <a:schemeClr val="bg1"/>
                </a:solidFill>
                <a:latin typeface="Verdana" panose="020B0604030504040204" pitchFamily="34" charset="0"/>
                <a:ea typeface="Verdana" panose="020B0604030504040204" pitchFamily="34" charset="0"/>
              </a:rPr>
              <a:t>Ainsi, la procédure de droit commun en matière de recrutement est celle du concours.</a:t>
            </a:r>
          </a:p>
        </p:txBody>
      </p:sp>
      <p:pic>
        <p:nvPicPr>
          <p:cNvPr id="3" name="Image 2">
            <a:extLst>
              <a:ext uri="{FF2B5EF4-FFF2-40B4-BE49-F238E27FC236}">
                <a16:creationId xmlns:a16="http://schemas.microsoft.com/office/drawing/2014/main" id="{8949E149-7D8E-4586-9BEC-EFB412AA670D}"/>
              </a:ext>
            </a:extLst>
          </p:cNvPr>
          <p:cNvPicPr>
            <a:picLocks noChangeAspect="1"/>
          </p:cNvPicPr>
          <p:nvPr/>
        </p:nvPicPr>
        <p:blipFill>
          <a:blip r:embed="rId2"/>
          <a:stretch>
            <a:fillRect/>
          </a:stretch>
        </p:blipFill>
        <p:spPr>
          <a:xfrm>
            <a:off x="3733800" y="4090452"/>
            <a:ext cx="7405636" cy="2514600"/>
          </a:xfrm>
          <a:prstGeom prst="rect">
            <a:avLst/>
          </a:prstGeom>
        </p:spPr>
      </p:pic>
    </p:spTree>
    <p:extLst>
      <p:ext uri="{BB962C8B-B14F-4D97-AF65-F5344CB8AC3E}">
        <p14:creationId xmlns:p14="http://schemas.microsoft.com/office/powerpoint/2010/main" val="33281484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a:extLst>
              <a:ext uri="{FF2B5EF4-FFF2-40B4-BE49-F238E27FC236}">
                <a16:creationId xmlns:a16="http://schemas.microsoft.com/office/drawing/2014/main" id="{1DA25DCF-32CA-416B-AFCD-624F2C342913}"/>
              </a:ext>
            </a:extLst>
          </p:cNvPr>
          <p:cNvSpPr txBox="1"/>
          <p:nvPr/>
        </p:nvSpPr>
        <p:spPr>
          <a:xfrm>
            <a:off x="76200" y="2644170"/>
            <a:ext cx="3352800" cy="954107"/>
          </a:xfrm>
          <a:prstGeom prst="rect">
            <a:avLst/>
          </a:prstGeom>
          <a:noFill/>
        </p:spPr>
        <p:txBody>
          <a:bodyPr wrap="square">
            <a:spAutoFit/>
          </a:bodyPr>
          <a:lstStyle/>
          <a:p>
            <a:pPr algn="ctr">
              <a:defRPr/>
            </a:pPr>
            <a:r>
              <a:rPr lang="fr-FR" altLang="fr-FR" sz="2800" b="1" dirty="0">
                <a:solidFill>
                  <a:schemeClr val="accent5"/>
                </a:solidFill>
                <a:latin typeface="Verdana" panose="020B0604030504040204" pitchFamily="34" charset="0"/>
                <a:ea typeface="Verdana" panose="020B0604030504040204" pitchFamily="34" charset="0"/>
              </a:rPr>
              <a:t>LE PRINCIPE DU CONCOURS</a:t>
            </a:r>
          </a:p>
        </p:txBody>
      </p:sp>
      <p:sp>
        <p:nvSpPr>
          <p:cNvPr id="6" name="ZoneTexte 5">
            <a:extLst>
              <a:ext uri="{FF2B5EF4-FFF2-40B4-BE49-F238E27FC236}">
                <a16:creationId xmlns:a16="http://schemas.microsoft.com/office/drawing/2014/main" id="{6B34CEB3-479E-4EF5-8533-06585954D8DD}"/>
              </a:ext>
            </a:extLst>
          </p:cNvPr>
          <p:cNvSpPr txBox="1"/>
          <p:nvPr/>
        </p:nvSpPr>
        <p:spPr>
          <a:xfrm>
            <a:off x="3325333" y="3568987"/>
            <a:ext cx="8790467" cy="1323439"/>
          </a:xfrm>
          <a:prstGeom prst="rect">
            <a:avLst/>
          </a:prstGeom>
          <a:noFill/>
        </p:spPr>
        <p:txBody>
          <a:bodyPr wrap="square">
            <a:spAutoFit/>
          </a:bodyPr>
          <a:lstStyle/>
          <a:p>
            <a:pPr algn="just"/>
            <a:r>
              <a:rPr lang="fr-FR" sz="2000" dirty="0">
                <a:solidFill>
                  <a:schemeClr val="bg1"/>
                </a:solidFill>
                <a:latin typeface="Verdana" panose="020B0604030504040204" pitchFamily="34" charset="0"/>
                <a:ea typeface="Verdana" panose="020B0604030504040204" pitchFamily="34" charset="0"/>
              </a:rPr>
              <a:t>Dans la fonction publique territoriale, la réussite à un concours n’entraîne pas automatiquement nomination. En effet, le lauréat doit ensuite se faire recruter par une collectivité territoriale ou un établissement public local.</a:t>
            </a:r>
          </a:p>
        </p:txBody>
      </p:sp>
      <p:pic>
        <p:nvPicPr>
          <p:cNvPr id="7" name="Image 6">
            <a:extLst>
              <a:ext uri="{FF2B5EF4-FFF2-40B4-BE49-F238E27FC236}">
                <a16:creationId xmlns:a16="http://schemas.microsoft.com/office/drawing/2014/main" id="{947BE8F5-8CE7-4C29-839B-B2C38B22BFE5}"/>
              </a:ext>
            </a:extLst>
          </p:cNvPr>
          <p:cNvPicPr>
            <a:picLocks noChangeAspect="1"/>
          </p:cNvPicPr>
          <p:nvPr/>
        </p:nvPicPr>
        <p:blipFill>
          <a:blip r:embed="rId2"/>
          <a:stretch>
            <a:fillRect/>
          </a:stretch>
        </p:blipFill>
        <p:spPr>
          <a:xfrm>
            <a:off x="3464442" y="815370"/>
            <a:ext cx="8597638" cy="1828800"/>
          </a:xfrm>
          <a:prstGeom prst="rect">
            <a:avLst/>
          </a:prstGeom>
        </p:spPr>
      </p:pic>
    </p:spTree>
    <p:extLst>
      <p:ext uri="{BB962C8B-B14F-4D97-AF65-F5344CB8AC3E}">
        <p14:creationId xmlns:p14="http://schemas.microsoft.com/office/powerpoint/2010/main" val="29206268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a:extLst>
              <a:ext uri="{FF2B5EF4-FFF2-40B4-BE49-F238E27FC236}">
                <a16:creationId xmlns:a16="http://schemas.microsoft.com/office/drawing/2014/main" id="{1DA25DCF-32CA-416B-AFCD-624F2C342913}"/>
              </a:ext>
            </a:extLst>
          </p:cNvPr>
          <p:cNvSpPr txBox="1"/>
          <p:nvPr/>
        </p:nvSpPr>
        <p:spPr>
          <a:xfrm>
            <a:off x="-228600" y="2672731"/>
            <a:ext cx="3960628" cy="830997"/>
          </a:xfrm>
          <a:prstGeom prst="rect">
            <a:avLst/>
          </a:prstGeom>
          <a:noFill/>
        </p:spPr>
        <p:txBody>
          <a:bodyPr wrap="square">
            <a:spAutoFit/>
          </a:bodyPr>
          <a:lstStyle/>
          <a:p>
            <a:pPr algn="ctr">
              <a:defRPr/>
            </a:pPr>
            <a:r>
              <a:rPr lang="fr-FR" altLang="fr-FR" sz="2400" b="1" dirty="0">
                <a:solidFill>
                  <a:schemeClr val="accent5"/>
                </a:solidFill>
                <a:latin typeface="Verdana" panose="020B0604030504040204" pitchFamily="34" charset="0"/>
                <a:ea typeface="Verdana" panose="020B0604030504040204" pitchFamily="34" charset="0"/>
              </a:rPr>
              <a:t>L’ORGANISATION DES CONCOURS</a:t>
            </a:r>
          </a:p>
        </p:txBody>
      </p:sp>
      <p:sp>
        <p:nvSpPr>
          <p:cNvPr id="8" name="ZoneTexte 7">
            <a:extLst>
              <a:ext uri="{FF2B5EF4-FFF2-40B4-BE49-F238E27FC236}">
                <a16:creationId xmlns:a16="http://schemas.microsoft.com/office/drawing/2014/main" id="{32B1DAEF-E4CD-4D63-908A-53E1BA133870}"/>
              </a:ext>
            </a:extLst>
          </p:cNvPr>
          <p:cNvSpPr txBox="1"/>
          <p:nvPr/>
        </p:nvSpPr>
        <p:spPr>
          <a:xfrm>
            <a:off x="3732028" y="2211066"/>
            <a:ext cx="7918598" cy="4154984"/>
          </a:xfrm>
          <a:prstGeom prst="rect">
            <a:avLst/>
          </a:prstGeom>
          <a:noFill/>
        </p:spPr>
        <p:txBody>
          <a:bodyPr wrap="square">
            <a:spAutoFit/>
          </a:bodyPr>
          <a:lstStyle/>
          <a:p>
            <a:pPr eaLnBrk="1" hangingPunct="1">
              <a:spcBef>
                <a:spcPct val="20000"/>
              </a:spcBef>
              <a:buClr>
                <a:schemeClr val="hlink"/>
              </a:buClr>
            </a:pPr>
            <a:r>
              <a:rPr lang="fr-FR" altLang="fr-FR" sz="2000" dirty="0">
                <a:solidFill>
                  <a:schemeClr val="bg1"/>
                </a:solidFill>
                <a:latin typeface="Verdana" panose="020B0604030504040204" pitchFamily="34" charset="0"/>
                <a:ea typeface="Verdana" panose="020B0604030504040204" pitchFamily="34" charset="0"/>
              </a:rPr>
              <a:t>UN CALENDRIER NATIONAL (les épreuves écrites se déroulent le même jour quel que soit le CDG organisateur) </a:t>
            </a:r>
          </a:p>
          <a:p>
            <a:pPr marL="109728" indent="0">
              <a:spcBef>
                <a:spcPct val="20000"/>
              </a:spcBef>
              <a:buClr>
                <a:schemeClr val="hlink"/>
              </a:buClr>
              <a:buNone/>
            </a:pPr>
            <a:endParaRPr lang="fr-FR" altLang="fr-FR" sz="2000" dirty="0">
              <a:solidFill>
                <a:schemeClr val="bg1"/>
              </a:solidFill>
              <a:latin typeface="Verdana" panose="020B0604030504040204" pitchFamily="34" charset="0"/>
              <a:ea typeface="Verdana" panose="020B0604030504040204" pitchFamily="34" charset="0"/>
            </a:endParaRPr>
          </a:p>
          <a:p>
            <a:pPr marL="0" indent="0" algn="just">
              <a:spcBef>
                <a:spcPct val="20000"/>
              </a:spcBef>
              <a:buClr>
                <a:schemeClr val="hlink"/>
              </a:buClr>
            </a:pPr>
            <a:r>
              <a:rPr lang="fr-FR" altLang="fr-FR" sz="2000" dirty="0">
                <a:solidFill>
                  <a:schemeClr val="bg1"/>
                </a:solidFill>
                <a:latin typeface="Verdana" panose="020B0604030504040204" pitchFamily="34" charset="0"/>
                <a:ea typeface="Verdana" panose="020B0604030504040204" pitchFamily="34" charset="0"/>
              </a:rPr>
              <a:t>UNE PLATEFORME UNIQUE D’INSCRIPTION : </a:t>
            </a:r>
            <a:r>
              <a:rPr lang="fr-FR" altLang="fr-FR" sz="2000" dirty="0">
                <a:solidFill>
                  <a:schemeClr val="bg2">
                    <a:lumMod val="75000"/>
                  </a:schemeClr>
                </a:solidFill>
                <a:latin typeface="Verdana" panose="020B0604030504040204" pitchFamily="34" charset="0"/>
                <a:ea typeface="Verdana" panose="020B0604030504040204" pitchFamily="34" charset="0"/>
                <a:hlinkClick r:id="rId2">
                  <a:extLst>
                    <a:ext uri="{A12FA001-AC4F-418D-AE19-62706E023703}">
                      <ahyp:hlinkClr xmlns:ahyp="http://schemas.microsoft.com/office/drawing/2018/hyperlinkcolor" val="tx"/>
                    </a:ext>
                  </a:extLst>
                </a:hlinkClick>
              </a:rPr>
              <a:t>www.concours-territorial.fr</a:t>
            </a:r>
            <a:endParaRPr lang="fr-FR" altLang="fr-FR" sz="2000" dirty="0">
              <a:solidFill>
                <a:schemeClr val="bg2">
                  <a:lumMod val="75000"/>
                </a:schemeClr>
              </a:solidFill>
              <a:latin typeface="Verdana" panose="020B0604030504040204" pitchFamily="34" charset="0"/>
              <a:ea typeface="Verdana" panose="020B0604030504040204" pitchFamily="34" charset="0"/>
            </a:endParaRPr>
          </a:p>
          <a:p>
            <a:pPr marL="0" indent="0" algn="just">
              <a:spcBef>
                <a:spcPct val="20000"/>
              </a:spcBef>
              <a:buClr>
                <a:schemeClr val="hlink"/>
              </a:buClr>
            </a:pPr>
            <a:endParaRPr lang="fr-FR" altLang="fr-FR" sz="2000" dirty="0">
              <a:solidFill>
                <a:schemeClr val="bg1"/>
              </a:solidFill>
              <a:latin typeface="Verdana" panose="020B0604030504040204" pitchFamily="34" charset="0"/>
              <a:ea typeface="Verdana" panose="020B0604030504040204" pitchFamily="34" charset="0"/>
            </a:endParaRPr>
          </a:p>
          <a:p>
            <a:pPr marL="0" indent="0" algn="just">
              <a:spcBef>
                <a:spcPct val="20000"/>
              </a:spcBef>
              <a:buClr>
                <a:schemeClr val="hlink"/>
              </a:buClr>
            </a:pPr>
            <a:r>
              <a:rPr lang="fr-FR" altLang="fr-FR" sz="2000" dirty="0">
                <a:solidFill>
                  <a:schemeClr val="bg1"/>
                </a:solidFill>
                <a:latin typeface="Verdana" panose="020B0604030504040204" pitchFamily="34" charset="0"/>
                <a:ea typeface="Verdana" panose="020B0604030504040204" pitchFamily="34" charset="0"/>
              </a:rPr>
              <a:t>POUR LES CONCOURS DITS A+ : CALENDRIER ET INSCRIPTION :</a:t>
            </a:r>
          </a:p>
          <a:p>
            <a:pPr algn="just">
              <a:spcBef>
                <a:spcPct val="20000"/>
              </a:spcBef>
              <a:buClr>
                <a:schemeClr val="hlink"/>
              </a:buClr>
            </a:pPr>
            <a:r>
              <a:rPr lang="fr-FR" altLang="fr-FR" sz="2000" dirty="0">
                <a:solidFill>
                  <a:schemeClr val="bg2">
                    <a:lumMod val="75000"/>
                  </a:schemeClr>
                </a:solidFill>
                <a:latin typeface="Verdana" panose="020B0604030504040204" pitchFamily="34" charset="0"/>
                <a:ea typeface="Verdana" panose="020B0604030504040204" pitchFamily="34" charset="0"/>
                <a:hlinkClick r:id="rId3">
                  <a:extLst>
                    <a:ext uri="{A12FA001-AC4F-418D-AE19-62706E023703}">
                      <ahyp:hlinkClr xmlns:ahyp="http://schemas.microsoft.com/office/drawing/2018/hyperlinkcolor" val="tx"/>
                    </a:ext>
                  </a:extLst>
                </a:hlinkClick>
              </a:rPr>
              <a:t>www.cnfpt.fr/evoluer/preparation-aux-concours-concours-examens-professionnels/decouvrir-concours-examens-professionnels/national</a:t>
            </a:r>
            <a:endParaRPr lang="fr-FR" altLang="fr-FR" sz="2000" dirty="0">
              <a:solidFill>
                <a:schemeClr val="bg2">
                  <a:lumMod val="75000"/>
                </a:schemeClr>
              </a:solidFill>
              <a:latin typeface="Verdana" panose="020B0604030504040204" pitchFamily="34" charset="0"/>
              <a:ea typeface="Verdana" panose="020B0604030504040204" pitchFamily="34" charset="0"/>
            </a:endParaRPr>
          </a:p>
          <a:p>
            <a:pPr algn="just">
              <a:spcBef>
                <a:spcPct val="20000"/>
              </a:spcBef>
              <a:buClr>
                <a:schemeClr val="hlink"/>
              </a:buClr>
            </a:pPr>
            <a:endParaRPr lang="fr-FR" altLang="fr-FR" sz="2000" dirty="0">
              <a:solidFill>
                <a:schemeClr val="bg1"/>
              </a:solidFill>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34879465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a:extLst>
              <a:ext uri="{FF2B5EF4-FFF2-40B4-BE49-F238E27FC236}">
                <a16:creationId xmlns:a16="http://schemas.microsoft.com/office/drawing/2014/main" id="{1DA25DCF-32CA-416B-AFCD-624F2C342913}"/>
              </a:ext>
            </a:extLst>
          </p:cNvPr>
          <p:cNvSpPr txBox="1"/>
          <p:nvPr/>
        </p:nvSpPr>
        <p:spPr>
          <a:xfrm>
            <a:off x="76200" y="2644170"/>
            <a:ext cx="3352800" cy="1384995"/>
          </a:xfrm>
          <a:prstGeom prst="rect">
            <a:avLst/>
          </a:prstGeom>
          <a:noFill/>
        </p:spPr>
        <p:txBody>
          <a:bodyPr wrap="square">
            <a:spAutoFit/>
          </a:bodyPr>
          <a:lstStyle/>
          <a:p>
            <a:pPr algn="ctr">
              <a:defRPr/>
            </a:pPr>
            <a:r>
              <a:rPr lang="fr-FR" altLang="fr-FR" sz="2800" b="1" dirty="0">
                <a:solidFill>
                  <a:schemeClr val="accent5"/>
                </a:solidFill>
                <a:latin typeface="Verdana" panose="020B0604030504040204" pitchFamily="34" charset="0"/>
                <a:ea typeface="Verdana" panose="020B0604030504040204" pitchFamily="34" charset="0"/>
              </a:rPr>
              <a:t>LE RECRUTEMENT PAR CONTRAT</a:t>
            </a:r>
          </a:p>
        </p:txBody>
      </p:sp>
      <p:sp>
        <p:nvSpPr>
          <p:cNvPr id="9" name="ZoneTexte 8">
            <a:extLst>
              <a:ext uri="{FF2B5EF4-FFF2-40B4-BE49-F238E27FC236}">
                <a16:creationId xmlns:a16="http://schemas.microsoft.com/office/drawing/2014/main" id="{44A3CFCB-F4BB-46F0-B567-42955EBD3C06}"/>
              </a:ext>
            </a:extLst>
          </p:cNvPr>
          <p:cNvSpPr txBox="1"/>
          <p:nvPr/>
        </p:nvSpPr>
        <p:spPr>
          <a:xfrm>
            <a:off x="3429000" y="782122"/>
            <a:ext cx="8426302" cy="5884688"/>
          </a:xfrm>
          <a:prstGeom prst="rect">
            <a:avLst/>
          </a:prstGeom>
          <a:noFill/>
        </p:spPr>
        <p:txBody>
          <a:bodyPr wrap="square">
            <a:spAutoFit/>
          </a:bodyPr>
          <a:lstStyle/>
          <a:p>
            <a:pPr algn="just" eaLnBrk="1" hangingPunct="1">
              <a:lnSpc>
                <a:spcPct val="90000"/>
              </a:lnSpc>
              <a:buFont typeface="Wingdings" pitchFamily="2" charset="2"/>
              <a:buNone/>
            </a:pPr>
            <a:r>
              <a:rPr lang="fr-FR" altLang="fr-FR" sz="2400" dirty="0">
                <a:solidFill>
                  <a:schemeClr val="bg1"/>
                </a:solidFill>
                <a:ea typeface="ＭＳ Ｐゴシック" pitchFamily="34" charset="-128"/>
              </a:rPr>
              <a:t>Il est également possible d’intégrer une collectivité territoriale de façon temporaire, dans le cadre d’un contrat.</a:t>
            </a:r>
          </a:p>
          <a:p>
            <a:pPr algn="just" eaLnBrk="1" hangingPunct="1">
              <a:lnSpc>
                <a:spcPct val="90000"/>
              </a:lnSpc>
              <a:buFont typeface="Wingdings" pitchFamily="2" charset="2"/>
              <a:buNone/>
            </a:pPr>
            <a:endParaRPr lang="fr-FR" sz="2400" dirty="0">
              <a:solidFill>
                <a:schemeClr val="bg1"/>
              </a:solidFill>
              <a:ea typeface="ＭＳ Ｐゴシック" pitchFamily="34" charset="-128"/>
            </a:endParaRPr>
          </a:p>
          <a:p>
            <a:pPr algn="just" eaLnBrk="1" hangingPunct="1">
              <a:lnSpc>
                <a:spcPct val="90000"/>
              </a:lnSpc>
              <a:buFont typeface="Wingdings" pitchFamily="2" charset="2"/>
              <a:buNone/>
            </a:pPr>
            <a:r>
              <a:rPr lang="fr-FR" sz="2400" dirty="0">
                <a:solidFill>
                  <a:schemeClr val="bg1"/>
                </a:solidFill>
                <a:ea typeface="ＭＳ Ｐゴシック" pitchFamily="34" charset="-128"/>
              </a:rPr>
              <a:t>Toutefois, l</a:t>
            </a:r>
            <a:r>
              <a:rPr lang="fr-FR" sz="2400" dirty="0">
                <a:solidFill>
                  <a:schemeClr val="bg1"/>
                </a:solidFill>
              </a:rPr>
              <a:t>’autorité territoriale n’a pas totale liberté pour procéder au recrutement d’agents contractuels car les emplois publics ont, par priorité et sauf cas particuliers, vocation à être pourvus par des fonctionnaires. Les cas de recours aux emplois contractuels sont explicitement définis dans le code général de la fonction publique.</a:t>
            </a:r>
          </a:p>
          <a:p>
            <a:pPr algn="just" eaLnBrk="1" hangingPunct="1">
              <a:lnSpc>
                <a:spcPct val="90000"/>
              </a:lnSpc>
              <a:buFont typeface="Wingdings" pitchFamily="2" charset="2"/>
              <a:buNone/>
            </a:pPr>
            <a:endParaRPr lang="fr-FR" altLang="fr-FR" sz="2400" dirty="0">
              <a:solidFill>
                <a:schemeClr val="bg1"/>
              </a:solidFill>
              <a:ea typeface="ＭＳ Ｐゴシック" pitchFamily="34" charset="-128"/>
            </a:endParaRPr>
          </a:p>
          <a:p>
            <a:pPr algn="ctr" eaLnBrk="1" hangingPunct="1">
              <a:lnSpc>
                <a:spcPct val="90000"/>
              </a:lnSpc>
              <a:buFont typeface="Wingdings" pitchFamily="2" charset="2"/>
              <a:buNone/>
            </a:pPr>
            <a:endParaRPr lang="fr-FR" altLang="fr-FR" sz="1600" u="sng" dirty="0">
              <a:solidFill>
                <a:schemeClr val="bg1"/>
              </a:solidFill>
              <a:ea typeface="ＭＳ Ｐゴシック" pitchFamily="34" charset="-128"/>
            </a:endParaRPr>
          </a:p>
          <a:p>
            <a:pPr algn="just" eaLnBrk="1" hangingPunct="1">
              <a:lnSpc>
                <a:spcPct val="90000"/>
              </a:lnSpc>
              <a:buClr>
                <a:schemeClr val="hlink"/>
              </a:buClr>
              <a:buFont typeface="Wingdings" pitchFamily="2" charset="2"/>
              <a:buChar char="v"/>
            </a:pPr>
            <a:r>
              <a:rPr lang="fr-FR" altLang="fr-FR" sz="2000" u="sng" dirty="0">
                <a:solidFill>
                  <a:schemeClr val="bg1"/>
                </a:solidFill>
                <a:latin typeface="Verdana" panose="020B0604030504040204" pitchFamily="34" charset="0"/>
                <a:ea typeface="Verdana" panose="020B0604030504040204" pitchFamily="34" charset="0"/>
              </a:rPr>
              <a:t>Le contrat de droit public</a:t>
            </a:r>
            <a:r>
              <a:rPr lang="fr-FR" altLang="fr-FR" sz="2000" dirty="0">
                <a:solidFill>
                  <a:schemeClr val="bg1"/>
                </a:solidFill>
                <a:latin typeface="Verdana" panose="020B0604030504040204" pitchFamily="34" charset="0"/>
                <a:ea typeface="Verdana" panose="020B0604030504040204" pitchFamily="34" charset="0"/>
              </a:rPr>
              <a:t> : peut être établi :</a:t>
            </a:r>
          </a:p>
          <a:p>
            <a:pPr lvl="1" algn="just" eaLnBrk="1" hangingPunct="1">
              <a:lnSpc>
                <a:spcPct val="90000"/>
              </a:lnSpc>
              <a:buClr>
                <a:schemeClr val="tx1"/>
              </a:buClr>
              <a:buFont typeface="Wingdings" pitchFamily="2" charset="2"/>
              <a:buChar char="Ø"/>
            </a:pPr>
            <a:r>
              <a:rPr lang="fr-FR" altLang="fr-FR" sz="2000" dirty="0">
                <a:solidFill>
                  <a:schemeClr val="bg1"/>
                </a:solidFill>
                <a:latin typeface="Verdana" panose="020B0604030504040204" pitchFamily="34" charset="0"/>
                <a:ea typeface="Verdana" panose="020B0604030504040204" pitchFamily="34" charset="0"/>
              </a:rPr>
              <a:t>Pour un besoin ponctuel (remplacement d’un agent en arrêt maladie par ex) ou pour un emploi permanent lorsque par exemple aucun fonctionnaire n’a pas pu être recruté</a:t>
            </a:r>
          </a:p>
          <a:p>
            <a:pPr lvl="1" algn="just" eaLnBrk="1" hangingPunct="1">
              <a:lnSpc>
                <a:spcPct val="90000"/>
              </a:lnSpc>
              <a:buClr>
                <a:schemeClr val="tx1"/>
              </a:buClr>
              <a:buFont typeface="Arial" charset="0"/>
              <a:buNone/>
            </a:pPr>
            <a:endParaRPr lang="fr-FR" altLang="fr-FR" sz="2000" dirty="0">
              <a:solidFill>
                <a:schemeClr val="bg1"/>
              </a:solidFill>
              <a:latin typeface="Verdana" panose="020B0604030504040204" pitchFamily="34" charset="0"/>
              <a:ea typeface="Verdana" panose="020B0604030504040204" pitchFamily="34" charset="0"/>
            </a:endParaRPr>
          </a:p>
          <a:p>
            <a:pPr lvl="1" algn="just" eaLnBrk="1" hangingPunct="1">
              <a:lnSpc>
                <a:spcPct val="90000"/>
              </a:lnSpc>
              <a:buClr>
                <a:schemeClr val="tx1"/>
              </a:buClr>
              <a:buFont typeface="Wingdings" pitchFamily="2" charset="2"/>
              <a:buChar char="Ø"/>
            </a:pPr>
            <a:r>
              <a:rPr lang="fr-FR" altLang="fr-FR" sz="2000" dirty="0">
                <a:solidFill>
                  <a:schemeClr val="bg1"/>
                </a:solidFill>
                <a:latin typeface="Verdana" panose="020B0604030504040204" pitchFamily="34" charset="0"/>
                <a:ea typeface="Verdana" panose="020B0604030504040204" pitchFamily="34" charset="0"/>
              </a:rPr>
              <a:t>Pour une personne reconnue travailleur handicapé dans l’objectif de la titulariser</a:t>
            </a:r>
          </a:p>
          <a:p>
            <a:pPr marL="0" indent="0" algn="just">
              <a:buFont typeface="Arial" panose="020B0604020202020204" pitchFamily="34" charset="0"/>
              <a:buNone/>
              <a:defRPr/>
            </a:pPr>
            <a:endParaRPr lang="fr-FR" sz="2000" dirty="0">
              <a:solidFill>
                <a:schemeClr val="bg1"/>
              </a:solidFill>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156230796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a:extLst>
              <a:ext uri="{FF2B5EF4-FFF2-40B4-BE49-F238E27FC236}">
                <a16:creationId xmlns:a16="http://schemas.microsoft.com/office/drawing/2014/main" id="{1DA25DCF-32CA-416B-AFCD-624F2C342913}"/>
              </a:ext>
            </a:extLst>
          </p:cNvPr>
          <p:cNvSpPr txBox="1"/>
          <p:nvPr/>
        </p:nvSpPr>
        <p:spPr>
          <a:xfrm>
            <a:off x="76200" y="2644170"/>
            <a:ext cx="3352800" cy="1384995"/>
          </a:xfrm>
          <a:prstGeom prst="rect">
            <a:avLst/>
          </a:prstGeom>
          <a:noFill/>
        </p:spPr>
        <p:txBody>
          <a:bodyPr wrap="square">
            <a:spAutoFit/>
          </a:bodyPr>
          <a:lstStyle/>
          <a:p>
            <a:pPr algn="ctr">
              <a:defRPr/>
            </a:pPr>
            <a:r>
              <a:rPr lang="fr-FR" altLang="fr-FR" sz="2800" b="1" dirty="0">
                <a:solidFill>
                  <a:schemeClr val="accent5"/>
                </a:solidFill>
                <a:latin typeface="Verdana" panose="020B0604030504040204" pitchFamily="34" charset="0"/>
                <a:ea typeface="Verdana" panose="020B0604030504040204" pitchFamily="34" charset="0"/>
              </a:rPr>
              <a:t>LE RECRUTEMENT PAR CONTRAT</a:t>
            </a:r>
          </a:p>
        </p:txBody>
      </p:sp>
      <p:pic>
        <p:nvPicPr>
          <p:cNvPr id="3" name="Image 2">
            <a:extLst>
              <a:ext uri="{FF2B5EF4-FFF2-40B4-BE49-F238E27FC236}">
                <a16:creationId xmlns:a16="http://schemas.microsoft.com/office/drawing/2014/main" id="{EE10C2B8-5082-406A-8C0E-CC934981AC12}"/>
              </a:ext>
            </a:extLst>
          </p:cNvPr>
          <p:cNvPicPr>
            <a:picLocks noChangeAspect="1"/>
          </p:cNvPicPr>
          <p:nvPr/>
        </p:nvPicPr>
        <p:blipFill>
          <a:blip r:embed="rId2"/>
          <a:stretch>
            <a:fillRect/>
          </a:stretch>
        </p:blipFill>
        <p:spPr>
          <a:xfrm>
            <a:off x="3466826" y="704910"/>
            <a:ext cx="8625937" cy="5370968"/>
          </a:xfrm>
          <a:prstGeom prst="rect">
            <a:avLst/>
          </a:prstGeom>
        </p:spPr>
      </p:pic>
    </p:spTree>
    <p:extLst>
      <p:ext uri="{BB962C8B-B14F-4D97-AF65-F5344CB8AC3E}">
        <p14:creationId xmlns:p14="http://schemas.microsoft.com/office/powerpoint/2010/main" val="229833294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a:extLst>
              <a:ext uri="{FF2B5EF4-FFF2-40B4-BE49-F238E27FC236}">
                <a16:creationId xmlns:a16="http://schemas.microsoft.com/office/drawing/2014/main" id="{1DA25DCF-32CA-416B-AFCD-624F2C342913}"/>
              </a:ext>
            </a:extLst>
          </p:cNvPr>
          <p:cNvSpPr txBox="1"/>
          <p:nvPr/>
        </p:nvSpPr>
        <p:spPr>
          <a:xfrm>
            <a:off x="76200" y="2644170"/>
            <a:ext cx="3352800" cy="1384995"/>
          </a:xfrm>
          <a:prstGeom prst="rect">
            <a:avLst/>
          </a:prstGeom>
          <a:noFill/>
        </p:spPr>
        <p:txBody>
          <a:bodyPr wrap="square">
            <a:spAutoFit/>
          </a:bodyPr>
          <a:lstStyle/>
          <a:p>
            <a:pPr algn="ctr">
              <a:defRPr/>
            </a:pPr>
            <a:r>
              <a:rPr lang="fr-FR" altLang="fr-FR" sz="2800" b="1" dirty="0">
                <a:solidFill>
                  <a:schemeClr val="accent5"/>
                </a:solidFill>
                <a:latin typeface="Verdana" panose="020B0604030504040204" pitchFamily="34" charset="0"/>
                <a:ea typeface="Verdana" panose="020B0604030504040204" pitchFamily="34" charset="0"/>
              </a:rPr>
              <a:t>LE RECRUTEMENT PAR CONTRAT</a:t>
            </a:r>
          </a:p>
        </p:txBody>
      </p:sp>
      <p:sp>
        <p:nvSpPr>
          <p:cNvPr id="6" name="ZoneTexte 5">
            <a:extLst>
              <a:ext uri="{FF2B5EF4-FFF2-40B4-BE49-F238E27FC236}">
                <a16:creationId xmlns:a16="http://schemas.microsoft.com/office/drawing/2014/main" id="{49E975A7-7D68-49BE-8E65-95151DE676FD}"/>
              </a:ext>
            </a:extLst>
          </p:cNvPr>
          <p:cNvSpPr txBox="1"/>
          <p:nvPr/>
        </p:nvSpPr>
        <p:spPr>
          <a:xfrm>
            <a:off x="3581400" y="428178"/>
            <a:ext cx="8305800" cy="6001643"/>
          </a:xfrm>
          <a:prstGeom prst="rect">
            <a:avLst/>
          </a:prstGeom>
          <a:noFill/>
        </p:spPr>
        <p:txBody>
          <a:bodyPr wrap="square">
            <a:spAutoFit/>
          </a:bodyPr>
          <a:lstStyle/>
          <a:p>
            <a:pPr algn="just"/>
            <a:r>
              <a:rPr lang="fr-FR" sz="2400" dirty="0">
                <a:solidFill>
                  <a:schemeClr val="bg1"/>
                </a:solidFill>
              </a:rPr>
              <a:t>Les cas de recours à un contractuel dans la fonction publique territoriale sont les suivants : </a:t>
            </a:r>
          </a:p>
          <a:p>
            <a:pPr algn="just"/>
            <a:r>
              <a:rPr lang="fr-FR" sz="2400" dirty="0">
                <a:solidFill>
                  <a:schemeClr val="bg1"/>
                </a:solidFill>
              </a:rPr>
              <a:t>• L’accroissement temporaire d’activité en cas de surcroît de travail, de renfort d’équipe • L’accroissement saisonnier d’activité </a:t>
            </a:r>
          </a:p>
          <a:p>
            <a:pPr algn="just"/>
            <a:r>
              <a:rPr lang="fr-FR" sz="2400" dirty="0">
                <a:solidFill>
                  <a:schemeClr val="bg1"/>
                </a:solidFill>
              </a:rPr>
              <a:t>• Le remplacement d’un agent (en disponibilité, en congé…) </a:t>
            </a:r>
          </a:p>
          <a:p>
            <a:pPr algn="just"/>
            <a:r>
              <a:rPr lang="fr-FR" sz="2400" dirty="0">
                <a:solidFill>
                  <a:schemeClr val="bg1"/>
                </a:solidFill>
              </a:rPr>
              <a:t>• La vacance temporaire d’emploi dans l’attente du recrutement d’un fonctionnaire : le recrutement d’un contractuel est autorisé pour la continuité du service</a:t>
            </a:r>
          </a:p>
          <a:p>
            <a:pPr algn="just"/>
            <a:r>
              <a:rPr lang="fr-FR" sz="2400" dirty="0">
                <a:solidFill>
                  <a:schemeClr val="bg1"/>
                </a:solidFill>
              </a:rPr>
              <a:t>• En cas d’absence d’emplois de fonctionnaires susceptibles d’assurer les fonctions correspondantes : C’est le cas notamment lorsque les besoins des services ou la nature des fonctions le justifient et sous réserve qu’aucun fonctionnaire n’ait pu être recruté dans les conditions prévues par la loi, mais aussi pour les emplois de secrétaire de mairie des communes de moins de          1 000 habitants ou encore pour les emplois à temps non complet.</a:t>
            </a:r>
          </a:p>
          <a:p>
            <a:pPr algn="just"/>
            <a:endParaRPr lang="fr-FR" sz="2400" dirty="0">
              <a:solidFill>
                <a:schemeClr val="bg1"/>
              </a:solidFill>
            </a:endParaRPr>
          </a:p>
        </p:txBody>
      </p:sp>
    </p:spTree>
    <p:extLst>
      <p:ext uri="{BB962C8B-B14F-4D97-AF65-F5344CB8AC3E}">
        <p14:creationId xmlns:p14="http://schemas.microsoft.com/office/powerpoint/2010/main" val="333678695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a:extLst>
              <a:ext uri="{FF2B5EF4-FFF2-40B4-BE49-F238E27FC236}">
                <a16:creationId xmlns:a16="http://schemas.microsoft.com/office/drawing/2014/main" id="{1DA25DCF-32CA-416B-AFCD-624F2C342913}"/>
              </a:ext>
            </a:extLst>
          </p:cNvPr>
          <p:cNvSpPr txBox="1"/>
          <p:nvPr/>
        </p:nvSpPr>
        <p:spPr>
          <a:xfrm>
            <a:off x="76200" y="2644170"/>
            <a:ext cx="3352800" cy="1384995"/>
          </a:xfrm>
          <a:prstGeom prst="rect">
            <a:avLst/>
          </a:prstGeom>
          <a:noFill/>
        </p:spPr>
        <p:txBody>
          <a:bodyPr wrap="square">
            <a:spAutoFit/>
          </a:bodyPr>
          <a:lstStyle/>
          <a:p>
            <a:pPr algn="ctr">
              <a:defRPr/>
            </a:pPr>
            <a:r>
              <a:rPr lang="fr-FR" altLang="fr-FR" sz="2800" b="1" dirty="0">
                <a:solidFill>
                  <a:schemeClr val="accent5"/>
                </a:solidFill>
                <a:latin typeface="Verdana" panose="020B0604030504040204" pitchFamily="34" charset="0"/>
                <a:ea typeface="Verdana" panose="020B0604030504040204" pitchFamily="34" charset="0"/>
              </a:rPr>
              <a:t>LE RECRUTEMENT PAR CONTRAT</a:t>
            </a:r>
          </a:p>
        </p:txBody>
      </p:sp>
      <p:sp>
        <p:nvSpPr>
          <p:cNvPr id="7" name="ZoneTexte 6">
            <a:extLst>
              <a:ext uri="{FF2B5EF4-FFF2-40B4-BE49-F238E27FC236}">
                <a16:creationId xmlns:a16="http://schemas.microsoft.com/office/drawing/2014/main" id="{92EB4508-E7A5-4748-B069-370D5076FA05}"/>
              </a:ext>
            </a:extLst>
          </p:cNvPr>
          <p:cNvSpPr txBox="1"/>
          <p:nvPr/>
        </p:nvSpPr>
        <p:spPr>
          <a:xfrm>
            <a:off x="3657600" y="685800"/>
            <a:ext cx="8099351" cy="4708981"/>
          </a:xfrm>
          <a:prstGeom prst="rect">
            <a:avLst/>
          </a:prstGeom>
          <a:noFill/>
        </p:spPr>
        <p:txBody>
          <a:bodyPr wrap="square">
            <a:spAutoFit/>
          </a:bodyPr>
          <a:lstStyle/>
          <a:p>
            <a:pPr algn="just"/>
            <a:r>
              <a:rPr lang="fr-FR" altLang="fr-FR" sz="2000" dirty="0">
                <a:solidFill>
                  <a:schemeClr val="bg1"/>
                </a:solidFill>
                <a:latin typeface="Verdana" panose="020B0604030504040204" pitchFamily="34" charset="0"/>
                <a:ea typeface="Verdana" panose="020B0604030504040204" pitchFamily="34" charset="0"/>
              </a:rPr>
              <a:t>Les collectivités peuvent également, pour mener à bien un projet ou une opération identifié, recruter un agent par un contrat à durée déterminée dont l’échéance est la réalisation du projet ou de l’opération.</a:t>
            </a:r>
          </a:p>
          <a:p>
            <a:pPr algn="just"/>
            <a:endParaRPr lang="fr-FR" altLang="fr-FR" sz="2000" dirty="0">
              <a:solidFill>
                <a:schemeClr val="bg1"/>
              </a:solidFill>
              <a:latin typeface="Verdana" panose="020B0604030504040204" pitchFamily="34" charset="0"/>
              <a:ea typeface="Verdana" panose="020B0604030504040204" pitchFamily="34" charset="0"/>
            </a:endParaRPr>
          </a:p>
          <a:p>
            <a:pPr algn="just"/>
            <a:r>
              <a:rPr lang="fr-FR" sz="2000" dirty="0">
                <a:solidFill>
                  <a:schemeClr val="bg1"/>
                </a:solidFill>
                <a:latin typeface="Verdana" panose="020B0604030504040204" pitchFamily="34" charset="0"/>
                <a:ea typeface="Verdana" panose="020B0604030504040204" pitchFamily="34" charset="0"/>
              </a:rPr>
              <a:t>Le contrat est conclu pour une durée minimale d’un an et une durée maximale de six ans. </a:t>
            </a:r>
          </a:p>
          <a:p>
            <a:pPr algn="just"/>
            <a:endParaRPr lang="fr-FR" sz="2000" dirty="0">
              <a:solidFill>
                <a:schemeClr val="bg1"/>
              </a:solidFill>
              <a:latin typeface="Verdana" panose="020B0604030504040204" pitchFamily="34" charset="0"/>
              <a:ea typeface="Verdana" panose="020B0604030504040204" pitchFamily="34" charset="0"/>
            </a:endParaRPr>
          </a:p>
          <a:p>
            <a:pPr algn="just"/>
            <a:r>
              <a:rPr lang="fr-FR" sz="2000" dirty="0">
                <a:solidFill>
                  <a:schemeClr val="bg1"/>
                </a:solidFill>
                <a:latin typeface="Verdana" panose="020B0604030504040204" pitchFamily="34" charset="0"/>
                <a:ea typeface="Verdana" panose="020B0604030504040204" pitchFamily="34" charset="0"/>
              </a:rPr>
              <a:t>Le contrat prend fin avec la réalisation de l’objet pour lequel il a été conclu, après un délai de prévenance. </a:t>
            </a:r>
          </a:p>
          <a:p>
            <a:pPr algn="just"/>
            <a:endParaRPr lang="fr-FR" altLang="fr-FR" sz="2000" dirty="0">
              <a:solidFill>
                <a:schemeClr val="bg1"/>
              </a:solidFill>
              <a:latin typeface="Verdana" panose="020B0604030504040204" pitchFamily="34" charset="0"/>
              <a:ea typeface="Verdana" panose="020B0604030504040204" pitchFamily="34" charset="0"/>
            </a:endParaRPr>
          </a:p>
          <a:p>
            <a:pPr algn="just"/>
            <a:r>
              <a:rPr lang="fr-FR" altLang="fr-FR" sz="2000" dirty="0">
                <a:solidFill>
                  <a:schemeClr val="bg1"/>
                </a:solidFill>
                <a:latin typeface="Verdana" panose="020B0604030504040204" pitchFamily="34" charset="0"/>
                <a:ea typeface="Verdana" panose="020B0604030504040204" pitchFamily="34" charset="0"/>
              </a:rPr>
              <a:t>D’autres cas de recrutement en CDD sont prévus : collaborateur de cabinet ou de groupe d’élus, emploi de direction dans les communes de plus de 40 000 habitants, période de préparation aux concours de catégorie A ou B.</a:t>
            </a:r>
          </a:p>
        </p:txBody>
      </p:sp>
      <p:sp>
        <p:nvSpPr>
          <p:cNvPr id="6" name="ZoneTexte 5">
            <a:extLst>
              <a:ext uri="{FF2B5EF4-FFF2-40B4-BE49-F238E27FC236}">
                <a16:creationId xmlns:a16="http://schemas.microsoft.com/office/drawing/2014/main" id="{4765E55B-F18B-47D5-86B4-21FDDD124B91}"/>
              </a:ext>
            </a:extLst>
          </p:cNvPr>
          <p:cNvSpPr txBox="1"/>
          <p:nvPr/>
        </p:nvSpPr>
        <p:spPr>
          <a:xfrm>
            <a:off x="3733800" y="5715000"/>
            <a:ext cx="7088372" cy="400110"/>
          </a:xfrm>
          <a:prstGeom prst="rect">
            <a:avLst/>
          </a:prstGeom>
          <a:noFill/>
        </p:spPr>
        <p:txBody>
          <a:bodyPr wrap="square">
            <a:spAutoFit/>
          </a:bodyPr>
          <a:lstStyle/>
          <a:p>
            <a:pPr algn="just"/>
            <a:r>
              <a:rPr lang="fr-FR" altLang="fr-FR" sz="2000" dirty="0">
                <a:solidFill>
                  <a:schemeClr val="bg1"/>
                </a:solidFill>
                <a:latin typeface="Verdana" panose="020B0604030504040204" pitchFamily="34" charset="0"/>
                <a:ea typeface="Verdana" panose="020B0604030504040204" pitchFamily="34" charset="0"/>
              </a:rPr>
              <a:t>L’apprentissage est ouvert aussi dans la FPT.</a:t>
            </a:r>
          </a:p>
        </p:txBody>
      </p:sp>
    </p:spTree>
    <p:extLst>
      <p:ext uri="{BB962C8B-B14F-4D97-AF65-F5344CB8AC3E}">
        <p14:creationId xmlns:p14="http://schemas.microsoft.com/office/powerpoint/2010/main" val="219400680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a:extLst>
              <a:ext uri="{FF2B5EF4-FFF2-40B4-BE49-F238E27FC236}">
                <a16:creationId xmlns:a16="http://schemas.microsoft.com/office/drawing/2014/main" id="{1DA25DCF-32CA-416B-AFCD-624F2C342913}"/>
              </a:ext>
            </a:extLst>
          </p:cNvPr>
          <p:cNvSpPr txBox="1"/>
          <p:nvPr/>
        </p:nvSpPr>
        <p:spPr>
          <a:xfrm>
            <a:off x="-424543" y="3040290"/>
            <a:ext cx="4191000" cy="461665"/>
          </a:xfrm>
          <a:prstGeom prst="rect">
            <a:avLst/>
          </a:prstGeom>
          <a:noFill/>
        </p:spPr>
        <p:txBody>
          <a:bodyPr wrap="square">
            <a:spAutoFit/>
          </a:bodyPr>
          <a:lstStyle/>
          <a:p>
            <a:pPr algn="ctr">
              <a:defRPr/>
            </a:pPr>
            <a:r>
              <a:rPr lang="fr-FR" altLang="fr-FR" sz="2400" b="1" dirty="0">
                <a:solidFill>
                  <a:schemeClr val="accent5"/>
                </a:solidFill>
                <a:latin typeface="Verdana" panose="020B0604030504040204" pitchFamily="34" charset="0"/>
                <a:ea typeface="Verdana" panose="020B0604030504040204" pitchFamily="34" charset="0"/>
              </a:rPr>
              <a:t>L’APPRENTISSAGE</a:t>
            </a:r>
          </a:p>
        </p:txBody>
      </p:sp>
      <p:sp>
        <p:nvSpPr>
          <p:cNvPr id="2" name="Titre 1">
            <a:extLst>
              <a:ext uri="{FF2B5EF4-FFF2-40B4-BE49-F238E27FC236}">
                <a16:creationId xmlns:a16="http://schemas.microsoft.com/office/drawing/2014/main" id="{55A45369-7EC7-F182-CAB8-6163C4323A74}"/>
              </a:ext>
            </a:extLst>
          </p:cNvPr>
          <p:cNvSpPr txBox="1">
            <a:spLocks/>
          </p:cNvSpPr>
          <p:nvPr/>
        </p:nvSpPr>
        <p:spPr>
          <a:xfrm>
            <a:off x="3429000" y="279400"/>
            <a:ext cx="8059737" cy="6045200"/>
          </a:xfrm>
          <a:prstGeom prst="rect">
            <a:avLst/>
          </a:prstGeom>
        </p:spPr>
        <p:txBody>
          <a:bodyPr>
            <a:normAutofit fontScale="97500" lnSpcReduction="10000"/>
          </a:bodyPr>
          <a:lst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algn="just"/>
            <a:r>
              <a:rPr lang="fr-FR" sz="2700" b="1" kern="0" dirty="0">
                <a:solidFill>
                  <a:schemeClr val="bg1"/>
                </a:solidFill>
                <a:latin typeface="Verdana" panose="020B0604030504040204" pitchFamily="34" charset="0"/>
                <a:ea typeface="Verdana" panose="020B0604030504040204" pitchFamily="34" charset="0"/>
                <a:cs typeface="Arial" panose="020B0604020202020204" pitchFamily="34" charset="0"/>
              </a:rPr>
              <a:t>L’apprentissage : se former et acquérir une expérience professionnelle dans les collectivités territoriales</a:t>
            </a:r>
          </a:p>
          <a:p>
            <a:pPr algn="just"/>
            <a:endParaRPr lang="fr-FR" sz="2700" kern="1200" dirty="0">
              <a:solidFill>
                <a:schemeClr val="bg1"/>
              </a:solidFill>
              <a:latin typeface="Verdana" panose="020B0604030504040204" pitchFamily="34" charset="0"/>
              <a:ea typeface="Verdana" panose="020B0604030504040204" pitchFamily="34" charset="0"/>
              <a:cs typeface="Arial" panose="020B0604020202020204" pitchFamily="34" charset="0"/>
            </a:endParaRPr>
          </a:p>
          <a:p>
            <a:pPr marL="228600" indent="-228600" algn="just" rtl="0">
              <a:lnSpc>
                <a:spcPct val="120000"/>
              </a:lnSpc>
              <a:spcBef>
                <a:spcPts val="1000"/>
              </a:spcBef>
              <a:buFont typeface="Arial" panose="020B0604020202020204" pitchFamily="34" charset="0"/>
              <a:buChar char="•"/>
              <a:defRPr/>
            </a:pPr>
            <a:r>
              <a:rPr lang="fr-FR" sz="2200" kern="1200" dirty="0">
                <a:solidFill>
                  <a:schemeClr val="bg1"/>
                </a:solidFill>
                <a:latin typeface="Verdana" panose="020B0604030504040204" pitchFamily="34" charset="0"/>
                <a:ea typeface="Verdana" panose="020B0604030504040204" pitchFamily="34" charset="0"/>
                <a:cs typeface="Arial" panose="020B0604020202020204" pitchFamily="34" charset="0"/>
              </a:rPr>
              <a:t>Une formation par alternance : une formation pratique chez un employeur et une formation théorique d’une durée au moins équivalente à 25% du temps de travail</a:t>
            </a:r>
          </a:p>
          <a:p>
            <a:pPr marL="228600" indent="-228600" algn="just" rtl="0">
              <a:lnSpc>
                <a:spcPct val="120000"/>
              </a:lnSpc>
              <a:spcBef>
                <a:spcPts val="1000"/>
              </a:spcBef>
              <a:buFont typeface="Arial" panose="020B0604020202020204" pitchFamily="34" charset="0"/>
              <a:buChar char="•"/>
              <a:defRPr/>
            </a:pPr>
            <a:endParaRPr lang="fr-FR" sz="2200" kern="1200" dirty="0">
              <a:solidFill>
                <a:schemeClr val="bg1"/>
              </a:solidFill>
              <a:latin typeface="Verdana" panose="020B0604030504040204" pitchFamily="34" charset="0"/>
              <a:ea typeface="Verdana" panose="020B0604030504040204" pitchFamily="34" charset="0"/>
              <a:cs typeface="Arial" panose="020B0604020202020204" pitchFamily="34" charset="0"/>
            </a:endParaRPr>
          </a:p>
          <a:p>
            <a:pPr marL="228600" indent="-228600" algn="just" rtl="0">
              <a:lnSpc>
                <a:spcPct val="120000"/>
              </a:lnSpc>
              <a:spcBef>
                <a:spcPts val="1000"/>
              </a:spcBef>
              <a:buFont typeface="Arial" panose="020B0604020202020204" pitchFamily="34" charset="0"/>
              <a:buChar char="•"/>
              <a:defRPr/>
            </a:pPr>
            <a:r>
              <a:rPr lang="fr-FR" sz="2200" kern="1200" dirty="0">
                <a:solidFill>
                  <a:schemeClr val="bg1"/>
                </a:solidFill>
                <a:latin typeface="Verdana" panose="020B0604030504040204" pitchFamily="34" charset="0"/>
                <a:ea typeface="Verdana" panose="020B0604030504040204" pitchFamily="34" charset="0"/>
                <a:cs typeface="Arial" panose="020B0604020202020204" pitchFamily="34" charset="0"/>
              </a:rPr>
              <a:t>un vaste champ de collectivités territoriales, géographique et de strate de compétences de politiques publique locales </a:t>
            </a:r>
          </a:p>
          <a:p>
            <a:pPr algn="just" rtl="0">
              <a:lnSpc>
                <a:spcPct val="120000"/>
              </a:lnSpc>
              <a:spcBef>
                <a:spcPts val="1000"/>
              </a:spcBef>
              <a:buFont typeface="Arial" panose="020B0604020202020204" pitchFamily="34" charset="0"/>
              <a:buNone/>
              <a:defRPr/>
            </a:pPr>
            <a:endParaRPr lang="fr-FR" sz="2200" kern="1200" dirty="0">
              <a:solidFill>
                <a:schemeClr val="bg1"/>
              </a:solidFill>
              <a:latin typeface="Verdana" panose="020B0604030504040204" pitchFamily="34" charset="0"/>
              <a:ea typeface="Verdana" panose="020B0604030504040204" pitchFamily="34" charset="0"/>
              <a:cs typeface="Arial" panose="020B0604020202020204" pitchFamily="34" charset="0"/>
            </a:endParaRPr>
          </a:p>
          <a:p>
            <a:pPr marL="228600" indent="-228600" algn="just" rtl="0">
              <a:lnSpc>
                <a:spcPct val="120000"/>
              </a:lnSpc>
              <a:spcBef>
                <a:spcPts val="1000"/>
              </a:spcBef>
              <a:buFont typeface="Arial" panose="020B0604020202020204" pitchFamily="34" charset="0"/>
              <a:buChar char="•"/>
              <a:defRPr/>
            </a:pPr>
            <a:r>
              <a:rPr lang="fr-FR" sz="2200" kern="1200" dirty="0">
                <a:solidFill>
                  <a:schemeClr val="bg1"/>
                </a:solidFill>
                <a:latin typeface="Verdana" panose="020B0604030504040204" pitchFamily="34" charset="0"/>
                <a:ea typeface="Verdana" panose="020B0604030504040204" pitchFamily="34" charset="0"/>
                <a:cs typeface="Arial" panose="020B0604020202020204" pitchFamily="34" charset="0"/>
              </a:rPr>
              <a:t>Une formation théorique assurée par de nombreuses universités et des grandes écoles offrent la possibilité d’obtenir une licence, une maîtrise, un master…</a:t>
            </a:r>
          </a:p>
          <a:p>
            <a:endParaRPr lang="fr-FR" sz="3600" b="1" kern="0" dirty="0">
              <a:solidFill>
                <a:sysClr val="windowText" lastClr="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00546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a:extLst>
              <a:ext uri="{FF2B5EF4-FFF2-40B4-BE49-F238E27FC236}">
                <a16:creationId xmlns:a16="http://schemas.microsoft.com/office/drawing/2014/main" id="{1DA25DCF-32CA-416B-AFCD-624F2C342913}"/>
              </a:ext>
            </a:extLst>
          </p:cNvPr>
          <p:cNvSpPr txBox="1"/>
          <p:nvPr/>
        </p:nvSpPr>
        <p:spPr>
          <a:xfrm>
            <a:off x="-424543" y="3040290"/>
            <a:ext cx="4191000" cy="461665"/>
          </a:xfrm>
          <a:prstGeom prst="rect">
            <a:avLst/>
          </a:prstGeom>
          <a:noFill/>
        </p:spPr>
        <p:txBody>
          <a:bodyPr wrap="square">
            <a:spAutoFit/>
          </a:bodyPr>
          <a:lstStyle/>
          <a:p>
            <a:pPr algn="ctr">
              <a:defRPr/>
            </a:pPr>
            <a:r>
              <a:rPr lang="fr-FR" altLang="fr-FR" sz="2400" b="1" dirty="0">
                <a:solidFill>
                  <a:schemeClr val="accent5"/>
                </a:solidFill>
                <a:latin typeface="Verdana" panose="020B0604030504040204" pitchFamily="34" charset="0"/>
                <a:ea typeface="Verdana" panose="020B0604030504040204" pitchFamily="34" charset="0"/>
              </a:rPr>
              <a:t>L’APPRENTISSAGE</a:t>
            </a:r>
          </a:p>
        </p:txBody>
      </p:sp>
      <p:sp>
        <p:nvSpPr>
          <p:cNvPr id="2" name="Titre 1">
            <a:extLst>
              <a:ext uri="{FF2B5EF4-FFF2-40B4-BE49-F238E27FC236}">
                <a16:creationId xmlns:a16="http://schemas.microsoft.com/office/drawing/2014/main" id="{55A45369-7EC7-F182-CAB8-6163C4323A74}"/>
              </a:ext>
            </a:extLst>
          </p:cNvPr>
          <p:cNvSpPr txBox="1">
            <a:spLocks/>
          </p:cNvSpPr>
          <p:nvPr/>
        </p:nvSpPr>
        <p:spPr>
          <a:xfrm>
            <a:off x="3429000" y="279400"/>
            <a:ext cx="8059737" cy="6045200"/>
          </a:xfrm>
          <a:prstGeom prst="rect">
            <a:avLst/>
          </a:prstGeom>
        </p:spPr>
        <p:txBody>
          <a:bodyPr>
            <a:normAutofit fontScale="97500"/>
          </a:bodyPr>
          <a:lst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endParaRPr lang="fr-FR" sz="3600" b="1" kern="0" dirty="0">
              <a:solidFill>
                <a:sysClr val="windowText" lastClr="000000"/>
              </a:solidFill>
              <a:latin typeface="Arial" panose="020B0604020202020204" pitchFamily="34" charset="0"/>
              <a:cs typeface="Arial" panose="020B0604020202020204" pitchFamily="34" charset="0"/>
            </a:endParaRPr>
          </a:p>
        </p:txBody>
      </p:sp>
      <p:sp>
        <p:nvSpPr>
          <p:cNvPr id="3" name="Espace réservé du contenu 3">
            <a:extLst>
              <a:ext uri="{FF2B5EF4-FFF2-40B4-BE49-F238E27FC236}">
                <a16:creationId xmlns:a16="http://schemas.microsoft.com/office/drawing/2014/main" id="{C220EBD3-AC39-3EA6-D157-DD78F4EB3C06}"/>
              </a:ext>
            </a:extLst>
          </p:cNvPr>
          <p:cNvSpPr txBox="1">
            <a:spLocks/>
          </p:cNvSpPr>
          <p:nvPr/>
        </p:nvSpPr>
        <p:spPr>
          <a:xfrm>
            <a:off x="3505200" y="279400"/>
            <a:ext cx="8565332" cy="6578600"/>
          </a:xfrm>
          <a:prstGeom prst="rect">
            <a:avLst/>
          </a:prstGeom>
        </p:spPr>
        <p:txBody>
          <a:bodyPr>
            <a:normAutofit fontScale="77500" lnSpcReduction="20000"/>
          </a:bodyPr>
          <a:lst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r>
              <a:rPr lang="fr-FR" sz="3400" b="1" kern="1200" dirty="0">
                <a:solidFill>
                  <a:schemeClr val="bg1"/>
                </a:solidFill>
                <a:latin typeface="Verdana" panose="020B0604030504040204" pitchFamily="34" charset="0"/>
                <a:ea typeface="Verdana" panose="020B0604030504040204" pitchFamily="34" charset="0"/>
                <a:cs typeface="Arial" panose="020B0604020202020204" pitchFamily="34" charset="0"/>
              </a:rPr>
              <a:t>L’apprentissage : se former et acquérir une expérience professionnelle dans les collectivités territoriales </a:t>
            </a:r>
          </a:p>
          <a:p>
            <a:endParaRPr lang="fr-FR" sz="3400" b="1" kern="0" dirty="0">
              <a:solidFill>
                <a:schemeClr val="bg1"/>
              </a:solidFill>
              <a:latin typeface="Verdana" panose="020B0604030504040204" pitchFamily="34" charset="0"/>
              <a:ea typeface="Verdana" panose="020B0604030504040204" pitchFamily="34" charset="0"/>
              <a:cs typeface="Arial" panose="020B0604020202020204" pitchFamily="34" charset="0"/>
            </a:endParaRPr>
          </a:p>
          <a:p>
            <a:pPr marL="228600" indent="-228600" algn="l" rtl="0">
              <a:lnSpc>
                <a:spcPct val="120000"/>
              </a:lnSpc>
              <a:spcBef>
                <a:spcPts val="1000"/>
              </a:spcBef>
              <a:buFont typeface="Arial" panose="020B0604020202020204" pitchFamily="34" charset="0"/>
              <a:buChar char="•"/>
              <a:defRPr/>
            </a:pPr>
            <a:r>
              <a:rPr lang="fr-FR" sz="2300" kern="1200" dirty="0">
                <a:solidFill>
                  <a:schemeClr val="bg1"/>
                </a:solidFill>
                <a:latin typeface="Verdana" panose="020B0604030504040204" pitchFamily="34" charset="0"/>
                <a:ea typeface="Verdana" panose="020B0604030504040204" pitchFamily="34" charset="0"/>
                <a:cs typeface="Arial" panose="020B0604020202020204" pitchFamily="34" charset="0"/>
              </a:rPr>
              <a:t>le contrat d’apprentissage est un contrat de travail de droit privé ; sa durée dépend du titre ou diplôme préparé ; elle est comprise entre 6 mois et 3 ans</a:t>
            </a:r>
          </a:p>
          <a:p>
            <a:pPr marL="228600" indent="-228600" algn="l" rtl="0">
              <a:lnSpc>
                <a:spcPct val="120000"/>
              </a:lnSpc>
              <a:spcBef>
                <a:spcPts val="1000"/>
              </a:spcBef>
              <a:buFont typeface="Arial" panose="020B0604020202020204" pitchFamily="34" charset="0"/>
              <a:buChar char="•"/>
              <a:defRPr/>
            </a:pPr>
            <a:r>
              <a:rPr lang="fr-FR" sz="2300" kern="1200" dirty="0">
                <a:solidFill>
                  <a:schemeClr val="bg1"/>
                </a:solidFill>
                <a:latin typeface="Verdana" panose="020B0604030504040204" pitchFamily="34" charset="0"/>
                <a:ea typeface="Verdana" panose="020B0604030504040204" pitchFamily="34" charset="0"/>
                <a:cs typeface="Arial" panose="020B0604020202020204" pitchFamily="34" charset="0"/>
              </a:rPr>
              <a:t>comment trouver l’employeur :</a:t>
            </a:r>
          </a:p>
          <a:p>
            <a:pPr algn="l" rtl="0">
              <a:lnSpc>
                <a:spcPct val="120000"/>
              </a:lnSpc>
              <a:spcBef>
                <a:spcPts val="1000"/>
              </a:spcBef>
              <a:buFont typeface="Arial" panose="020B0604020202020204" pitchFamily="34" charset="0"/>
              <a:buNone/>
              <a:defRPr/>
            </a:pPr>
            <a:r>
              <a:rPr lang="fr-FR" sz="2300" kern="1200" dirty="0">
                <a:solidFill>
                  <a:schemeClr val="bg1"/>
                </a:solidFill>
                <a:latin typeface="Verdana" panose="020B0604030504040204" pitchFamily="34" charset="0"/>
                <a:ea typeface="Verdana" panose="020B0604030504040204" pitchFamily="34" charset="0"/>
                <a:cs typeface="Arial" panose="020B0604020202020204" pitchFamily="34" charset="0"/>
              </a:rPr>
              <a:t>     → les collectivités territoriales publient leurs offres dans leur propre site Internet</a:t>
            </a:r>
          </a:p>
          <a:p>
            <a:pPr algn="l" rtl="0">
              <a:lnSpc>
                <a:spcPct val="120000"/>
              </a:lnSpc>
              <a:spcBef>
                <a:spcPts val="1000"/>
              </a:spcBef>
              <a:buFont typeface="Arial" panose="020B0604020202020204" pitchFamily="34" charset="0"/>
              <a:buNone/>
              <a:defRPr/>
            </a:pPr>
            <a:r>
              <a:rPr lang="fr-FR" sz="1400" kern="1200" dirty="0">
                <a:solidFill>
                  <a:schemeClr val="bg1"/>
                </a:solidFill>
                <a:latin typeface="Verdana" panose="020B0604030504040204" pitchFamily="34" charset="0"/>
                <a:ea typeface="Verdana" panose="020B0604030504040204" pitchFamily="34" charset="0"/>
                <a:cs typeface="Arial" panose="020B0604020202020204" pitchFamily="34" charset="0"/>
              </a:rPr>
              <a:t>       </a:t>
            </a:r>
            <a:r>
              <a:rPr lang="fr-FR" sz="2300" kern="1200" dirty="0">
                <a:solidFill>
                  <a:schemeClr val="bg1"/>
                </a:solidFill>
                <a:latin typeface="Verdana" panose="020B0604030504040204" pitchFamily="34" charset="0"/>
                <a:ea typeface="Verdana" panose="020B0604030504040204" pitchFamily="34" charset="0"/>
                <a:cs typeface="Arial" panose="020B0604020202020204" pitchFamily="34" charset="0"/>
              </a:rPr>
              <a:t>→ plusieurs conseils régionaux publient ces offres dans des « portails apprentissage ».</a:t>
            </a:r>
          </a:p>
          <a:p>
            <a:pPr algn="l" rtl="0">
              <a:lnSpc>
                <a:spcPct val="120000"/>
              </a:lnSpc>
              <a:spcBef>
                <a:spcPts val="1000"/>
              </a:spcBef>
              <a:buFont typeface="Arial" panose="020B0604020202020204" pitchFamily="34" charset="0"/>
              <a:buNone/>
              <a:defRPr/>
            </a:pPr>
            <a:r>
              <a:rPr lang="fr-FR" sz="2300" kern="1200" dirty="0">
                <a:solidFill>
                  <a:schemeClr val="bg1"/>
                </a:solidFill>
                <a:latin typeface="Verdana" panose="020B0604030504040204" pitchFamily="34" charset="0"/>
                <a:ea typeface="Verdana" panose="020B0604030504040204" pitchFamily="34" charset="0"/>
                <a:cs typeface="Arial" panose="020B0604020202020204" pitchFamily="34" charset="0"/>
              </a:rPr>
              <a:t>     → les « journées portes ouvertes » des organismes de formation par apprentissage</a:t>
            </a:r>
          </a:p>
          <a:p>
            <a:pPr algn="l" rtl="0">
              <a:lnSpc>
                <a:spcPct val="120000"/>
              </a:lnSpc>
              <a:spcBef>
                <a:spcPts val="1000"/>
              </a:spcBef>
              <a:buFont typeface="Arial" panose="020B0604020202020204" pitchFamily="34" charset="0"/>
              <a:buNone/>
              <a:defRPr/>
            </a:pPr>
            <a:r>
              <a:rPr lang="fr-FR" sz="2300" kern="1200" dirty="0">
                <a:solidFill>
                  <a:schemeClr val="bg1"/>
                </a:solidFill>
                <a:latin typeface="Verdana" panose="020B0604030504040204" pitchFamily="34" charset="0"/>
                <a:ea typeface="Verdana" panose="020B0604030504040204" pitchFamily="34" charset="0"/>
                <a:cs typeface="Arial" panose="020B0604020202020204" pitchFamily="34" charset="0"/>
              </a:rPr>
              <a:t>    → plusieurs sites spécialisés : </a:t>
            </a:r>
          </a:p>
          <a:p>
            <a:pPr algn="l" rtl="0">
              <a:lnSpc>
                <a:spcPct val="120000"/>
              </a:lnSpc>
              <a:spcBef>
                <a:spcPts val="1000"/>
              </a:spcBef>
              <a:buFont typeface="Arial" panose="020B0604020202020204" pitchFamily="34" charset="0"/>
              <a:buNone/>
              <a:defRPr/>
            </a:pPr>
            <a:r>
              <a:rPr lang="fr-FR" sz="2300" kern="1200" dirty="0">
                <a:solidFill>
                  <a:schemeClr val="bg1"/>
                </a:solidFill>
                <a:latin typeface="Verdana" panose="020B0604030504040204" pitchFamily="34" charset="0"/>
                <a:ea typeface="Verdana" panose="020B0604030504040204" pitchFamily="34" charset="0"/>
                <a:hlinkClick r:id="rId2">
                  <a:extLst>
                    <a:ext uri="{A12FA001-AC4F-418D-AE19-62706E023703}">
                      <ahyp:hlinkClr xmlns:ahyp="http://schemas.microsoft.com/office/drawing/2018/hyperlinkcolor" val="tx"/>
                    </a:ext>
                  </a:extLst>
                </a:hlinkClick>
              </a:rPr>
              <a:t>www.alternance.emploi.gouv.fr</a:t>
            </a:r>
            <a:endParaRPr lang="fr-FR" sz="2300" kern="1200" dirty="0">
              <a:solidFill>
                <a:schemeClr val="bg1"/>
              </a:solidFill>
              <a:latin typeface="Verdana" panose="020B0604030504040204" pitchFamily="34" charset="0"/>
              <a:ea typeface="Verdana" panose="020B0604030504040204" pitchFamily="34" charset="0"/>
            </a:endParaRPr>
          </a:p>
          <a:p>
            <a:pPr algn="l" rtl="0">
              <a:lnSpc>
                <a:spcPct val="120000"/>
              </a:lnSpc>
              <a:spcBef>
                <a:spcPts val="1000"/>
              </a:spcBef>
              <a:buFont typeface="Arial" panose="020B0604020202020204" pitchFamily="34" charset="0"/>
              <a:buNone/>
              <a:defRPr/>
            </a:pPr>
            <a:r>
              <a:rPr lang="fr-FR" sz="2300" u="sng" kern="1200" dirty="0">
                <a:solidFill>
                  <a:schemeClr val="bg1"/>
                </a:solidFill>
                <a:latin typeface="Verdana" panose="020B0604030504040204" pitchFamily="34" charset="0"/>
                <a:ea typeface="Verdana" panose="020B0604030504040204" pitchFamily="34" charset="0"/>
                <a:hlinkClick r:id="rId3">
                  <a:extLst>
                    <a:ext uri="{A12FA001-AC4F-418D-AE19-62706E023703}">
                      <ahyp:hlinkClr xmlns:ahyp="http://schemas.microsoft.com/office/drawing/2018/hyperlinkcolor" val="tx"/>
                    </a:ext>
                  </a:extLst>
                </a:hlinkClick>
              </a:rPr>
              <a:t>www.pass.fonction-publique.gouv.fr</a:t>
            </a:r>
            <a:endParaRPr lang="fr-FR" sz="2300" kern="1200" dirty="0">
              <a:solidFill>
                <a:schemeClr val="bg1"/>
              </a:solidFill>
              <a:latin typeface="Verdana" panose="020B0604030504040204" pitchFamily="34" charset="0"/>
              <a:ea typeface="Verdana" panose="020B0604030504040204" pitchFamily="34" charset="0"/>
            </a:endParaRPr>
          </a:p>
          <a:p>
            <a:pPr algn="l" rtl="0">
              <a:lnSpc>
                <a:spcPct val="120000"/>
              </a:lnSpc>
              <a:spcBef>
                <a:spcPts val="1000"/>
              </a:spcBef>
              <a:buFont typeface="Arial" panose="020B0604020202020204" pitchFamily="34" charset="0"/>
              <a:buNone/>
              <a:defRPr/>
            </a:pPr>
            <a:r>
              <a:rPr lang="fr-FR" sz="2300" u="sng" kern="1200" dirty="0">
                <a:solidFill>
                  <a:schemeClr val="bg1"/>
                </a:solidFill>
                <a:latin typeface="Verdana" panose="020B0604030504040204" pitchFamily="34" charset="0"/>
                <a:ea typeface="Verdana" panose="020B0604030504040204" pitchFamily="34" charset="0"/>
                <a:hlinkClick r:id="rId4">
                  <a:extLst>
                    <a:ext uri="{A12FA001-AC4F-418D-AE19-62706E023703}">
                      <ahyp:hlinkClr xmlns:ahyp="http://schemas.microsoft.com/office/drawing/2018/hyperlinkcolor" val="tx"/>
                    </a:ext>
                  </a:extLst>
                </a:hlinkClick>
              </a:rPr>
              <a:t>www.emploi-collectivités.fr/offres-emploi-territorial-mobilité</a:t>
            </a:r>
            <a:endParaRPr lang="fr-FR" sz="2300" kern="1200" dirty="0">
              <a:solidFill>
                <a:schemeClr val="bg1"/>
              </a:solidFill>
              <a:latin typeface="Verdana" panose="020B0604030504040204" pitchFamily="34" charset="0"/>
              <a:ea typeface="Verdana" panose="020B0604030504040204" pitchFamily="34" charset="0"/>
            </a:endParaRPr>
          </a:p>
          <a:p>
            <a:endParaRPr lang="fr-FR" kern="0" dirty="0">
              <a:solidFill>
                <a:sysClr val="windowText" lastClr="000000"/>
              </a:solidFill>
            </a:endParaRPr>
          </a:p>
        </p:txBody>
      </p:sp>
    </p:spTree>
    <p:extLst>
      <p:ext uri="{BB962C8B-B14F-4D97-AF65-F5344CB8AC3E}">
        <p14:creationId xmlns:p14="http://schemas.microsoft.com/office/powerpoint/2010/main" val="257771590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a:extLst>
              <a:ext uri="{FF2B5EF4-FFF2-40B4-BE49-F238E27FC236}">
                <a16:creationId xmlns:a16="http://schemas.microsoft.com/office/drawing/2014/main" id="{1DA25DCF-32CA-416B-AFCD-624F2C342913}"/>
              </a:ext>
            </a:extLst>
          </p:cNvPr>
          <p:cNvSpPr txBox="1"/>
          <p:nvPr/>
        </p:nvSpPr>
        <p:spPr>
          <a:xfrm>
            <a:off x="76200" y="2644170"/>
            <a:ext cx="3352800" cy="1815882"/>
          </a:xfrm>
          <a:prstGeom prst="rect">
            <a:avLst/>
          </a:prstGeom>
          <a:noFill/>
        </p:spPr>
        <p:txBody>
          <a:bodyPr wrap="square">
            <a:spAutoFit/>
          </a:bodyPr>
          <a:lstStyle/>
          <a:p>
            <a:pPr algn="ctr">
              <a:defRPr/>
            </a:pPr>
            <a:r>
              <a:rPr lang="fr-FR" altLang="fr-FR" sz="2800" b="1" dirty="0">
                <a:solidFill>
                  <a:schemeClr val="accent5"/>
                </a:solidFill>
                <a:latin typeface="Verdana" panose="020B0604030504040204" pitchFamily="34" charset="0"/>
                <a:ea typeface="Verdana" panose="020B0604030504040204" pitchFamily="34" charset="0"/>
              </a:rPr>
              <a:t>LE RECRUTEMENT DIRECT EN CATEGORIE C</a:t>
            </a:r>
          </a:p>
        </p:txBody>
      </p:sp>
      <p:sp>
        <p:nvSpPr>
          <p:cNvPr id="7" name="ZoneTexte 6">
            <a:extLst>
              <a:ext uri="{FF2B5EF4-FFF2-40B4-BE49-F238E27FC236}">
                <a16:creationId xmlns:a16="http://schemas.microsoft.com/office/drawing/2014/main" id="{92EB4508-E7A5-4748-B069-370D5076FA05}"/>
              </a:ext>
            </a:extLst>
          </p:cNvPr>
          <p:cNvSpPr txBox="1"/>
          <p:nvPr/>
        </p:nvSpPr>
        <p:spPr>
          <a:xfrm>
            <a:off x="3592475" y="1676400"/>
            <a:ext cx="8099351" cy="4216539"/>
          </a:xfrm>
          <a:prstGeom prst="rect">
            <a:avLst/>
          </a:prstGeom>
          <a:noFill/>
        </p:spPr>
        <p:txBody>
          <a:bodyPr wrap="square">
            <a:spAutoFit/>
          </a:bodyPr>
          <a:lstStyle/>
          <a:p>
            <a:pPr algn="just" eaLnBrk="1" hangingPunct="1">
              <a:lnSpc>
                <a:spcPct val="80000"/>
              </a:lnSpc>
              <a:buClr>
                <a:schemeClr val="hlink"/>
              </a:buClr>
              <a:buFont typeface="Wingdings" pitchFamily="2" charset="2"/>
              <a:buChar char="v"/>
            </a:pPr>
            <a:r>
              <a:rPr lang="fr-FR" altLang="fr-FR" sz="2000" dirty="0">
                <a:solidFill>
                  <a:schemeClr val="bg1"/>
                </a:solidFill>
                <a:latin typeface="Verdana" panose="020B0604030504040204" pitchFamily="34" charset="0"/>
                <a:ea typeface="Verdana" panose="020B0604030504040204" pitchFamily="34" charset="0"/>
              </a:rPr>
              <a:t>6 grades de la Fonction Publique Territoriale sont accessibles sans concours : </a:t>
            </a:r>
          </a:p>
          <a:p>
            <a:pPr algn="just" eaLnBrk="1" hangingPunct="1">
              <a:lnSpc>
                <a:spcPct val="80000"/>
              </a:lnSpc>
              <a:buFont typeface="Wingdings" pitchFamily="2" charset="2"/>
              <a:buNone/>
            </a:pPr>
            <a:endParaRPr lang="fr-FR" altLang="fr-FR" sz="2000" dirty="0">
              <a:solidFill>
                <a:schemeClr val="bg1"/>
              </a:solidFill>
              <a:latin typeface="Verdana" panose="020B0604030504040204" pitchFamily="34" charset="0"/>
              <a:ea typeface="Verdana" panose="020B0604030504040204" pitchFamily="34" charset="0"/>
            </a:endParaRPr>
          </a:p>
          <a:p>
            <a:pPr algn="just" eaLnBrk="1" hangingPunct="1">
              <a:lnSpc>
                <a:spcPct val="80000"/>
              </a:lnSpc>
              <a:buClr>
                <a:schemeClr val="tx1"/>
              </a:buClr>
              <a:buFont typeface="Wingdings" pitchFamily="2" charset="2"/>
              <a:buChar char="Ø"/>
            </a:pPr>
            <a:r>
              <a:rPr lang="fr-FR" altLang="fr-FR" sz="2000" dirty="0">
                <a:solidFill>
                  <a:schemeClr val="bg1"/>
                </a:solidFill>
                <a:latin typeface="Verdana" panose="020B0604030504040204" pitchFamily="34" charset="0"/>
                <a:ea typeface="Verdana" panose="020B0604030504040204" pitchFamily="34" charset="0"/>
              </a:rPr>
              <a:t>Adjoint administratif de 2</a:t>
            </a:r>
            <a:r>
              <a:rPr lang="fr-FR" altLang="fr-FR" sz="2000" baseline="30000" dirty="0">
                <a:solidFill>
                  <a:schemeClr val="bg1"/>
                </a:solidFill>
                <a:latin typeface="Verdana" panose="020B0604030504040204" pitchFamily="34" charset="0"/>
                <a:ea typeface="Verdana" panose="020B0604030504040204" pitchFamily="34" charset="0"/>
              </a:rPr>
              <a:t>ème</a:t>
            </a:r>
            <a:r>
              <a:rPr lang="fr-FR" altLang="fr-FR" sz="2000" dirty="0">
                <a:solidFill>
                  <a:schemeClr val="bg1"/>
                </a:solidFill>
                <a:latin typeface="Verdana" panose="020B0604030504040204" pitchFamily="34" charset="0"/>
                <a:ea typeface="Verdana" panose="020B0604030504040204" pitchFamily="34" charset="0"/>
              </a:rPr>
              <a:t> classe (filière administrative)</a:t>
            </a:r>
          </a:p>
          <a:p>
            <a:pPr algn="just" eaLnBrk="1" hangingPunct="1">
              <a:lnSpc>
                <a:spcPct val="80000"/>
              </a:lnSpc>
              <a:buClr>
                <a:schemeClr val="tx1"/>
              </a:buClr>
              <a:buFont typeface="Wingdings" pitchFamily="2" charset="2"/>
              <a:buNone/>
            </a:pPr>
            <a:endParaRPr lang="fr-FR" altLang="fr-FR" sz="2000" dirty="0">
              <a:solidFill>
                <a:schemeClr val="bg1"/>
              </a:solidFill>
              <a:latin typeface="Verdana" panose="020B0604030504040204" pitchFamily="34" charset="0"/>
              <a:ea typeface="Verdana" panose="020B0604030504040204" pitchFamily="34" charset="0"/>
            </a:endParaRPr>
          </a:p>
          <a:p>
            <a:pPr algn="just" eaLnBrk="1" hangingPunct="1">
              <a:lnSpc>
                <a:spcPct val="80000"/>
              </a:lnSpc>
              <a:buClr>
                <a:schemeClr val="tx1"/>
              </a:buClr>
              <a:buFont typeface="Wingdings" pitchFamily="2" charset="2"/>
              <a:buChar char="Ø"/>
            </a:pPr>
            <a:r>
              <a:rPr lang="fr-FR" altLang="fr-FR" sz="2000" dirty="0">
                <a:solidFill>
                  <a:schemeClr val="bg1"/>
                </a:solidFill>
                <a:latin typeface="Verdana" panose="020B0604030504040204" pitchFamily="34" charset="0"/>
                <a:ea typeface="Verdana" panose="020B0604030504040204" pitchFamily="34" charset="0"/>
              </a:rPr>
              <a:t>Adjoint du patrimoine de 2</a:t>
            </a:r>
            <a:r>
              <a:rPr lang="fr-FR" altLang="fr-FR" sz="2000" baseline="30000" dirty="0">
                <a:solidFill>
                  <a:schemeClr val="bg1"/>
                </a:solidFill>
                <a:latin typeface="Verdana" panose="020B0604030504040204" pitchFamily="34" charset="0"/>
                <a:ea typeface="Verdana" panose="020B0604030504040204" pitchFamily="34" charset="0"/>
              </a:rPr>
              <a:t>ème</a:t>
            </a:r>
            <a:r>
              <a:rPr lang="fr-FR" altLang="fr-FR" sz="2000" dirty="0">
                <a:solidFill>
                  <a:schemeClr val="bg1"/>
                </a:solidFill>
                <a:latin typeface="Verdana" panose="020B0604030504040204" pitchFamily="34" charset="0"/>
                <a:ea typeface="Verdana" panose="020B0604030504040204" pitchFamily="34" charset="0"/>
              </a:rPr>
              <a:t> classe (filière culturelle)</a:t>
            </a:r>
          </a:p>
          <a:p>
            <a:pPr algn="just" eaLnBrk="1" hangingPunct="1">
              <a:lnSpc>
                <a:spcPct val="80000"/>
              </a:lnSpc>
              <a:buClr>
                <a:schemeClr val="tx1"/>
              </a:buClr>
              <a:buFont typeface="Wingdings" pitchFamily="2" charset="2"/>
              <a:buNone/>
            </a:pPr>
            <a:endParaRPr lang="fr-FR" altLang="fr-FR" sz="2000" dirty="0">
              <a:solidFill>
                <a:schemeClr val="bg1"/>
              </a:solidFill>
              <a:latin typeface="Verdana" panose="020B0604030504040204" pitchFamily="34" charset="0"/>
              <a:ea typeface="Verdana" panose="020B0604030504040204" pitchFamily="34" charset="0"/>
            </a:endParaRPr>
          </a:p>
          <a:p>
            <a:pPr algn="just" eaLnBrk="1" hangingPunct="1">
              <a:lnSpc>
                <a:spcPct val="80000"/>
              </a:lnSpc>
              <a:buClr>
                <a:schemeClr val="tx1"/>
              </a:buClr>
              <a:buFont typeface="Wingdings" pitchFamily="2" charset="2"/>
              <a:buChar char="Ø"/>
            </a:pPr>
            <a:r>
              <a:rPr lang="fr-FR" altLang="fr-FR" sz="2000" dirty="0">
                <a:solidFill>
                  <a:schemeClr val="bg1"/>
                </a:solidFill>
                <a:latin typeface="Verdana" panose="020B0604030504040204" pitchFamily="34" charset="0"/>
                <a:ea typeface="Verdana" panose="020B0604030504040204" pitchFamily="34" charset="0"/>
              </a:rPr>
              <a:t>Adjoint technique de 2</a:t>
            </a:r>
            <a:r>
              <a:rPr lang="fr-FR" altLang="fr-FR" sz="2000" baseline="30000" dirty="0">
                <a:solidFill>
                  <a:schemeClr val="bg1"/>
                </a:solidFill>
                <a:latin typeface="Verdana" panose="020B0604030504040204" pitchFamily="34" charset="0"/>
                <a:ea typeface="Verdana" panose="020B0604030504040204" pitchFamily="34" charset="0"/>
              </a:rPr>
              <a:t>ème</a:t>
            </a:r>
            <a:r>
              <a:rPr lang="fr-FR" altLang="fr-FR" sz="2000" dirty="0">
                <a:solidFill>
                  <a:schemeClr val="bg1"/>
                </a:solidFill>
                <a:latin typeface="Verdana" panose="020B0604030504040204" pitchFamily="34" charset="0"/>
                <a:ea typeface="Verdana" panose="020B0604030504040204" pitchFamily="34" charset="0"/>
              </a:rPr>
              <a:t> classe (filière technique)</a:t>
            </a:r>
          </a:p>
          <a:p>
            <a:pPr algn="just" eaLnBrk="1" hangingPunct="1">
              <a:lnSpc>
                <a:spcPct val="80000"/>
              </a:lnSpc>
              <a:buClr>
                <a:schemeClr val="tx1"/>
              </a:buClr>
              <a:buFont typeface="Wingdings" pitchFamily="2" charset="2"/>
              <a:buNone/>
            </a:pPr>
            <a:endParaRPr lang="fr-FR" altLang="fr-FR" sz="2000" dirty="0">
              <a:solidFill>
                <a:schemeClr val="bg1"/>
              </a:solidFill>
              <a:latin typeface="Verdana" panose="020B0604030504040204" pitchFamily="34" charset="0"/>
              <a:ea typeface="Verdana" panose="020B0604030504040204" pitchFamily="34" charset="0"/>
            </a:endParaRPr>
          </a:p>
          <a:p>
            <a:pPr algn="just" eaLnBrk="1" hangingPunct="1">
              <a:lnSpc>
                <a:spcPct val="80000"/>
              </a:lnSpc>
              <a:buClr>
                <a:schemeClr val="tx1"/>
              </a:buClr>
              <a:buFont typeface="Wingdings" pitchFamily="2" charset="2"/>
              <a:buChar char="Ø"/>
            </a:pPr>
            <a:r>
              <a:rPr lang="fr-FR" altLang="fr-FR" sz="2000" dirty="0">
                <a:solidFill>
                  <a:schemeClr val="bg1"/>
                </a:solidFill>
                <a:latin typeface="Verdana" panose="020B0604030504040204" pitchFamily="34" charset="0"/>
                <a:ea typeface="Verdana" panose="020B0604030504040204" pitchFamily="34" charset="0"/>
              </a:rPr>
              <a:t>Adjoint technique de 2</a:t>
            </a:r>
            <a:r>
              <a:rPr lang="fr-FR" altLang="fr-FR" sz="2000" baseline="30000" dirty="0">
                <a:solidFill>
                  <a:schemeClr val="bg1"/>
                </a:solidFill>
                <a:latin typeface="Verdana" panose="020B0604030504040204" pitchFamily="34" charset="0"/>
                <a:ea typeface="Verdana" panose="020B0604030504040204" pitchFamily="34" charset="0"/>
              </a:rPr>
              <a:t>ème</a:t>
            </a:r>
            <a:r>
              <a:rPr lang="fr-FR" altLang="fr-FR" sz="2000" dirty="0">
                <a:solidFill>
                  <a:schemeClr val="bg1"/>
                </a:solidFill>
                <a:latin typeface="Verdana" panose="020B0604030504040204" pitchFamily="34" charset="0"/>
                <a:ea typeface="Verdana" panose="020B0604030504040204" pitchFamily="34" charset="0"/>
              </a:rPr>
              <a:t> classe des établissements d’enseignement (filière technique)</a:t>
            </a:r>
          </a:p>
          <a:p>
            <a:pPr algn="just" eaLnBrk="1" hangingPunct="1">
              <a:lnSpc>
                <a:spcPct val="80000"/>
              </a:lnSpc>
              <a:buClr>
                <a:schemeClr val="tx1"/>
              </a:buClr>
              <a:buFont typeface="Wingdings" pitchFamily="2" charset="2"/>
              <a:buNone/>
            </a:pPr>
            <a:endParaRPr lang="fr-FR" altLang="fr-FR" sz="2000" dirty="0">
              <a:solidFill>
                <a:schemeClr val="bg1"/>
              </a:solidFill>
              <a:latin typeface="Verdana" panose="020B0604030504040204" pitchFamily="34" charset="0"/>
              <a:ea typeface="Verdana" panose="020B0604030504040204" pitchFamily="34" charset="0"/>
            </a:endParaRPr>
          </a:p>
          <a:p>
            <a:pPr algn="just" eaLnBrk="1" hangingPunct="1">
              <a:lnSpc>
                <a:spcPct val="80000"/>
              </a:lnSpc>
              <a:buClr>
                <a:schemeClr val="tx1"/>
              </a:buClr>
              <a:buFont typeface="Wingdings" pitchFamily="2" charset="2"/>
              <a:buChar char="Ø"/>
            </a:pPr>
            <a:r>
              <a:rPr lang="fr-FR" altLang="fr-FR" sz="2000" dirty="0">
                <a:solidFill>
                  <a:schemeClr val="bg1"/>
                </a:solidFill>
                <a:latin typeface="Verdana" panose="020B0604030504040204" pitchFamily="34" charset="0"/>
                <a:ea typeface="Verdana" panose="020B0604030504040204" pitchFamily="34" charset="0"/>
              </a:rPr>
              <a:t>Agent social de 2</a:t>
            </a:r>
            <a:r>
              <a:rPr lang="fr-FR" altLang="fr-FR" sz="2000" baseline="30000" dirty="0">
                <a:solidFill>
                  <a:schemeClr val="bg1"/>
                </a:solidFill>
                <a:latin typeface="Verdana" panose="020B0604030504040204" pitchFamily="34" charset="0"/>
                <a:ea typeface="Verdana" panose="020B0604030504040204" pitchFamily="34" charset="0"/>
              </a:rPr>
              <a:t>ème</a:t>
            </a:r>
            <a:r>
              <a:rPr lang="fr-FR" altLang="fr-FR" sz="2000" dirty="0">
                <a:solidFill>
                  <a:schemeClr val="bg1"/>
                </a:solidFill>
                <a:latin typeface="Verdana" panose="020B0604030504040204" pitchFamily="34" charset="0"/>
                <a:ea typeface="Verdana" panose="020B0604030504040204" pitchFamily="34" charset="0"/>
              </a:rPr>
              <a:t> classe (filière sociale)</a:t>
            </a:r>
          </a:p>
          <a:p>
            <a:pPr algn="just" eaLnBrk="1" hangingPunct="1">
              <a:lnSpc>
                <a:spcPct val="80000"/>
              </a:lnSpc>
              <a:buClr>
                <a:schemeClr val="tx1"/>
              </a:buClr>
              <a:buFont typeface="Wingdings" pitchFamily="2" charset="2"/>
              <a:buNone/>
            </a:pPr>
            <a:endParaRPr lang="fr-FR" altLang="fr-FR" sz="2000" dirty="0">
              <a:solidFill>
                <a:schemeClr val="bg1"/>
              </a:solidFill>
              <a:latin typeface="Verdana" panose="020B0604030504040204" pitchFamily="34" charset="0"/>
              <a:ea typeface="Verdana" panose="020B0604030504040204" pitchFamily="34" charset="0"/>
            </a:endParaRPr>
          </a:p>
          <a:p>
            <a:pPr algn="just" eaLnBrk="1" hangingPunct="1">
              <a:lnSpc>
                <a:spcPct val="80000"/>
              </a:lnSpc>
              <a:buClr>
                <a:schemeClr val="tx1"/>
              </a:buClr>
              <a:buFont typeface="Wingdings" pitchFamily="2" charset="2"/>
              <a:buChar char="Ø"/>
            </a:pPr>
            <a:r>
              <a:rPr lang="fr-FR" altLang="fr-FR" sz="2000" dirty="0">
                <a:solidFill>
                  <a:schemeClr val="bg1"/>
                </a:solidFill>
                <a:latin typeface="Verdana" panose="020B0604030504040204" pitchFamily="34" charset="0"/>
                <a:ea typeface="Verdana" panose="020B0604030504040204" pitchFamily="34" charset="0"/>
              </a:rPr>
              <a:t>Agent d’animation de 2</a:t>
            </a:r>
            <a:r>
              <a:rPr lang="fr-FR" altLang="fr-FR" sz="2000" baseline="30000" dirty="0">
                <a:solidFill>
                  <a:schemeClr val="bg1"/>
                </a:solidFill>
                <a:latin typeface="Verdana" panose="020B0604030504040204" pitchFamily="34" charset="0"/>
                <a:ea typeface="Verdana" panose="020B0604030504040204" pitchFamily="34" charset="0"/>
              </a:rPr>
              <a:t>ème</a:t>
            </a:r>
            <a:r>
              <a:rPr lang="fr-FR" altLang="fr-FR" sz="2000" dirty="0">
                <a:solidFill>
                  <a:schemeClr val="bg1"/>
                </a:solidFill>
                <a:latin typeface="Verdana" panose="020B0604030504040204" pitchFamily="34" charset="0"/>
                <a:ea typeface="Verdana" panose="020B0604030504040204" pitchFamily="34" charset="0"/>
              </a:rPr>
              <a:t> classe (filière animation).</a:t>
            </a:r>
          </a:p>
          <a:p>
            <a:pPr algn="just"/>
            <a:endParaRPr lang="fr-FR" altLang="fr-FR" sz="2000" dirty="0">
              <a:solidFill>
                <a:schemeClr val="bg1"/>
              </a:solidFill>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83215549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accent6"/>
        </a:solidFill>
        <a:effectLst/>
      </p:bgPr>
    </p:bg>
    <p:spTree>
      <p:nvGrpSpPr>
        <p:cNvPr id="1" name=""/>
        <p:cNvGrpSpPr/>
        <p:nvPr/>
      </p:nvGrpSpPr>
      <p:grpSpPr>
        <a:xfrm>
          <a:off x="0" y="0"/>
          <a:ext cx="0" cy="0"/>
          <a:chOff x="0" y="0"/>
          <a:chExt cx="0" cy="0"/>
        </a:xfrm>
      </p:grpSpPr>
      <p:sp>
        <p:nvSpPr>
          <p:cNvPr id="2" name="object 2"/>
          <p:cNvSpPr txBox="1">
            <a:spLocks noGrp="1"/>
          </p:cNvSpPr>
          <p:nvPr>
            <p:ph type="title"/>
          </p:nvPr>
        </p:nvSpPr>
        <p:spPr>
          <a:xfrm>
            <a:off x="3581400" y="2971800"/>
            <a:ext cx="8382000" cy="873957"/>
          </a:xfrm>
          <a:prstGeom prst="rect">
            <a:avLst/>
          </a:prstGeom>
        </p:spPr>
        <p:txBody>
          <a:bodyPr vert="horz" wrap="square" lIns="0" tIns="12065" rIns="0" bIns="0" rtlCol="0">
            <a:spAutoFit/>
          </a:bodyPr>
          <a:lstStyle/>
          <a:p>
            <a:pPr marL="12700">
              <a:lnSpc>
                <a:spcPct val="100000"/>
              </a:lnSpc>
              <a:spcBef>
                <a:spcPts val="95"/>
              </a:spcBef>
            </a:pPr>
            <a:r>
              <a:rPr sz="2800" dirty="0">
                <a:solidFill>
                  <a:srgbClr val="FFFFFF"/>
                </a:solidFill>
                <a:latin typeface="Verdana" panose="020B0604030504040204" pitchFamily="34" charset="0"/>
                <a:ea typeface="Verdana" panose="020B0604030504040204" pitchFamily="34" charset="0"/>
              </a:rPr>
              <a:t>LA </a:t>
            </a:r>
            <a:r>
              <a:rPr sz="2800" spc="-5" dirty="0">
                <a:solidFill>
                  <a:srgbClr val="FFFFFF"/>
                </a:solidFill>
                <a:latin typeface="Verdana" panose="020B0604030504040204" pitchFamily="34" charset="0"/>
                <a:ea typeface="Verdana" panose="020B0604030504040204" pitchFamily="34" charset="0"/>
              </a:rPr>
              <a:t>FONCTION </a:t>
            </a:r>
            <a:r>
              <a:rPr sz="2800" spc="-10" dirty="0">
                <a:solidFill>
                  <a:srgbClr val="FFFFFF"/>
                </a:solidFill>
                <a:latin typeface="Verdana" panose="020B0604030504040204" pitchFamily="34" charset="0"/>
                <a:ea typeface="Verdana" panose="020B0604030504040204" pitchFamily="34" charset="0"/>
              </a:rPr>
              <a:t>PUBLIQUE </a:t>
            </a:r>
            <a:r>
              <a:rPr sz="2800" spc="-5" dirty="0">
                <a:solidFill>
                  <a:srgbClr val="FFFFFF"/>
                </a:solidFill>
                <a:latin typeface="Verdana" panose="020B0604030504040204" pitchFamily="34" charset="0"/>
                <a:ea typeface="Verdana" panose="020B0604030504040204" pitchFamily="34" charset="0"/>
              </a:rPr>
              <a:t>TERRITORIALE</a:t>
            </a:r>
            <a:r>
              <a:rPr sz="2800" spc="95" dirty="0">
                <a:solidFill>
                  <a:srgbClr val="FFFFFF"/>
                </a:solidFill>
                <a:latin typeface="Verdana" panose="020B0604030504040204" pitchFamily="34" charset="0"/>
                <a:ea typeface="Verdana" panose="020B0604030504040204" pitchFamily="34" charset="0"/>
              </a:rPr>
              <a:t> </a:t>
            </a:r>
            <a:r>
              <a:rPr sz="2800" spc="-5" dirty="0">
                <a:solidFill>
                  <a:srgbClr val="FFFFFF"/>
                </a:solidFill>
                <a:latin typeface="Verdana" panose="020B0604030504040204" pitchFamily="34" charset="0"/>
                <a:ea typeface="Verdana" panose="020B0604030504040204" pitchFamily="34" charset="0"/>
              </a:rPr>
              <a:t>:</a:t>
            </a:r>
            <a:endParaRPr sz="2800" dirty="0">
              <a:latin typeface="Verdana" panose="020B0604030504040204" pitchFamily="34" charset="0"/>
              <a:ea typeface="Verdana" panose="020B0604030504040204" pitchFamily="34" charset="0"/>
            </a:endParaRPr>
          </a:p>
          <a:p>
            <a:pPr algn="just">
              <a:lnSpc>
                <a:spcPct val="100000"/>
              </a:lnSpc>
            </a:pPr>
            <a:r>
              <a:rPr lang="fr-FR" sz="2800" spc="-5" dirty="0">
                <a:solidFill>
                  <a:srgbClr val="002060"/>
                </a:solidFill>
                <a:latin typeface="Verdana" panose="020B0604030504040204" pitchFamily="34" charset="0"/>
                <a:ea typeface="Verdana" panose="020B0604030504040204" pitchFamily="34" charset="0"/>
              </a:rPr>
              <a:t>TROUVER UN EMPLOI</a:t>
            </a:r>
            <a:endParaRPr sz="2800" dirty="0">
              <a:solidFill>
                <a:srgbClr val="002060"/>
              </a:solidFill>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303322202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a:extLst>
              <a:ext uri="{FF2B5EF4-FFF2-40B4-BE49-F238E27FC236}">
                <a16:creationId xmlns:a16="http://schemas.microsoft.com/office/drawing/2014/main" id="{1DA25DCF-32CA-416B-AFCD-624F2C342913}"/>
              </a:ext>
            </a:extLst>
          </p:cNvPr>
          <p:cNvSpPr txBox="1"/>
          <p:nvPr/>
        </p:nvSpPr>
        <p:spPr>
          <a:xfrm>
            <a:off x="76200" y="2644170"/>
            <a:ext cx="3352800" cy="2246769"/>
          </a:xfrm>
          <a:prstGeom prst="rect">
            <a:avLst/>
          </a:prstGeom>
          <a:noFill/>
        </p:spPr>
        <p:txBody>
          <a:bodyPr wrap="square">
            <a:spAutoFit/>
          </a:bodyPr>
          <a:lstStyle/>
          <a:p>
            <a:pPr algn="ctr">
              <a:defRPr/>
            </a:pPr>
            <a:r>
              <a:rPr lang="fr-FR" altLang="fr-FR" sz="2800" b="1" dirty="0">
                <a:solidFill>
                  <a:schemeClr val="accent5"/>
                </a:solidFill>
                <a:latin typeface="Verdana" panose="020B0604030504040204" pitchFamily="34" charset="0"/>
                <a:ea typeface="Verdana" panose="020B0604030504040204" pitchFamily="34" charset="0"/>
              </a:rPr>
              <a:t>LES METIERS DE LA FONCTION PUBLIQUE TERRITORIALE</a:t>
            </a:r>
          </a:p>
        </p:txBody>
      </p:sp>
      <p:sp>
        <p:nvSpPr>
          <p:cNvPr id="7" name="ZoneTexte 6">
            <a:extLst>
              <a:ext uri="{FF2B5EF4-FFF2-40B4-BE49-F238E27FC236}">
                <a16:creationId xmlns:a16="http://schemas.microsoft.com/office/drawing/2014/main" id="{92EB4508-E7A5-4748-B069-370D5076FA05}"/>
              </a:ext>
            </a:extLst>
          </p:cNvPr>
          <p:cNvSpPr txBox="1"/>
          <p:nvPr/>
        </p:nvSpPr>
        <p:spPr>
          <a:xfrm>
            <a:off x="3505200" y="397401"/>
            <a:ext cx="8099351" cy="5324535"/>
          </a:xfrm>
          <a:prstGeom prst="rect">
            <a:avLst/>
          </a:prstGeom>
          <a:noFill/>
        </p:spPr>
        <p:txBody>
          <a:bodyPr wrap="square">
            <a:spAutoFit/>
          </a:bodyPr>
          <a:lstStyle/>
          <a:p>
            <a:pPr algn="just"/>
            <a:r>
              <a:rPr lang="fr-FR" sz="2000" dirty="0">
                <a:solidFill>
                  <a:schemeClr val="bg1"/>
                </a:solidFill>
                <a:latin typeface="Verdana" panose="020B0604030504040204" pitchFamily="34" charset="0"/>
                <a:ea typeface="Verdana" panose="020B0604030504040204" pitchFamily="34" charset="0"/>
              </a:rPr>
              <a:t>Les emplois de la Fonction Publique Territoriale s’adressent à des profils tout aussi variés que les domaines d’action : </a:t>
            </a:r>
          </a:p>
          <a:p>
            <a:pPr algn="just"/>
            <a:r>
              <a:rPr lang="fr-FR" sz="2000" dirty="0">
                <a:solidFill>
                  <a:schemeClr val="bg1"/>
                </a:solidFill>
                <a:latin typeface="Verdana" panose="020B0604030504040204" pitchFamily="34" charset="0"/>
                <a:ea typeface="Verdana" panose="020B0604030504040204" pitchFamily="34" charset="0"/>
              </a:rPr>
              <a:t>• Services régaliens : état civil, recensement, politique... </a:t>
            </a:r>
          </a:p>
          <a:p>
            <a:pPr algn="just"/>
            <a:r>
              <a:rPr lang="fr-FR" sz="2000" dirty="0">
                <a:solidFill>
                  <a:schemeClr val="bg1"/>
                </a:solidFill>
                <a:latin typeface="Verdana" panose="020B0604030504040204" pitchFamily="34" charset="0"/>
                <a:ea typeface="Verdana" panose="020B0604030504040204" pitchFamily="34" charset="0"/>
              </a:rPr>
              <a:t>• Services directs à la population : petite enfance, gestion des écoles… </a:t>
            </a:r>
          </a:p>
          <a:p>
            <a:pPr algn="just"/>
            <a:r>
              <a:rPr lang="fr-FR" sz="2000" dirty="0">
                <a:solidFill>
                  <a:schemeClr val="bg1"/>
                </a:solidFill>
                <a:latin typeface="Verdana" panose="020B0604030504040204" pitchFamily="34" charset="0"/>
                <a:ea typeface="Verdana" panose="020B0604030504040204" pitchFamily="34" charset="0"/>
              </a:rPr>
              <a:t>• Développement et animation du territoire : urbanisme, politique de la ville...</a:t>
            </a:r>
          </a:p>
          <a:p>
            <a:pPr algn="just"/>
            <a:endParaRPr lang="fr-FR" altLang="fr-FR" sz="2000" dirty="0">
              <a:solidFill>
                <a:schemeClr val="bg1"/>
              </a:solidFill>
              <a:latin typeface="Verdana" panose="020B0604030504040204" pitchFamily="34" charset="0"/>
              <a:ea typeface="Verdana" panose="020B0604030504040204" pitchFamily="34" charset="0"/>
            </a:endParaRPr>
          </a:p>
          <a:p>
            <a:pPr algn="just"/>
            <a:r>
              <a:rPr lang="fr-FR" sz="2000" dirty="0">
                <a:solidFill>
                  <a:schemeClr val="bg1"/>
                </a:solidFill>
                <a:latin typeface="Verdana" panose="020B0604030504040204" pitchFamily="34" charset="0"/>
                <a:ea typeface="Verdana" panose="020B0604030504040204" pitchFamily="34" charset="0"/>
              </a:rPr>
              <a:t>La Fonction Publique territoriale est riche de 250 métiers aussi différents que par exemple : Travailleur social, juriste, auxiliaire de puériculture, médecin, animateur, éducateur de jeunes enfants, bibliothécaire, responsable de la gestion des déchets, chargé de communication, régisseur, ingénieur, gardien de police municipale, responsable qualité des eaux, urbaniste, coordinateur de crèches, conservateur de musée, responsable de l’Aide sociale à l’enfance, délégué à la protection des données, ergonome…</a:t>
            </a:r>
            <a:endParaRPr lang="fr-FR" altLang="fr-FR" sz="2000" dirty="0">
              <a:solidFill>
                <a:schemeClr val="bg1"/>
              </a:solidFill>
              <a:latin typeface="Verdana" panose="020B0604030504040204" pitchFamily="34" charset="0"/>
              <a:ea typeface="Verdana" panose="020B0604030504040204" pitchFamily="34" charset="0"/>
            </a:endParaRPr>
          </a:p>
        </p:txBody>
      </p:sp>
      <p:pic>
        <p:nvPicPr>
          <p:cNvPr id="3" name="Image 2">
            <a:extLst>
              <a:ext uri="{FF2B5EF4-FFF2-40B4-BE49-F238E27FC236}">
                <a16:creationId xmlns:a16="http://schemas.microsoft.com/office/drawing/2014/main" id="{B7E8CEC2-9ECE-4EAB-8CE8-7E0BF2376932}"/>
              </a:ext>
            </a:extLst>
          </p:cNvPr>
          <p:cNvPicPr>
            <a:picLocks noChangeAspect="1"/>
          </p:cNvPicPr>
          <p:nvPr/>
        </p:nvPicPr>
        <p:blipFill>
          <a:blip r:embed="rId2"/>
          <a:stretch>
            <a:fillRect/>
          </a:stretch>
        </p:blipFill>
        <p:spPr>
          <a:xfrm>
            <a:off x="4267200" y="5721936"/>
            <a:ext cx="7010400" cy="989863"/>
          </a:xfrm>
          <a:prstGeom prst="rect">
            <a:avLst/>
          </a:prstGeom>
        </p:spPr>
      </p:pic>
    </p:spTree>
    <p:extLst>
      <p:ext uri="{BB962C8B-B14F-4D97-AF65-F5344CB8AC3E}">
        <p14:creationId xmlns:p14="http://schemas.microsoft.com/office/powerpoint/2010/main" val="357227186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a:extLst>
              <a:ext uri="{FF2B5EF4-FFF2-40B4-BE49-F238E27FC236}">
                <a16:creationId xmlns:a16="http://schemas.microsoft.com/office/drawing/2014/main" id="{1DA25DCF-32CA-416B-AFCD-624F2C342913}"/>
              </a:ext>
            </a:extLst>
          </p:cNvPr>
          <p:cNvSpPr txBox="1"/>
          <p:nvPr/>
        </p:nvSpPr>
        <p:spPr>
          <a:xfrm>
            <a:off x="76200" y="2644170"/>
            <a:ext cx="3352800" cy="2246769"/>
          </a:xfrm>
          <a:prstGeom prst="rect">
            <a:avLst/>
          </a:prstGeom>
          <a:noFill/>
        </p:spPr>
        <p:txBody>
          <a:bodyPr wrap="square">
            <a:spAutoFit/>
          </a:bodyPr>
          <a:lstStyle/>
          <a:p>
            <a:pPr algn="ctr">
              <a:defRPr/>
            </a:pPr>
            <a:r>
              <a:rPr lang="fr-FR" altLang="fr-FR" sz="2800" b="1" dirty="0">
                <a:solidFill>
                  <a:schemeClr val="accent5"/>
                </a:solidFill>
                <a:latin typeface="Verdana" panose="020B0604030504040204" pitchFamily="34" charset="0"/>
                <a:ea typeface="Verdana" panose="020B0604030504040204" pitchFamily="34" charset="0"/>
              </a:rPr>
              <a:t>LES OFFRES D’EMPLOI DE LA FONCTION PUBLIQUE TERRITORIALE</a:t>
            </a:r>
          </a:p>
        </p:txBody>
      </p:sp>
      <p:sp>
        <p:nvSpPr>
          <p:cNvPr id="6" name="ZoneTexte 5">
            <a:extLst>
              <a:ext uri="{FF2B5EF4-FFF2-40B4-BE49-F238E27FC236}">
                <a16:creationId xmlns:a16="http://schemas.microsoft.com/office/drawing/2014/main" id="{1E38FDEC-B7F2-4CE0-8594-F4BFB22A6E1D}"/>
              </a:ext>
            </a:extLst>
          </p:cNvPr>
          <p:cNvSpPr txBox="1"/>
          <p:nvPr/>
        </p:nvSpPr>
        <p:spPr>
          <a:xfrm>
            <a:off x="3429000" y="228600"/>
            <a:ext cx="8685914" cy="984885"/>
          </a:xfrm>
          <a:prstGeom prst="rect">
            <a:avLst/>
          </a:prstGeom>
          <a:noFill/>
        </p:spPr>
        <p:txBody>
          <a:bodyPr wrap="square">
            <a:spAutoFit/>
          </a:bodyPr>
          <a:lstStyle/>
          <a:p>
            <a:pPr marL="0" indent="0" algn="just">
              <a:buFont typeface="Arial" charset="0"/>
              <a:buNone/>
              <a:defRPr/>
            </a:pPr>
            <a:r>
              <a:rPr lang="fr-FR" altLang="fr-FR" sz="2000" b="1" cap="all" dirty="0">
                <a:solidFill>
                  <a:schemeClr val="bg1"/>
                </a:solidFill>
                <a:latin typeface="Verdana" panose="020B0604030504040204" pitchFamily="34" charset="0"/>
                <a:ea typeface="Verdana" panose="020B0604030504040204" pitchFamily="34" charset="0"/>
              </a:rPr>
              <a:t>Depuis 2015, entre 56 000 et 110 000 offres d’emplois publiées chaque année</a:t>
            </a:r>
          </a:p>
          <a:p>
            <a:pPr marL="0" indent="0">
              <a:buFont typeface="Arial" charset="0"/>
              <a:buNone/>
              <a:defRPr/>
            </a:pPr>
            <a:endParaRPr lang="fr-FR" sz="1800" b="1" cap="all" dirty="0"/>
          </a:p>
        </p:txBody>
      </p:sp>
      <p:pic>
        <p:nvPicPr>
          <p:cNvPr id="3" name="Image 2">
            <a:extLst>
              <a:ext uri="{FF2B5EF4-FFF2-40B4-BE49-F238E27FC236}">
                <a16:creationId xmlns:a16="http://schemas.microsoft.com/office/drawing/2014/main" id="{E1E8D705-A1EA-762B-3E5E-13EA79FDE886}"/>
              </a:ext>
            </a:extLst>
          </p:cNvPr>
          <p:cNvPicPr>
            <a:picLocks noChangeAspect="1"/>
          </p:cNvPicPr>
          <p:nvPr/>
        </p:nvPicPr>
        <p:blipFill>
          <a:blip r:embed="rId2"/>
          <a:stretch>
            <a:fillRect/>
          </a:stretch>
        </p:blipFill>
        <p:spPr>
          <a:xfrm>
            <a:off x="3616727" y="2133600"/>
            <a:ext cx="8489043" cy="3481544"/>
          </a:xfrm>
          <a:prstGeom prst="rect">
            <a:avLst/>
          </a:prstGeom>
        </p:spPr>
      </p:pic>
    </p:spTree>
    <p:extLst>
      <p:ext uri="{BB962C8B-B14F-4D97-AF65-F5344CB8AC3E}">
        <p14:creationId xmlns:p14="http://schemas.microsoft.com/office/powerpoint/2010/main" val="131330369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a:extLst>
              <a:ext uri="{FF2B5EF4-FFF2-40B4-BE49-F238E27FC236}">
                <a16:creationId xmlns:a16="http://schemas.microsoft.com/office/drawing/2014/main" id="{1DA25DCF-32CA-416B-AFCD-624F2C342913}"/>
              </a:ext>
            </a:extLst>
          </p:cNvPr>
          <p:cNvSpPr txBox="1"/>
          <p:nvPr/>
        </p:nvSpPr>
        <p:spPr>
          <a:xfrm>
            <a:off x="76200" y="2644170"/>
            <a:ext cx="3352800" cy="2246769"/>
          </a:xfrm>
          <a:prstGeom prst="rect">
            <a:avLst/>
          </a:prstGeom>
          <a:noFill/>
        </p:spPr>
        <p:txBody>
          <a:bodyPr wrap="square">
            <a:spAutoFit/>
          </a:bodyPr>
          <a:lstStyle/>
          <a:p>
            <a:pPr algn="ctr">
              <a:defRPr/>
            </a:pPr>
            <a:r>
              <a:rPr lang="fr-FR" altLang="fr-FR" sz="2800" b="1" dirty="0">
                <a:solidFill>
                  <a:schemeClr val="accent5"/>
                </a:solidFill>
                <a:latin typeface="Verdana" panose="020B0604030504040204" pitchFamily="34" charset="0"/>
                <a:ea typeface="Verdana" panose="020B0604030504040204" pitchFamily="34" charset="0"/>
              </a:rPr>
              <a:t>LES OFFRES D’EMPLOI DE LA FONCTION PUBLIQUE TERRITORIALE</a:t>
            </a:r>
          </a:p>
        </p:txBody>
      </p:sp>
      <p:pic>
        <p:nvPicPr>
          <p:cNvPr id="4" name="Image 3">
            <a:extLst>
              <a:ext uri="{FF2B5EF4-FFF2-40B4-BE49-F238E27FC236}">
                <a16:creationId xmlns:a16="http://schemas.microsoft.com/office/drawing/2014/main" id="{C430E451-FD83-4D46-9ECB-E5CA2E0CB9EE}"/>
              </a:ext>
            </a:extLst>
          </p:cNvPr>
          <p:cNvPicPr>
            <a:picLocks noChangeAspect="1"/>
          </p:cNvPicPr>
          <p:nvPr/>
        </p:nvPicPr>
        <p:blipFill>
          <a:blip r:embed="rId2"/>
          <a:stretch>
            <a:fillRect/>
          </a:stretch>
        </p:blipFill>
        <p:spPr>
          <a:xfrm>
            <a:off x="3886200" y="1022124"/>
            <a:ext cx="7982299" cy="4813752"/>
          </a:xfrm>
          <a:prstGeom prst="rect">
            <a:avLst/>
          </a:prstGeom>
        </p:spPr>
      </p:pic>
    </p:spTree>
    <p:extLst>
      <p:ext uri="{BB962C8B-B14F-4D97-AF65-F5344CB8AC3E}">
        <p14:creationId xmlns:p14="http://schemas.microsoft.com/office/powerpoint/2010/main" val="290416892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a:extLst>
              <a:ext uri="{FF2B5EF4-FFF2-40B4-BE49-F238E27FC236}">
                <a16:creationId xmlns:a16="http://schemas.microsoft.com/office/drawing/2014/main" id="{1DA25DCF-32CA-416B-AFCD-624F2C342913}"/>
              </a:ext>
            </a:extLst>
          </p:cNvPr>
          <p:cNvSpPr txBox="1"/>
          <p:nvPr/>
        </p:nvSpPr>
        <p:spPr>
          <a:xfrm>
            <a:off x="76200" y="2644170"/>
            <a:ext cx="3352800" cy="2246769"/>
          </a:xfrm>
          <a:prstGeom prst="rect">
            <a:avLst/>
          </a:prstGeom>
          <a:noFill/>
        </p:spPr>
        <p:txBody>
          <a:bodyPr wrap="square">
            <a:spAutoFit/>
          </a:bodyPr>
          <a:lstStyle/>
          <a:p>
            <a:pPr algn="ctr">
              <a:defRPr/>
            </a:pPr>
            <a:r>
              <a:rPr lang="fr-FR" altLang="fr-FR" sz="2800" b="1" dirty="0">
                <a:solidFill>
                  <a:schemeClr val="accent5"/>
                </a:solidFill>
                <a:latin typeface="Verdana" panose="020B0604030504040204" pitchFamily="34" charset="0"/>
                <a:ea typeface="Verdana" panose="020B0604030504040204" pitchFamily="34" charset="0"/>
              </a:rPr>
              <a:t>LES OFFRES D’EMPLOI DE LA FONCTION PUBLIQUE TERRITORIALE</a:t>
            </a:r>
          </a:p>
        </p:txBody>
      </p:sp>
      <p:pic>
        <p:nvPicPr>
          <p:cNvPr id="4" name="Espace réservé du contenu 3">
            <a:extLst>
              <a:ext uri="{FF2B5EF4-FFF2-40B4-BE49-F238E27FC236}">
                <a16:creationId xmlns:a16="http://schemas.microsoft.com/office/drawing/2014/main" id="{6BEED872-279A-4E27-8276-AC713FC3AAFD}"/>
              </a:ext>
            </a:extLst>
          </p:cNvPr>
          <p:cNvPicPr>
            <a:picLocks noChangeAspect="1"/>
          </p:cNvPicPr>
          <p:nvPr/>
        </p:nvPicPr>
        <p:blipFill>
          <a:blip r:embed="rId2"/>
          <a:stretch>
            <a:fillRect/>
          </a:stretch>
        </p:blipFill>
        <p:spPr>
          <a:xfrm>
            <a:off x="3429000" y="1565024"/>
            <a:ext cx="4490301" cy="4183408"/>
          </a:xfrm>
          <a:prstGeom prst="rect">
            <a:avLst/>
          </a:prstGeom>
        </p:spPr>
      </p:pic>
      <p:pic>
        <p:nvPicPr>
          <p:cNvPr id="6" name="Image 5">
            <a:extLst>
              <a:ext uri="{FF2B5EF4-FFF2-40B4-BE49-F238E27FC236}">
                <a16:creationId xmlns:a16="http://schemas.microsoft.com/office/drawing/2014/main" id="{C8C0D987-EDD7-4E09-B764-0DED6DC346F0}"/>
              </a:ext>
            </a:extLst>
          </p:cNvPr>
          <p:cNvPicPr>
            <a:picLocks noChangeAspect="1"/>
          </p:cNvPicPr>
          <p:nvPr/>
        </p:nvPicPr>
        <p:blipFill>
          <a:blip r:embed="rId3"/>
          <a:stretch>
            <a:fillRect/>
          </a:stretch>
        </p:blipFill>
        <p:spPr>
          <a:xfrm>
            <a:off x="7541319" y="1565024"/>
            <a:ext cx="4686123" cy="2526987"/>
          </a:xfrm>
          <a:prstGeom prst="rect">
            <a:avLst/>
          </a:prstGeom>
        </p:spPr>
      </p:pic>
    </p:spTree>
    <p:extLst>
      <p:ext uri="{BB962C8B-B14F-4D97-AF65-F5344CB8AC3E}">
        <p14:creationId xmlns:p14="http://schemas.microsoft.com/office/powerpoint/2010/main" val="132326777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a:extLst>
              <a:ext uri="{FF2B5EF4-FFF2-40B4-BE49-F238E27FC236}">
                <a16:creationId xmlns:a16="http://schemas.microsoft.com/office/drawing/2014/main" id="{1DA25DCF-32CA-416B-AFCD-624F2C342913}"/>
              </a:ext>
            </a:extLst>
          </p:cNvPr>
          <p:cNvSpPr txBox="1"/>
          <p:nvPr/>
        </p:nvSpPr>
        <p:spPr>
          <a:xfrm>
            <a:off x="76200" y="2644170"/>
            <a:ext cx="3352800" cy="2246769"/>
          </a:xfrm>
          <a:prstGeom prst="rect">
            <a:avLst/>
          </a:prstGeom>
          <a:noFill/>
        </p:spPr>
        <p:txBody>
          <a:bodyPr wrap="square">
            <a:spAutoFit/>
          </a:bodyPr>
          <a:lstStyle/>
          <a:p>
            <a:pPr algn="ctr">
              <a:defRPr/>
            </a:pPr>
            <a:r>
              <a:rPr lang="fr-FR" altLang="fr-FR" sz="2800" b="1" dirty="0">
                <a:solidFill>
                  <a:schemeClr val="accent5"/>
                </a:solidFill>
                <a:latin typeface="Verdana" panose="020B0604030504040204" pitchFamily="34" charset="0"/>
                <a:ea typeface="Verdana" panose="020B0604030504040204" pitchFamily="34" charset="0"/>
              </a:rPr>
              <a:t>LES OFFRES D’EMPLOI DE LA FONCTION PUBLIQUE TERRITORIALE</a:t>
            </a:r>
          </a:p>
        </p:txBody>
      </p:sp>
      <p:sp>
        <p:nvSpPr>
          <p:cNvPr id="6" name="ZoneTexte 5">
            <a:extLst>
              <a:ext uri="{FF2B5EF4-FFF2-40B4-BE49-F238E27FC236}">
                <a16:creationId xmlns:a16="http://schemas.microsoft.com/office/drawing/2014/main" id="{1E38FDEC-B7F2-4CE0-8594-F4BFB22A6E1D}"/>
              </a:ext>
            </a:extLst>
          </p:cNvPr>
          <p:cNvSpPr txBox="1"/>
          <p:nvPr/>
        </p:nvSpPr>
        <p:spPr>
          <a:xfrm>
            <a:off x="3429000" y="228600"/>
            <a:ext cx="8685914" cy="1107996"/>
          </a:xfrm>
          <a:prstGeom prst="rect">
            <a:avLst/>
          </a:prstGeom>
          <a:noFill/>
        </p:spPr>
        <p:txBody>
          <a:bodyPr wrap="square">
            <a:spAutoFit/>
          </a:bodyPr>
          <a:lstStyle/>
          <a:p>
            <a:pPr algn="just">
              <a:defRPr/>
            </a:pPr>
            <a:r>
              <a:rPr lang="fr-FR" sz="2400" b="1" dirty="0">
                <a:solidFill>
                  <a:srgbClr val="FF0000"/>
                </a:solidFill>
                <a:latin typeface="Verdana" panose="020B0604030504040204" pitchFamily="34" charset="0"/>
                <a:ea typeface="Verdana" panose="020B0604030504040204" pitchFamily="34" charset="0"/>
              </a:rPr>
              <a:t>UN SITE NATIONAL DES OFFRES D’EMPLOIS DE LA FPT : emploi-territorial.fr</a:t>
            </a:r>
            <a:endParaRPr lang="fr-FR" altLang="fr-FR" sz="3200" dirty="0">
              <a:solidFill>
                <a:schemeClr val="accent1">
                  <a:lumMod val="75000"/>
                </a:schemeClr>
              </a:solidFill>
              <a:latin typeface="Verdana" panose="020B0604030504040204" pitchFamily="34" charset="0"/>
              <a:ea typeface="Verdana" panose="020B0604030504040204" pitchFamily="34" charset="0"/>
            </a:endParaRPr>
          </a:p>
          <a:p>
            <a:pPr marL="0" indent="0">
              <a:buFont typeface="Arial" charset="0"/>
              <a:buNone/>
              <a:defRPr/>
            </a:pPr>
            <a:endParaRPr lang="fr-FR" sz="1800" b="1" cap="all" dirty="0"/>
          </a:p>
        </p:txBody>
      </p:sp>
      <p:pic>
        <p:nvPicPr>
          <p:cNvPr id="8" name="Espace réservé du contenu 4">
            <a:extLst>
              <a:ext uri="{FF2B5EF4-FFF2-40B4-BE49-F238E27FC236}">
                <a16:creationId xmlns:a16="http://schemas.microsoft.com/office/drawing/2014/main" id="{343A7499-DF3B-4AD5-A353-C2E628339E2E}"/>
              </a:ext>
            </a:extLst>
          </p:cNvPr>
          <p:cNvPicPr>
            <a:picLocks noChangeAspect="1"/>
          </p:cNvPicPr>
          <p:nvPr/>
        </p:nvPicPr>
        <p:blipFill>
          <a:blip r:embed="rId2"/>
          <a:stretch>
            <a:fillRect/>
          </a:stretch>
        </p:blipFill>
        <p:spPr>
          <a:xfrm>
            <a:off x="3810000" y="1447800"/>
            <a:ext cx="7456090" cy="4926618"/>
          </a:xfrm>
          <a:prstGeom prst="rect">
            <a:avLst/>
          </a:prstGeom>
        </p:spPr>
      </p:pic>
    </p:spTree>
    <p:extLst>
      <p:ext uri="{BB962C8B-B14F-4D97-AF65-F5344CB8AC3E}">
        <p14:creationId xmlns:p14="http://schemas.microsoft.com/office/powerpoint/2010/main" val="116702327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a:extLst>
              <a:ext uri="{FF2B5EF4-FFF2-40B4-BE49-F238E27FC236}">
                <a16:creationId xmlns:a16="http://schemas.microsoft.com/office/drawing/2014/main" id="{1DA25DCF-32CA-416B-AFCD-624F2C342913}"/>
              </a:ext>
            </a:extLst>
          </p:cNvPr>
          <p:cNvSpPr txBox="1"/>
          <p:nvPr/>
        </p:nvSpPr>
        <p:spPr>
          <a:xfrm>
            <a:off x="76200" y="2644170"/>
            <a:ext cx="3352800" cy="2246769"/>
          </a:xfrm>
          <a:prstGeom prst="rect">
            <a:avLst/>
          </a:prstGeom>
          <a:noFill/>
        </p:spPr>
        <p:txBody>
          <a:bodyPr wrap="square">
            <a:spAutoFit/>
          </a:bodyPr>
          <a:lstStyle/>
          <a:p>
            <a:pPr algn="ctr">
              <a:defRPr/>
            </a:pPr>
            <a:r>
              <a:rPr lang="fr-FR" altLang="fr-FR" sz="2800" b="1" dirty="0">
                <a:solidFill>
                  <a:schemeClr val="accent5"/>
                </a:solidFill>
                <a:latin typeface="Verdana" panose="020B0604030504040204" pitchFamily="34" charset="0"/>
                <a:ea typeface="Verdana" panose="020B0604030504040204" pitchFamily="34" charset="0"/>
              </a:rPr>
              <a:t>LES OFFRES D’EMPLOI DE LA FONCTION PUBLIQUE TERRITORIALE</a:t>
            </a:r>
          </a:p>
        </p:txBody>
      </p:sp>
      <p:sp>
        <p:nvSpPr>
          <p:cNvPr id="6" name="ZoneTexte 5">
            <a:extLst>
              <a:ext uri="{FF2B5EF4-FFF2-40B4-BE49-F238E27FC236}">
                <a16:creationId xmlns:a16="http://schemas.microsoft.com/office/drawing/2014/main" id="{1E38FDEC-B7F2-4CE0-8594-F4BFB22A6E1D}"/>
              </a:ext>
            </a:extLst>
          </p:cNvPr>
          <p:cNvSpPr txBox="1"/>
          <p:nvPr/>
        </p:nvSpPr>
        <p:spPr>
          <a:xfrm>
            <a:off x="3429000" y="228600"/>
            <a:ext cx="8685914" cy="1107996"/>
          </a:xfrm>
          <a:prstGeom prst="rect">
            <a:avLst/>
          </a:prstGeom>
          <a:noFill/>
        </p:spPr>
        <p:txBody>
          <a:bodyPr wrap="square">
            <a:spAutoFit/>
          </a:bodyPr>
          <a:lstStyle/>
          <a:p>
            <a:pPr algn="just">
              <a:defRPr/>
            </a:pPr>
            <a:r>
              <a:rPr lang="fr-FR" sz="2400" b="1" dirty="0">
                <a:solidFill>
                  <a:srgbClr val="FF0000"/>
                </a:solidFill>
                <a:latin typeface="Verdana" panose="020B0604030504040204" pitchFamily="34" charset="0"/>
                <a:ea typeface="Verdana" panose="020B0604030504040204" pitchFamily="34" charset="0"/>
              </a:rPr>
              <a:t>UN SITE NATIONAL DES OFFRES D’EMPLOIS DE LA FPT : emploi-territorial.fr</a:t>
            </a:r>
            <a:endParaRPr lang="fr-FR" altLang="fr-FR" sz="3200" dirty="0">
              <a:solidFill>
                <a:schemeClr val="accent1">
                  <a:lumMod val="75000"/>
                </a:schemeClr>
              </a:solidFill>
              <a:latin typeface="Verdana" panose="020B0604030504040204" pitchFamily="34" charset="0"/>
              <a:ea typeface="Verdana" panose="020B0604030504040204" pitchFamily="34" charset="0"/>
            </a:endParaRPr>
          </a:p>
          <a:p>
            <a:pPr marL="0" indent="0">
              <a:buFont typeface="Arial" charset="0"/>
              <a:buNone/>
              <a:defRPr/>
            </a:pPr>
            <a:endParaRPr lang="fr-FR" sz="1800" b="1" cap="all" dirty="0"/>
          </a:p>
        </p:txBody>
      </p:sp>
      <p:pic>
        <p:nvPicPr>
          <p:cNvPr id="7" name="Image 6">
            <a:extLst>
              <a:ext uri="{FF2B5EF4-FFF2-40B4-BE49-F238E27FC236}">
                <a16:creationId xmlns:a16="http://schemas.microsoft.com/office/drawing/2014/main" id="{FEB7D02F-35A9-4EF9-8615-5A608CC60ABF}"/>
              </a:ext>
            </a:extLst>
          </p:cNvPr>
          <p:cNvPicPr>
            <a:picLocks noChangeAspect="1"/>
          </p:cNvPicPr>
          <p:nvPr/>
        </p:nvPicPr>
        <p:blipFill>
          <a:blip r:embed="rId2"/>
          <a:stretch>
            <a:fillRect/>
          </a:stretch>
        </p:blipFill>
        <p:spPr>
          <a:xfrm>
            <a:off x="3459413" y="1066800"/>
            <a:ext cx="8638169" cy="5562600"/>
          </a:xfrm>
          <a:prstGeom prst="rect">
            <a:avLst/>
          </a:prstGeom>
        </p:spPr>
      </p:pic>
    </p:spTree>
    <p:extLst>
      <p:ext uri="{BB962C8B-B14F-4D97-AF65-F5344CB8AC3E}">
        <p14:creationId xmlns:p14="http://schemas.microsoft.com/office/powerpoint/2010/main" val="204577881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a:extLst>
              <a:ext uri="{FF2B5EF4-FFF2-40B4-BE49-F238E27FC236}">
                <a16:creationId xmlns:a16="http://schemas.microsoft.com/office/drawing/2014/main" id="{1DA25DCF-32CA-416B-AFCD-624F2C342913}"/>
              </a:ext>
            </a:extLst>
          </p:cNvPr>
          <p:cNvSpPr txBox="1"/>
          <p:nvPr/>
        </p:nvSpPr>
        <p:spPr>
          <a:xfrm>
            <a:off x="76200" y="2644170"/>
            <a:ext cx="3352800" cy="2246769"/>
          </a:xfrm>
          <a:prstGeom prst="rect">
            <a:avLst/>
          </a:prstGeom>
          <a:noFill/>
        </p:spPr>
        <p:txBody>
          <a:bodyPr wrap="square">
            <a:spAutoFit/>
          </a:bodyPr>
          <a:lstStyle/>
          <a:p>
            <a:pPr algn="ctr">
              <a:defRPr/>
            </a:pPr>
            <a:r>
              <a:rPr lang="fr-FR" altLang="fr-FR" sz="2800" b="1" dirty="0">
                <a:solidFill>
                  <a:schemeClr val="accent5"/>
                </a:solidFill>
                <a:latin typeface="Verdana" panose="020B0604030504040204" pitchFamily="34" charset="0"/>
                <a:ea typeface="Verdana" panose="020B0604030504040204" pitchFamily="34" charset="0"/>
              </a:rPr>
              <a:t>LES OFFRES D’EMPLOI DE LA FONCTION PUBLIQUE TERRITORIALE</a:t>
            </a:r>
          </a:p>
        </p:txBody>
      </p:sp>
      <p:pic>
        <p:nvPicPr>
          <p:cNvPr id="4" name="Image 3">
            <a:extLst>
              <a:ext uri="{FF2B5EF4-FFF2-40B4-BE49-F238E27FC236}">
                <a16:creationId xmlns:a16="http://schemas.microsoft.com/office/drawing/2014/main" id="{9A4E7FDD-F809-52FD-BCC6-AA6EF3CC5510}"/>
              </a:ext>
            </a:extLst>
          </p:cNvPr>
          <p:cNvPicPr>
            <a:picLocks noChangeAspect="1"/>
          </p:cNvPicPr>
          <p:nvPr/>
        </p:nvPicPr>
        <p:blipFill>
          <a:blip r:embed="rId2"/>
          <a:stretch>
            <a:fillRect/>
          </a:stretch>
        </p:blipFill>
        <p:spPr>
          <a:xfrm>
            <a:off x="3581400" y="152400"/>
            <a:ext cx="4065092" cy="3829233"/>
          </a:xfrm>
          <a:prstGeom prst="rect">
            <a:avLst/>
          </a:prstGeom>
        </p:spPr>
      </p:pic>
      <p:pic>
        <p:nvPicPr>
          <p:cNvPr id="7" name="Image 6">
            <a:extLst>
              <a:ext uri="{FF2B5EF4-FFF2-40B4-BE49-F238E27FC236}">
                <a16:creationId xmlns:a16="http://schemas.microsoft.com/office/drawing/2014/main" id="{098272BC-2BB5-1365-BA85-9AFB8D9C6165}"/>
              </a:ext>
            </a:extLst>
          </p:cNvPr>
          <p:cNvPicPr>
            <a:picLocks noChangeAspect="1"/>
          </p:cNvPicPr>
          <p:nvPr/>
        </p:nvPicPr>
        <p:blipFill>
          <a:blip r:embed="rId3"/>
          <a:stretch>
            <a:fillRect/>
          </a:stretch>
        </p:blipFill>
        <p:spPr>
          <a:xfrm>
            <a:off x="7798892" y="2618119"/>
            <a:ext cx="4223213" cy="3994158"/>
          </a:xfrm>
          <a:prstGeom prst="rect">
            <a:avLst/>
          </a:prstGeom>
        </p:spPr>
      </p:pic>
    </p:spTree>
    <p:extLst>
      <p:ext uri="{BB962C8B-B14F-4D97-AF65-F5344CB8AC3E}">
        <p14:creationId xmlns:p14="http://schemas.microsoft.com/office/powerpoint/2010/main" val="165658539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a:extLst>
              <a:ext uri="{FF2B5EF4-FFF2-40B4-BE49-F238E27FC236}">
                <a16:creationId xmlns:a16="http://schemas.microsoft.com/office/drawing/2014/main" id="{1DA25DCF-32CA-416B-AFCD-624F2C342913}"/>
              </a:ext>
            </a:extLst>
          </p:cNvPr>
          <p:cNvSpPr txBox="1"/>
          <p:nvPr/>
        </p:nvSpPr>
        <p:spPr>
          <a:xfrm>
            <a:off x="21265" y="2667000"/>
            <a:ext cx="3352800" cy="2246769"/>
          </a:xfrm>
          <a:prstGeom prst="rect">
            <a:avLst/>
          </a:prstGeom>
          <a:noFill/>
        </p:spPr>
        <p:txBody>
          <a:bodyPr wrap="square">
            <a:spAutoFit/>
          </a:bodyPr>
          <a:lstStyle/>
          <a:p>
            <a:pPr algn="ctr">
              <a:defRPr/>
            </a:pPr>
            <a:r>
              <a:rPr lang="fr-FR" altLang="fr-FR" sz="2800" b="1">
                <a:solidFill>
                  <a:schemeClr val="accent5"/>
                </a:solidFill>
                <a:latin typeface="Verdana" panose="020B0604030504040204" pitchFamily="34" charset="0"/>
                <a:ea typeface="Verdana" panose="020B0604030504040204" pitchFamily="34" charset="0"/>
              </a:rPr>
              <a:t>LES OFFRES D’EMPLOI DE LA FONCTION PUBLIQUE TERRITORIALE</a:t>
            </a:r>
            <a:endParaRPr lang="fr-FR" altLang="fr-FR" sz="2800" b="1" dirty="0">
              <a:solidFill>
                <a:schemeClr val="accent5"/>
              </a:solidFill>
              <a:latin typeface="Verdana" panose="020B0604030504040204" pitchFamily="34" charset="0"/>
              <a:ea typeface="Verdana" panose="020B0604030504040204" pitchFamily="34" charset="0"/>
            </a:endParaRPr>
          </a:p>
        </p:txBody>
      </p:sp>
      <p:pic>
        <p:nvPicPr>
          <p:cNvPr id="7" name="Espace réservé du contenu 3">
            <a:extLst>
              <a:ext uri="{FF2B5EF4-FFF2-40B4-BE49-F238E27FC236}">
                <a16:creationId xmlns:a16="http://schemas.microsoft.com/office/drawing/2014/main" id="{1762E4B6-4C71-44E4-AE1C-1DECBD66F97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a:xfrm>
            <a:off x="3312445" y="1355853"/>
            <a:ext cx="8879555" cy="4146293"/>
          </a:xfrm>
          <a:prstGeom prst="rect">
            <a:avLst/>
          </a:prstGeom>
        </p:spPr>
      </p:pic>
    </p:spTree>
    <p:extLst>
      <p:ext uri="{BB962C8B-B14F-4D97-AF65-F5344CB8AC3E}">
        <p14:creationId xmlns:p14="http://schemas.microsoft.com/office/powerpoint/2010/main" val="224130788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a:extLst>
              <a:ext uri="{FF2B5EF4-FFF2-40B4-BE49-F238E27FC236}">
                <a16:creationId xmlns:a16="http://schemas.microsoft.com/office/drawing/2014/main" id="{1DA25DCF-32CA-416B-AFCD-624F2C342913}"/>
              </a:ext>
            </a:extLst>
          </p:cNvPr>
          <p:cNvSpPr txBox="1"/>
          <p:nvPr/>
        </p:nvSpPr>
        <p:spPr>
          <a:xfrm>
            <a:off x="21265" y="2667000"/>
            <a:ext cx="3352800" cy="954107"/>
          </a:xfrm>
          <a:prstGeom prst="rect">
            <a:avLst/>
          </a:prstGeom>
          <a:noFill/>
        </p:spPr>
        <p:txBody>
          <a:bodyPr wrap="square">
            <a:spAutoFit/>
          </a:bodyPr>
          <a:lstStyle/>
          <a:p>
            <a:pPr algn="ctr">
              <a:defRPr/>
            </a:pPr>
            <a:r>
              <a:rPr lang="fr-FR" altLang="fr-FR" sz="2800" b="1" dirty="0">
                <a:solidFill>
                  <a:schemeClr val="accent5"/>
                </a:solidFill>
                <a:latin typeface="Verdana" panose="020B0604030504040204" pitchFamily="34" charset="0"/>
                <a:ea typeface="Verdana" panose="020B0604030504040204" pitchFamily="34" charset="0"/>
              </a:rPr>
              <a:t>LES METIERS EN TENSION</a:t>
            </a:r>
          </a:p>
        </p:txBody>
      </p:sp>
      <p:sp>
        <p:nvSpPr>
          <p:cNvPr id="6" name="ZoneTexte 5">
            <a:extLst>
              <a:ext uri="{FF2B5EF4-FFF2-40B4-BE49-F238E27FC236}">
                <a16:creationId xmlns:a16="http://schemas.microsoft.com/office/drawing/2014/main" id="{B26377CE-293D-4B47-8572-883480783C84}"/>
              </a:ext>
            </a:extLst>
          </p:cNvPr>
          <p:cNvSpPr txBox="1"/>
          <p:nvPr/>
        </p:nvSpPr>
        <p:spPr>
          <a:xfrm>
            <a:off x="3505200" y="881895"/>
            <a:ext cx="8534400" cy="4708981"/>
          </a:xfrm>
          <a:prstGeom prst="rect">
            <a:avLst/>
          </a:prstGeom>
          <a:noFill/>
        </p:spPr>
        <p:txBody>
          <a:bodyPr wrap="square">
            <a:spAutoFit/>
          </a:bodyPr>
          <a:lstStyle/>
          <a:p>
            <a:pPr algn="just"/>
            <a:r>
              <a:rPr lang="fr-FR" sz="2000" dirty="0">
                <a:solidFill>
                  <a:schemeClr val="bg1"/>
                </a:solidFill>
                <a:latin typeface="Verdana" panose="020B0604030504040204" pitchFamily="34" charset="0"/>
                <a:ea typeface="Verdana" panose="020B0604030504040204" pitchFamily="34" charset="0"/>
                <a:cs typeface="Verdana" panose="020B0604030504040204" pitchFamily="34" charset="0"/>
              </a:rPr>
              <a:t>Les métiers en tension se définissent comme ceux qui font face à des difficultés de recrutement, soit par manque de candidats, soit par des profils inadéquats.</a:t>
            </a:r>
          </a:p>
          <a:p>
            <a:pPr algn="just"/>
            <a:endParaRPr lang="fr-FR" sz="2000" dirty="0">
              <a:solidFill>
                <a:schemeClr val="bg1"/>
              </a:solidFill>
              <a:latin typeface="Verdana" panose="020B0604030504040204" pitchFamily="34" charset="0"/>
              <a:ea typeface="Verdana" panose="020B0604030504040204" pitchFamily="34" charset="0"/>
              <a:cs typeface="Verdana" panose="020B0604030504040204" pitchFamily="34" charset="0"/>
            </a:endParaRPr>
          </a:p>
          <a:p>
            <a:pPr algn="just"/>
            <a:r>
              <a:rPr lang="fr-FR" sz="2000" dirty="0">
                <a:solidFill>
                  <a:schemeClr val="bg1"/>
                </a:solidFill>
                <a:latin typeface="Verdana" panose="020B0604030504040204" pitchFamily="34" charset="0"/>
                <a:ea typeface="Verdana" panose="020B0604030504040204" pitchFamily="34" charset="0"/>
                <a:cs typeface="Verdana" panose="020B0604030504040204" pitchFamily="34" charset="0"/>
              </a:rPr>
              <a:t>Leur repérage est, jusqu’à présent, principalement basé sur la durée de publication des offres plus longues que la moyenne. </a:t>
            </a:r>
          </a:p>
          <a:p>
            <a:pPr algn="just"/>
            <a:endParaRPr lang="fr-FR" sz="2000" dirty="0">
              <a:solidFill>
                <a:schemeClr val="bg1"/>
              </a:solidFill>
              <a:latin typeface="Verdana" panose="020B0604030504040204" pitchFamily="34" charset="0"/>
              <a:ea typeface="Verdana" panose="020B0604030504040204" pitchFamily="34" charset="0"/>
              <a:cs typeface="Verdana" panose="020B0604030504040204" pitchFamily="34" charset="0"/>
            </a:endParaRPr>
          </a:p>
          <a:p>
            <a:pPr algn="just"/>
            <a:r>
              <a:rPr lang="fr-FR" sz="2000" dirty="0">
                <a:solidFill>
                  <a:schemeClr val="bg1"/>
                </a:solidFill>
                <a:latin typeface="Verdana" panose="020B0604030504040204" pitchFamily="34" charset="0"/>
                <a:ea typeface="Verdana" panose="020B0604030504040204" pitchFamily="34" charset="0"/>
                <a:cs typeface="Verdana" panose="020B0604030504040204" pitchFamily="34" charset="0"/>
              </a:rPr>
              <a:t>On constate depuis 2018 une tension accrue sur le recrutement dans la filière Administrative ou sur les métiers de Secrétaire de mairie ou d’Assistant de gestion ressources humaines.</a:t>
            </a:r>
          </a:p>
          <a:p>
            <a:pPr algn="just"/>
            <a:endParaRPr lang="fr-FR" sz="2000" dirty="0">
              <a:solidFill>
                <a:schemeClr val="bg1"/>
              </a:solidFill>
              <a:latin typeface="Verdana" panose="020B0604030504040204" pitchFamily="34" charset="0"/>
              <a:ea typeface="Verdana" panose="020B0604030504040204" pitchFamily="34" charset="0"/>
              <a:cs typeface="Verdana" panose="020B0604030504040204" pitchFamily="34" charset="0"/>
            </a:endParaRPr>
          </a:p>
          <a:p>
            <a:pPr algn="just"/>
            <a:r>
              <a:rPr lang="fr-FR" sz="2000" dirty="0">
                <a:solidFill>
                  <a:schemeClr val="bg1"/>
                </a:solidFill>
                <a:latin typeface="Verdana" panose="020B0604030504040204" pitchFamily="34" charset="0"/>
                <a:ea typeface="Verdana" panose="020B0604030504040204" pitchFamily="34" charset="0"/>
                <a:cs typeface="Verdana" panose="020B0604030504040204" pitchFamily="34" charset="0"/>
              </a:rPr>
              <a:t>Des tensions se manifestent en matière de recherche de profils qui détiennent des compétences (Assistant de gestion financière, budgétaire ou comptable, Médecin, Chargé de la commande publique, Instructeur des autorisations d’urbanisme).</a:t>
            </a:r>
          </a:p>
        </p:txBody>
      </p:sp>
    </p:spTree>
    <p:extLst>
      <p:ext uri="{BB962C8B-B14F-4D97-AF65-F5344CB8AC3E}">
        <p14:creationId xmlns:p14="http://schemas.microsoft.com/office/powerpoint/2010/main" val="169244801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a:extLst>
              <a:ext uri="{FF2B5EF4-FFF2-40B4-BE49-F238E27FC236}">
                <a16:creationId xmlns:a16="http://schemas.microsoft.com/office/drawing/2014/main" id="{1DA25DCF-32CA-416B-AFCD-624F2C342913}"/>
              </a:ext>
            </a:extLst>
          </p:cNvPr>
          <p:cNvSpPr txBox="1"/>
          <p:nvPr/>
        </p:nvSpPr>
        <p:spPr>
          <a:xfrm>
            <a:off x="21265" y="2667000"/>
            <a:ext cx="3352800" cy="954107"/>
          </a:xfrm>
          <a:prstGeom prst="rect">
            <a:avLst/>
          </a:prstGeom>
          <a:noFill/>
        </p:spPr>
        <p:txBody>
          <a:bodyPr wrap="square">
            <a:spAutoFit/>
          </a:bodyPr>
          <a:lstStyle/>
          <a:p>
            <a:pPr algn="ctr">
              <a:defRPr/>
            </a:pPr>
            <a:r>
              <a:rPr lang="fr-FR" altLang="fr-FR" sz="2800" b="1" dirty="0">
                <a:solidFill>
                  <a:schemeClr val="accent5"/>
                </a:solidFill>
                <a:latin typeface="Verdana" panose="020B0604030504040204" pitchFamily="34" charset="0"/>
                <a:ea typeface="Verdana" panose="020B0604030504040204" pitchFamily="34" charset="0"/>
              </a:rPr>
              <a:t>LES METIERS EN TENSION</a:t>
            </a:r>
          </a:p>
        </p:txBody>
      </p:sp>
      <p:pic>
        <p:nvPicPr>
          <p:cNvPr id="3" name="Image 2">
            <a:extLst>
              <a:ext uri="{FF2B5EF4-FFF2-40B4-BE49-F238E27FC236}">
                <a16:creationId xmlns:a16="http://schemas.microsoft.com/office/drawing/2014/main" id="{D91CF00D-03A4-0A4C-838C-2A29B30354AF}"/>
              </a:ext>
            </a:extLst>
          </p:cNvPr>
          <p:cNvPicPr>
            <a:picLocks noChangeAspect="1"/>
          </p:cNvPicPr>
          <p:nvPr/>
        </p:nvPicPr>
        <p:blipFill>
          <a:blip r:embed="rId2"/>
          <a:stretch>
            <a:fillRect/>
          </a:stretch>
        </p:blipFill>
        <p:spPr>
          <a:xfrm>
            <a:off x="4713822" y="838200"/>
            <a:ext cx="5335266" cy="5117157"/>
          </a:xfrm>
          <a:prstGeom prst="rect">
            <a:avLst/>
          </a:prstGeom>
        </p:spPr>
      </p:pic>
    </p:spTree>
    <p:extLst>
      <p:ext uri="{BB962C8B-B14F-4D97-AF65-F5344CB8AC3E}">
        <p14:creationId xmlns:p14="http://schemas.microsoft.com/office/powerpoint/2010/main" val="65246446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a:extLst>
              <a:ext uri="{FF2B5EF4-FFF2-40B4-BE49-F238E27FC236}">
                <a16:creationId xmlns:a16="http://schemas.microsoft.com/office/drawing/2014/main" id="{1DA25DCF-32CA-416B-AFCD-624F2C342913}"/>
              </a:ext>
            </a:extLst>
          </p:cNvPr>
          <p:cNvSpPr txBox="1"/>
          <p:nvPr/>
        </p:nvSpPr>
        <p:spPr>
          <a:xfrm>
            <a:off x="21265" y="2667000"/>
            <a:ext cx="3352800" cy="954107"/>
          </a:xfrm>
          <a:prstGeom prst="rect">
            <a:avLst/>
          </a:prstGeom>
          <a:noFill/>
        </p:spPr>
        <p:txBody>
          <a:bodyPr wrap="square">
            <a:spAutoFit/>
          </a:bodyPr>
          <a:lstStyle/>
          <a:p>
            <a:pPr algn="ctr">
              <a:defRPr/>
            </a:pPr>
            <a:r>
              <a:rPr lang="fr-FR" altLang="fr-FR" sz="2800" b="1" dirty="0">
                <a:solidFill>
                  <a:schemeClr val="accent5"/>
                </a:solidFill>
                <a:latin typeface="Verdana" panose="020B0604030504040204" pitchFamily="34" charset="0"/>
                <a:ea typeface="Verdana" panose="020B0604030504040204" pitchFamily="34" charset="0"/>
              </a:rPr>
              <a:t>LES METIERS EN TENSION</a:t>
            </a:r>
          </a:p>
        </p:txBody>
      </p:sp>
      <p:sp>
        <p:nvSpPr>
          <p:cNvPr id="7" name="ZoneTexte 6">
            <a:extLst>
              <a:ext uri="{FF2B5EF4-FFF2-40B4-BE49-F238E27FC236}">
                <a16:creationId xmlns:a16="http://schemas.microsoft.com/office/drawing/2014/main" id="{56E18285-12AD-4976-9B0C-0C5BAA11E54D}"/>
              </a:ext>
            </a:extLst>
          </p:cNvPr>
          <p:cNvSpPr txBox="1"/>
          <p:nvPr/>
        </p:nvSpPr>
        <p:spPr>
          <a:xfrm>
            <a:off x="3467100" y="304800"/>
            <a:ext cx="8534400" cy="400110"/>
          </a:xfrm>
          <a:prstGeom prst="rect">
            <a:avLst/>
          </a:prstGeom>
          <a:noFill/>
        </p:spPr>
        <p:txBody>
          <a:bodyPr wrap="square">
            <a:spAutoFit/>
          </a:bodyPr>
          <a:lstStyle/>
          <a:p>
            <a:pPr algn="just"/>
            <a:r>
              <a:rPr lang="fr-FR" sz="2000" dirty="0">
                <a:solidFill>
                  <a:schemeClr val="bg1"/>
                </a:solidFill>
                <a:latin typeface="Verdana" panose="020B0604030504040204" pitchFamily="34" charset="0"/>
                <a:ea typeface="Verdana" panose="020B0604030504040204" pitchFamily="34" charset="0"/>
                <a:cs typeface="Verdana" panose="020B0604030504040204" pitchFamily="34" charset="0"/>
              </a:rPr>
              <a:t>EXEMPLE DU METIER DE SECRETAIRE DE MAIRIE</a:t>
            </a:r>
          </a:p>
        </p:txBody>
      </p:sp>
      <p:sp>
        <p:nvSpPr>
          <p:cNvPr id="8" name="ZoneTexte 7">
            <a:extLst>
              <a:ext uri="{FF2B5EF4-FFF2-40B4-BE49-F238E27FC236}">
                <a16:creationId xmlns:a16="http://schemas.microsoft.com/office/drawing/2014/main" id="{07A6C609-A7E6-427F-9577-12CC7CD7479A}"/>
              </a:ext>
            </a:extLst>
          </p:cNvPr>
          <p:cNvSpPr txBox="1"/>
          <p:nvPr/>
        </p:nvSpPr>
        <p:spPr>
          <a:xfrm>
            <a:off x="3581400" y="704910"/>
            <a:ext cx="8153400" cy="5900590"/>
          </a:xfrm>
          <a:prstGeom prst="rect">
            <a:avLst/>
          </a:prstGeom>
          <a:noFill/>
        </p:spPr>
        <p:txBody>
          <a:bodyPr wrap="square">
            <a:spAutoFit/>
          </a:bodyPr>
          <a:lstStyle/>
          <a:p>
            <a:pPr algn="just">
              <a:lnSpc>
                <a:spcPct val="115000"/>
              </a:lnSpc>
            </a:pPr>
            <a:endParaRPr lang="fr-FR" sz="1800" b="1" i="1" dirty="0">
              <a:solidFill>
                <a:schemeClr val="bg1"/>
              </a:solidFill>
              <a:effectLst/>
              <a:latin typeface="Verdana" panose="020B0604030504040204" pitchFamily="34" charset="0"/>
              <a:ea typeface="Calibri" panose="020F0502020204030204" pitchFamily="34" charset="0"/>
              <a:cs typeface="Times New Roman" panose="02020603050405020304" pitchFamily="18" charset="0"/>
            </a:endParaRPr>
          </a:p>
          <a:p>
            <a:pPr algn="just">
              <a:lnSpc>
                <a:spcPct val="115000"/>
              </a:lnSpc>
            </a:pPr>
            <a:r>
              <a:rPr lang="fr-FR" sz="1800" b="1" i="1" dirty="0">
                <a:solidFill>
                  <a:schemeClr val="bg1"/>
                </a:solidFill>
                <a:effectLst/>
                <a:latin typeface="Verdana" panose="020B0604030504040204" pitchFamily="34" charset="0"/>
                <a:ea typeface="Calibri" panose="020F0502020204030204" pitchFamily="34" charset="0"/>
                <a:cs typeface="Times New Roman" panose="02020603050405020304" pitchFamily="18" charset="0"/>
              </a:rPr>
              <a:t>Les secrétaires de mairie exercent une fonction essentielle à la vie communale. Anticiper les nouveaux départs à la retraite ainsi que les importantes évolutions que connaît cette profession, constitue un enjeu d’actualité pour les communes.</a:t>
            </a:r>
            <a:endParaRPr lang="fr-FR" sz="1800" dirty="0">
              <a:solidFill>
                <a:schemeClr val="bg1"/>
              </a:solidFill>
              <a:effectLst/>
              <a:latin typeface="Verdana" panose="020B0604030504040204" pitchFamily="34" charset="0"/>
              <a:ea typeface="Calibri" panose="020F0502020204030204" pitchFamily="34" charset="0"/>
              <a:cs typeface="Times New Roman" panose="02020603050405020304" pitchFamily="18" charset="0"/>
            </a:endParaRPr>
          </a:p>
          <a:p>
            <a:pPr algn="just">
              <a:lnSpc>
                <a:spcPct val="115000"/>
              </a:lnSpc>
            </a:pPr>
            <a:r>
              <a:rPr lang="fr-FR" sz="1400" dirty="0">
                <a:solidFill>
                  <a:schemeClr val="bg1"/>
                </a:solidFill>
                <a:effectLst/>
                <a:latin typeface="Verdana" panose="020B0604030504040204" pitchFamily="34" charset="0"/>
                <a:ea typeface="Calibri" panose="020F0502020204030204" pitchFamily="34" charset="0"/>
                <a:cs typeface="Times New Roman" panose="02020603050405020304" pitchFamily="18" charset="0"/>
              </a:rPr>
              <a:t> </a:t>
            </a:r>
            <a:endParaRPr lang="fr-FR" sz="1800" dirty="0">
              <a:solidFill>
                <a:schemeClr val="bg1"/>
              </a:solidFill>
              <a:effectLst/>
              <a:latin typeface="Verdana" panose="020B0604030504040204" pitchFamily="34" charset="0"/>
              <a:ea typeface="Calibri" panose="020F0502020204030204" pitchFamily="34" charset="0"/>
              <a:cs typeface="Times New Roman" panose="02020603050405020304" pitchFamily="18" charset="0"/>
            </a:endParaRPr>
          </a:p>
          <a:p>
            <a:pPr algn="just">
              <a:lnSpc>
                <a:spcPct val="115000"/>
              </a:lnSpc>
            </a:pPr>
            <a:r>
              <a:rPr lang="fr-FR" sz="1400" dirty="0">
                <a:solidFill>
                  <a:schemeClr val="bg1"/>
                </a:solidFill>
                <a:effectLst/>
                <a:latin typeface="Verdana" panose="020B0604030504040204" pitchFamily="34" charset="0"/>
                <a:ea typeface="Calibri" panose="020F0502020204030204" pitchFamily="34" charset="0"/>
                <a:cs typeface="Times New Roman" panose="02020603050405020304" pitchFamily="18" charset="0"/>
              </a:rPr>
              <a:t> </a:t>
            </a:r>
            <a:endParaRPr lang="fr-FR" sz="1800" dirty="0">
              <a:solidFill>
                <a:schemeClr val="bg1"/>
              </a:solidFill>
              <a:effectLst/>
              <a:latin typeface="Verdana" panose="020B0604030504040204" pitchFamily="34" charset="0"/>
              <a:ea typeface="Calibri" panose="020F0502020204030204" pitchFamily="34" charset="0"/>
              <a:cs typeface="Times New Roman" panose="02020603050405020304" pitchFamily="18" charset="0"/>
            </a:endParaRPr>
          </a:p>
          <a:p>
            <a:pPr algn="just">
              <a:lnSpc>
                <a:spcPct val="115000"/>
              </a:lnSpc>
            </a:pPr>
            <a:r>
              <a:rPr lang="fr-FR" sz="1800" dirty="0">
                <a:solidFill>
                  <a:schemeClr val="bg1"/>
                </a:solidFill>
                <a:effectLst/>
                <a:latin typeface="Verdana" panose="020B0604030504040204" pitchFamily="34" charset="0"/>
                <a:ea typeface="Calibri" panose="020F0502020204030204" pitchFamily="34" charset="0"/>
                <a:cs typeface="Times New Roman" panose="02020603050405020304" pitchFamily="18" charset="0"/>
              </a:rPr>
              <a:t>Le métier de secrétaire de mairie se retrouve dans les communes de moins de 2000 habitants, il s’agit d’une fonction directement rattachée au maire. Au-delà de ce seuil, on parle de directeur général des services. </a:t>
            </a:r>
          </a:p>
          <a:p>
            <a:pPr algn="just">
              <a:lnSpc>
                <a:spcPct val="115000"/>
              </a:lnSpc>
            </a:pPr>
            <a:r>
              <a:rPr lang="fr-FR" sz="1800" dirty="0">
                <a:solidFill>
                  <a:schemeClr val="bg1"/>
                </a:solidFill>
                <a:effectLst/>
                <a:latin typeface="Verdana" panose="020B0604030504040204" pitchFamily="34" charset="0"/>
                <a:ea typeface="Calibri" panose="020F0502020204030204" pitchFamily="34" charset="0"/>
                <a:cs typeface="Times New Roman" panose="02020603050405020304" pitchFamily="18" charset="0"/>
              </a:rPr>
              <a:t>Il est souvent le seul agent administratif dans les communes de moins de 500 habitants et exerce quelquefois dans plusieurs communes (pour les plus petites).</a:t>
            </a:r>
          </a:p>
          <a:p>
            <a:pPr algn="just">
              <a:lnSpc>
                <a:spcPct val="115000"/>
              </a:lnSpc>
            </a:pPr>
            <a:r>
              <a:rPr lang="fr-FR" sz="1400" dirty="0">
                <a:solidFill>
                  <a:schemeClr val="bg1"/>
                </a:solidFill>
                <a:effectLst/>
                <a:latin typeface="Verdana" panose="020B0604030504040204" pitchFamily="34" charset="0"/>
                <a:ea typeface="Calibri" panose="020F0502020204030204" pitchFamily="34" charset="0"/>
                <a:cs typeface="Times New Roman" panose="02020603050405020304" pitchFamily="18" charset="0"/>
              </a:rPr>
              <a:t> </a:t>
            </a:r>
            <a:endParaRPr lang="fr-FR" sz="1800" dirty="0">
              <a:solidFill>
                <a:schemeClr val="bg1"/>
              </a:solidFill>
              <a:effectLst/>
              <a:latin typeface="Verdana" panose="020B0604030504040204" pitchFamily="34" charset="0"/>
              <a:ea typeface="Calibri" panose="020F0502020204030204" pitchFamily="34" charset="0"/>
              <a:cs typeface="Times New Roman" panose="02020603050405020304" pitchFamily="18" charset="0"/>
            </a:endParaRPr>
          </a:p>
          <a:p>
            <a:pPr algn="just">
              <a:lnSpc>
                <a:spcPct val="115000"/>
              </a:lnSpc>
            </a:pPr>
            <a:r>
              <a:rPr lang="fr-FR" sz="1800" dirty="0">
                <a:solidFill>
                  <a:schemeClr val="bg1"/>
                </a:solidFill>
                <a:effectLst/>
                <a:latin typeface="Verdana" panose="020B0604030504040204" pitchFamily="34" charset="0"/>
                <a:ea typeface="Calibri" panose="020F0502020204030204" pitchFamily="34" charset="0"/>
                <a:cs typeface="Times New Roman" panose="02020603050405020304" pitchFamily="18" charset="0"/>
              </a:rPr>
              <a:t>Si ce métier est méconnu, le nombre de ces agents demeure important, puisque les ¾ de nos communes ont moins de 2000 habitants. </a:t>
            </a:r>
          </a:p>
        </p:txBody>
      </p:sp>
    </p:spTree>
    <p:extLst>
      <p:ext uri="{BB962C8B-B14F-4D97-AF65-F5344CB8AC3E}">
        <p14:creationId xmlns:p14="http://schemas.microsoft.com/office/powerpoint/2010/main" val="199619555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a:extLst>
              <a:ext uri="{FF2B5EF4-FFF2-40B4-BE49-F238E27FC236}">
                <a16:creationId xmlns:a16="http://schemas.microsoft.com/office/drawing/2014/main" id="{1DA25DCF-32CA-416B-AFCD-624F2C342913}"/>
              </a:ext>
            </a:extLst>
          </p:cNvPr>
          <p:cNvSpPr txBox="1"/>
          <p:nvPr/>
        </p:nvSpPr>
        <p:spPr>
          <a:xfrm>
            <a:off x="21265" y="2667000"/>
            <a:ext cx="3352800" cy="954107"/>
          </a:xfrm>
          <a:prstGeom prst="rect">
            <a:avLst/>
          </a:prstGeom>
          <a:noFill/>
        </p:spPr>
        <p:txBody>
          <a:bodyPr wrap="square">
            <a:spAutoFit/>
          </a:bodyPr>
          <a:lstStyle/>
          <a:p>
            <a:pPr algn="ctr">
              <a:defRPr/>
            </a:pPr>
            <a:r>
              <a:rPr lang="fr-FR" altLang="fr-FR" sz="2800" b="1" dirty="0">
                <a:solidFill>
                  <a:schemeClr val="accent5"/>
                </a:solidFill>
                <a:latin typeface="Verdana" panose="020B0604030504040204" pitchFamily="34" charset="0"/>
                <a:ea typeface="Verdana" panose="020B0604030504040204" pitchFamily="34" charset="0"/>
              </a:rPr>
              <a:t>LES METIERS EN TENSION</a:t>
            </a:r>
          </a:p>
        </p:txBody>
      </p:sp>
      <p:sp>
        <p:nvSpPr>
          <p:cNvPr id="7" name="ZoneTexte 6">
            <a:extLst>
              <a:ext uri="{FF2B5EF4-FFF2-40B4-BE49-F238E27FC236}">
                <a16:creationId xmlns:a16="http://schemas.microsoft.com/office/drawing/2014/main" id="{56E18285-12AD-4976-9B0C-0C5BAA11E54D}"/>
              </a:ext>
            </a:extLst>
          </p:cNvPr>
          <p:cNvSpPr txBox="1"/>
          <p:nvPr/>
        </p:nvSpPr>
        <p:spPr>
          <a:xfrm>
            <a:off x="3467100" y="304800"/>
            <a:ext cx="8534400" cy="400110"/>
          </a:xfrm>
          <a:prstGeom prst="rect">
            <a:avLst/>
          </a:prstGeom>
          <a:noFill/>
        </p:spPr>
        <p:txBody>
          <a:bodyPr wrap="square">
            <a:spAutoFit/>
          </a:bodyPr>
          <a:lstStyle/>
          <a:p>
            <a:pPr algn="just"/>
            <a:r>
              <a:rPr lang="fr-FR" sz="2000" dirty="0">
                <a:solidFill>
                  <a:schemeClr val="bg1"/>
                </a:solidFill>
                <a:latin typeface="Verdana" panose="020B0604030504040204" pitchFamily="34" charset="0"/>
                <a:ea typeface="Verdana" panose="020B0604030504040204" pitchFamily="34" charset="0"/>
                <a:cs typeface="Verdana" panose="020B0604030504040204" pitchFamily="34" charset="0"/>
              </a:rPr>
              <a:t>EXEMPLE DU METIER DE SECRETAIRE DE MAIRIE</a:t>
            </a:r>
          </a:p>
        </p:txBody>
      </p:sp>
      <p:sp>
        <p:nvSpPr>
          <p:cNvPr id="8" name="ZoneTexte 7">
            <a:extLst>
              <a:ext uri="{FF2B5EF4-FFF2-40B4-BE49-F238E27FC236}">
                <a16:creationId xmlns:a16="http://schemas.microsoft.com/office/drawing/2014/main" id="{07A6C609-A7E6-427F-9577-12CC7CD7479A}"/>
              </a:ext>
            </a:extLst>
          </p:cNvPr>
          <p:cNvSpPr txBox="1"/>
          <p:nvPr/>
        </p:nvSpPr>
        <p:spPr>
          <a:xfrm>
            <a:off x="3581400" y="838200"/>
            <a:ext cx="8305800" cy="5642057"/>
          </a:xfrm>
          <a:prstGeom prst="rect">
            <a:avLst/>
          </a:prstGeom>
          <a:noFill/>
        </p:spPr>
        <p:txBody>
          <a:bodyPr wrap="square">
            <a:spAutoFit/>
          </a:bodyPr>
          <a:lstStyle/>
          <a:p>
            <a:pPr algn="just"/>
            <a:r>
              <a:rPr lang="fr-FR" dirty="0">
                <a:solidFill>
                  <a:schemeClr val="bg1"/>
                </a:solidFill>
                <a:effectLst/>
                <a:latin typeface="Verdana" panose="020B0604030504040204" pitchFamily="34" charset="0"/>
                <a:ea typeface="Verdana" panose="020B0604030504040204" pitchFamily="34" charset="0"/>
                <a:cs typeface="Tahoma" panose="020B0604030504040204" pitchFamily="34" charset="0"/>
              </a:rPr>
              <a:t>Le secrétaire de mairie occupe une fonction incontournable dans le fonctionnement des collectivités locales dans les domaines suivants : </a:t>
            </a:r>
            <a:endParaRPr lang="fr-FR" dirty="0">
              <a:solidFill>
                <a:schemeClr val="bg1"/>
              </a:solidFill>
              <a:effectLst/>
              <a:latin typeface="Verdana" panose="020B0604030504040204" pitchFamily="34" charset="0"/>
              <a:ea typeface="Verdana" panose="020B0604030504040204" pitchFamily="34" charset="0"/>
            </a:endParaRPr>
          </a:p>
          <a:p>
            <a:pPr algn="just"/>
            <a:r>
              <a:rPr lang="fr-FR" dirty="0">
                <a:solidFill>
                  <a:schemeClr val="bg1"/>
                </a:solidFill>
                <a:effectLst/>
                <a:latin typeface="Verdana" panose="020B0604030504040204" pitchFamily="34" charset="0"/>
                <a:ea typeface="Verdana" panose="020B0604030504040204" pitchFamily="34" charset="0"/>
                <a:cs typeface="Tahoma" panose="020B0604030504040204" pitchFamily="34" charset="0"/>
              </a:rPr>
              <a:t> </a:t>
            </a:r>
            <a:endParaRPr lang="fr-FR" dirty="0">
              <a:solidFill>
                <a:schemeClr val="bg1"/>
              </a:solidFill>
              <a:effectLst/>
              <a:latin typeface="Verdana" panose="020B0604030504040204" pitchFamily="34" charset="0"/>
              <a:ea typeface="Verdana" panose="020B0604030504040204" pitchFamily="34" charset="0"/>
            </a:endParaRPr>
          </a:p>
          <a:p>
            <a:pPr algn="just"/>
            <a:r>
              <a:rPr lang="fr-FR" dirty="0">
                <a:solidFill>
                  <a:schemeClr val="bg1"/>
                </a:solidFill>
                <a:effectLst/>
                <a:latin typeface="Verdana" panose="020B0604030504040204" pitchFamily="34" charset="0"/>
                <a:ea typeface="Verdana" panose="020B0604030504040204" pitchFamily="34" charset="0"/>
                <a:cs typeface="Wingdings" panose="05000000000000000000" pitchFamily="2" charset="2"/>
              </a:rPr>
              <a:t> </a:t>
            </a:r>
            <a:r>
              <a:rPr lang="fr-FR" dirty="0">
                <a:solidFill>
                  <a:schemeClr val="bg1"/>
                </a:solidFill>
                <a:effectLst/>
                <a:latin typeface="Verdana" panose="020B0604030504040204" pitchFamily="34" charset="0"/>
                <a:ea typeface="Verdana" panose="020B0604030504040204" pitchFamily="34" charset="0"/>
                <a:cs typeface="Tahoma" panose="020B0604030504040204" pitchFamily="34" charset="0"/>
              </a:rPr>
              <a:t>Les finances publiques :</a:t>
            </a:r>
            <a:r>
              <a:rPr lang="fr-FR" b="1" dirty="0">
                <a:solidFill>
                  <a:schemeClr val="bg1"/>
                </a:solidFill>
                <a:effectLst/>
                <a:latin typeface="Verdana" panose="020B0604030504040204" pitchFamily="34" charset="0"/>
                <a:ea typeface="Verdana" panose="020B0604030504040204" pitchFamily="34" charset="0"/>
                <a:cs typeface="Tahoma" panose="020B0604030504040204" pitchFamily="34" charset="0"/>
              </a:rPr>
              <a:t> </a:t>
            </a:r>
            <a:r>
              <a:rPr lang="fr-FR" dirty="0">
                <a:solidFill>
                  <a:schemeClr val="bg1"/>
                </a:solidFill>
                <a:effectLst/>
                <a:latin typeface="Verdana" panose="020B0604030504040204" pitchFamily="34" charset="0"/>
                <a:ea typeface="Verdana" panose="020B0604030504040204" pitchFamily="34" charset="0"/>
                <a:cs typeface="Tahoma" panose="020B0604030504040204" pitchFamily="34" charset="0"/>
              </a:rPr>
              <a:t>le Secrétaire de mairie assiste le Maire dans la préparation du budget. Il est le garant de l’exécution budgétaire. </a:t>
            </a:r>
            <a:endParaRPr lang="fr-FR" dirty="0">
              <a:solidFill>
                <a:schemeClr val="bg1"/>
              </a:solidFill>
              <a:effectLst/>
              <a:latin typeface="Verdana" panose="020B0604030504040204" pitchFamily="34" charset="0"/>
              <a:ea typeface="Verdana" panose="020B0604030504040204" pitchFamily="34" charset="0"/>
            </a:endParaRPr>
          </a:p>
          <a:p>
            <a:pPr algn="just"/>
            <a:r>
              <a:rPr lang="fr-FR" dirty="0">
                <a:solidFill>
                  <a:schemeClr val="bg1"/>
                </a:solidFill>
                <a:effectLst/>
                <a:latin typeface="Verdana" panose="020B0604030504040204" pitchFamily="34" charset="0"/>
                <a:ea typeface="Verdana" panose="020B0604030504040204" pitchFamily="34" charset="0"/>
                <a:cs typeface="Tahoma" panose="020B0604030504040204" pitchFamily="34" charset="0"/>
              </a:rPr>
              <a:t> </a:t>
            </a:r>
            <a:endParaRPr lang="fr-FR" dirty="0">
              <a:solidFill>
                <a:schemeClr val="bg1"/>
              </a:solidFill>
              <a:effectLst/>
              <a:latin typeface="Verdana" panose="020B0604030504040204" pitchFamily="34" charset="0"/>
              <a:ea typeface="Verdana" panose="020B0604030504040204" pitchFamily="34" charset="0"/>
            </a:endParaRPr>
          </a:p>
          <a:p>
            <a:pPr algn="just"/>
            <a:r>
              <a:rPr lang="fr-FR" dirty="0">
                <a:solidFill>
                  <a:schemeClr val="bg1"/>
                </a:solidFill>
                <a:effectLst/>
                <a:latin typeface="Verdana" panose="020B0604030504040204" pitchFamily="34" charset="0"/>
                <a:ea typeface="Verdana" panose="020B0604030504040204" pitchFamily="34" charset="0"/>
                <a:cs typeface="Wingdings" panose="05000000000000000000" pitchFamily="2" charset="2"/>
              </a:rPr>
              <a:t> </a:t>
            </a:r>
            <a:r>
              <a:rPr lang="fr-FR" dirty="0">
                <a:solidFill>
                  <a:schemeClr val="bg1"/>
                </a:solidFill>
                <a:effectLst/>
                <a:latin typeface="Verdana" panose="020B0604030504040204" pitchFamily="34" charset="0"/>
                <a:ea typeface="Verdana" panose="020B0604030504040204" pitchFamily="34" charset="0"/>
                <a:cs typeface="Tahoma" panose="020B0604030504040204" pitchFamily="34" charset="0"/>
              </a:rPr>
              <a:t>La rédaction des actes administratifs :</a:t>
            </a:r>
            <a:r>
              <a:rPr lang="fr-FR" b="1" dirty="0">
                <a:solidFill>
                  <a:schemeClr val="bg1"/>
                </a:solidFill>
                <a:effectLst/>
                <a:latin typeface="Verdana" panose="020B0604030504040204" pitchFamily="34" charset="0"/>
                <a:ea typeface="Verdana" panose="020B0604030504040204" pitchFamily="34" charset="0"/>
                <a:cs typeface="Tahoma" panose="020B0604030504040204" pitchFamily="34" charset="0"/>
              </a:rPr>
              <a:t> </a:t>
            </a:r>
            <a:r>
              <a:rPr lang="fr-FR" dirty="0">
                <a:solidFill>
                  <a:schemeClr val="bg1"/>
                </a:solidFill>
                <a:effectLst/>
                <a:latin typeface="Verdana" panose="020B0604030504040204" pitchFamily="34" charset="0"/>
                <a:ea typeface="Verdana" panose="020B0604030504040204" pitchFamily="34" charset="0"/>
                <a:cs typeface="Tahoma" panose="020B0604030504040204" pitchFamily="34" charset="0"/>
              </a:rPr>
              <a:t>arrêtés municipaux, actes d’état civil, délibérations du Conseil Municipal </a:t>
            </a:r>
            <a:endParaRPr lang="fr-FR" dirty="0">
              <a:solidFill>
                <a:schemeClr val="bg1"/>
              </a:solidFill>
              <a:effectLst/>
              <a:latin typeface="Verdana" panose="020B0604030504040204" pitchFamily="34" charset="0"/>
              <a:ea typeface="Verdana" panose="020B0604030504040204" pitchFamily="34" charset="0"/>
            </a:endParaRPr>
          </a:p>
          <a:p>
            <a:pPr algn="just"/>
            <a:r>
              <a:rPr lang="fr-FR" dirty="0">
                <a:solidFill>
                  <a:schemeClr val="bg1"/>
                </a:solidFill>
                <a:effectLst/>
                <a:latin typeface="Verdana" panose="020B0604030504040204" pitchFamily="34" charset="0"/>
                <a:ea typeface="Verdana" panose="020B0604030504040204" pitchFamily="34" charset="0"/>
                <a:cs typeface="Tahoma" panose="020B0604030504040204" pitchFamily="34" charset="0"/>
              </a:rPr>
              <a:t> </a:t>
            </a:r>
            <a:endParaRPr lang="fr-FR" dirty="0">
              <a:solidFill>
                <a:schemeClr val="bg1"/>
              </a:solidFill>
              <a:effectLst/>
              <a:latin typeface="Verdana" panose="020B0604030504040204" pitchFamily="34" charset="0"/>
              <a:ea typeface="Verdana" panose="020B0604030504040204" pitchFamily="34" charset="0"/>
            </a:endParaRPr>
          </a:p>
          <a:p>
            <a:pPr algn="just"/>
            <a:r>
              <a:rPr lang="fr-FR" dirty="0">
                <a:solidFill>
                  <a:schemeClr val="bg1"/>
                </a:solidFill>
                <a:effectLst/>
                <a:latin typeface="Verdana" panose="020B0604030504040204" pitchFamily="34" charset="0"/>
                <a:ea typeface="Verdana" panose="020B0604030504040204" pitchFamily="34" charset="0"/>
                <a:cs typeface="Wingdings" panose="05000000000000000000" pitchFamily="2" charset="2"/>
              </a:rPr>
              <a:t> </a:t>
            </a:r>
            <a:r>
              <a:rPr lang="fr-FR" dirty="0">
                <a:solidFill>
                  <a:schemeClr val="bg1"/>
                </a:solidFill>
                <a:effectLst/>
                <a:latin typeface="Verdana" panose="020B0604030504040204" pitchFamily="34" charset="0"/>
                <a:ea typeface="Verdana" panose="020B0604030504040204" pitchFamily="34" charset="0"/>
                <a:cs typeface="Tahoma" panose="020B0604030504040204" pitchFamily="34" charset="0"/>
              </a:rPr>
              <a:t>L’urbanisme :</a:t>
            </a:r>
            <a:r>
              <a:rPr lang="fr-FR" b="1" dirty="0">
                <a:solidFill>
                  <a:schemeClr val="bg1"/>
                </a:solidFill>
                <a:effectLst/>
                <a:latin typeface="Verdana" panose="020B0604030504040204" pitchFamily="34" charset="0"/>
                <a:ea typeface="Verdana" panose="020B0604030504040204" pitchFamily="34" charset="0"/>
                <a:cs typeface="Tahoma" panose="020B0604030504040204" pitchFamily="34" charset="0"/>
              </a:rPr>
              <a:t> </a:t>
            </a:r>
            <a:r>
              <a:rPr lang="fr-FR" dirty="0">
                <a:solidFill>
                  <a:schemeClr val="bg1"/>
                </a:solidFill>
                <a:effectLst/>
                <a:latin typeface="Verdana" panose="020B0604030504040204" pitchFamily="34" charset="0"/>
                <a:ea typeface="Verdana" panose="020B0604030504040204" pitchFamily="34" charset="0"/>
                <a:cs typeface="Tahoma" panose="020B0604030504040204" pitchFamily="34" charset="0"/>
              </a:rPr>
              <a:t>instructions des dossiers d’urbanisme </a:t>
            </a:r>
            <a:endParaRPr lang="fr-FR" dirty="0">
              <a:solidFill>
                <a:schemeClr val="bg1"/>
              </a:solidFill>
              <a:effectLst/>
              <a:latin typeface="Verdana" panose="020B0604030504040204" pitchFamily="34" charset="0"/>
              <a:ea typeface="Verdana" panose="020B0604030504040204" pitchFamily="34" charset="0"/>
            </a:endParaRPr>
          </a:p>
          <a:p>
            <a:pPr algn="just"/>
            <a:r>
              <a:rPr lang="fr-FR" dirty="0">
                <a:solidFill>
                  <a:schemeClr val="bg1"/>
                </a:solidFill>
                <a:effectLst/>
                <a:latin typeface="Verdana" panose="020B0604030504040204" pitchFamily="34" charset="0"/>
                <a:ea typeface="Verdana" panose="020B0604030504040204" pitchFamily="34" charset="0"/>
                <a:cs typeface="Tahoma" panose="020B0604030504040204" pitchFamily="34" charset="0"/>
              </a:rPr>
              <a:t> </a:t>
            </a:r>
            <a:endParaRPr lang="fr-FR" dirty="0">
              <a:solidFill>
                <a:schemeClr val="bg1"/>
              </a:solidFill>
              <a:effectLst/>
              <a:latin typeface="Verdana" panose="020B0604030504040204" pitchFamily="34" charset="0"/>
              <a:ea typeface="Verdana" panose="020B0604030504040204" pitchFamily="34" charset="0"/>
            </a:endParaRPr>
          </a:p>
          <a:p>
            <a:pPr algn="just"/>
            <a:r>
              <a:rPr lang="fr-FR" dirty="0">
                <a:solidFill>
                  <a:schemeClr val="bg1"/>
                </a:solidFill>
                <a:effectLst/>
                <a:latin typeface="Verdana" panose="020B0604030504040204" pitchFamily="34" charset="0"/>
                <a:ea typeface="Verdana" panose="020B0604030504040204" pitchFamily="34" charset="0"/>
                <a:cs typeface="Wingdings" panose="05000000000000000000" pitchFamily="2" charset="2"/>
              </a:rPr>
              <a:t> </a:t>
            </a:r>
            <a:r>
              <a:rPr lang="fr-FR" dirty="0">
                <a:solidFill>
                  <a:schemeClr val="bg1"/>
                </a:solidFill>
                <a:effectLst/>
                <a:latin typeface="Verdana" panose="020B0604030504040204" pitchFamily="34" charset="0"/>
                <a:ea typeface="Verdana" panose="020B0604030504040204" pitchFamily="34" charset="0"/>
                <a:cs typeface="Tahoma" panose="020B0604030504040204" pitchFamily="34" charset="0"/>
              </a:rPr>
              <a:t>L’état civil : Organisation des mariages, décès, dossiers de pièces d’identité</a:t>
            </a:r>
            <a:endParaRPr lang="fr-FR" dirty="0">
              <a:solidFill>
                <a:schemeClr val="bg1"/>
              </a:solidFill>
              <a:effectLst/>
              <a:latin typeface="Verdana" panose="020B0604030504040204" pitchFamily="34" charset="0"/>
              <a:ea typeface="Verdana" panose="020B0604030504040204" pitchFamily="34" charset="0"/>
            </a:endParaRPr>
          </a:p>
          <a:p>
            <a:pPr algn="just"/>
            <a:r>
              <a:rPr lang="fr-FR" dirty="0">
                <a:solidFill>
                  <a:schemeClr val="bg1"/>
                </a:solidFill>
                <a:effectLst/>
                <a:latin typeface="Verdana" panose="020B0604030504040204" pitchFamily="34" charset="0"/>
                <a:ea typeface="Verdana" panose="020B0604030504040204" pitchFamily="34" charset="0"/>
                <a:cs typeface="Tahoma" panose="020B0604030504040204" pitchFamily="34" charset="0"/>
              </a:rPr>
              <a:t> </a:t>
            </a:r>
            <a:endParaRPr lang="fr-FR" dirty="0">
              <a:solidFill>
                <a:schemeClr val="bg1"/>
              </a:solidFill>
              <a:effectLst/>
              <a:latin typeface="Verdana" panose="020B0604030504040204" pitchFamily="34" charset="0"/>
              <a:ea typeface="Verdana" panose="020B0604030504040204" pitchFamily="34" charset="0"/>
            </a:endParaRPr>
          </a:p>
          <a:p>
            <a:pPr algn="just"/>
            <a:r>
              <a:rPr lang="fr-FR" dirty="0">
                <a:solidFill>
                  <a:schemeClr val="bg1"/>
                </a:solidFill>
                <a:effectLst/>
                <a:latin typeface="Verdana" panose="020B0604030504040204" pitchFamily="34" charset="0"/>
                <a:ea typeface="Verdana" panose="020B0604030504040204" pitchFamily="34" charset="0"/>
                <a:cs typeface="Wingdings" panose="05000000000000000000" pitchFamily="2" charset="2"/>
              </a:rPr>
              <a:t> </a:t>
            </a:r>
            <a:r>
              <a:rPr lang="fr-FR" dirty="0">
                <a:solidFill>
                  <a:schemeClr val="bg1"/>
                </a:solidFill>
                <a:effectLst/>
                <a:latin typeface="Verdana" panose="020B0604030504040204" pitchFamily="34" charset="0"/>
                <a:ea typeface="Verdana" panose="020B0604030504040204" pitchFamily="34" charset="0"/>
                <a:cs typeface="Tahoma" panose="020B0604030504040204" pitchFamily="34" charset="0"/>
              </a:rPr>
              <a:t>En plus des grands domaines cités, le Secrétaire de mairie gère l’aide sociale, la gestion funéraire, les élections et l’accueil du public. </a:t>
            </a:r>
            <a:endParaRPr lang="fr-FR" dirty="0">
              <a:solidFill>
                <a:schemeClr val="bg1"/>
              </a:solidFill>
              <a:effectLst/>
              <a:latin typeface="Verdana" panose="020B0604030504040204" pitchFamily="34" charset="0"/>
              <a:ea typeface="Verdana" panose="020B0604030504040204" pitchFamily="34" charset="0"/>
            </a:endParaRPr>
          </a:p>
          <a:p>
            <a:pPr algn="just"/>
            <a:r>
              <a:rPr lang="fr-FR" dirty="0">
                <a:solidFill>
                  <a:schemeClr val="bg1"/>
                </a:solidFill>
                <a:effectLst/>
                <a:latin typeface="Verdana" panose="020B0604030504040204" pitchFamily="34" charset="0"/>
                <a:ea typeface="Verdana" panose="020B0604030504040204" pitchFamily="34" charset="0"/>
                <a:cs typeface="Tahoma" panose="020B0604030504040204" pitchFamily="34" charset="0"/>
              </a:rPr>
              <a:t> </a:t>
            </a:r>
            <a:endParaRPr lang="fr-FR" dirty="0">
              <a:solidFill>
                <a:schemeClr val="bg1"/>
              </a:solidFill>
              <a:effectLst/>
              <a:latin typeface="Verdana" panose="020B0604030504040204" pitchFamily="34" charset="0"/>
              <a:ea typeface="Verdana" panose="020B0604030504040204" pitchFamily="34" charset="0"/>
            </a:endParaRPr>
          </a:p>
          <a:p>
            <a:pPr algn="just"/>
            <a:r>
              <a:rPr lang="fr-FR" dirty="0">
                <a:solidFill>
                  <a:schemeClr val="bg1"/>
                </a:solidFill>
                <a:effectLst/>
                <a:latin typeface="Verdana" panose="020B0604030504040204" pitchFamily="34" charset="0"/>
                <a:ea typeface="Verdana" panose="020B0604030504040204" pitchFamily="34" charset="0"/>
                <a:cs typeface="Tahoma" panose="020B0604030504040204" pitchFamily="34" charset="0"/>
              </a:rPr>
              <a:t>Il a également un rôle de conseil, d’assistance et de veille juridique. </a:t>
            </a:r>
            <a:endParaRPr lang="fr-FR" dirty="0">
              <a:solidFill>
                <a:schemeClr val="bg1"/>
              </a:solidFill>
              <a:effectLst/>
              <a:latin typeface="Verdana" panose="020B0604030504040204" pitchFamily="34" charset="0"/>
              <a:ea typeface="Verdana" panose="020B0604030504040204" pitchFamily="34" charset="0"/>
            </a:endParaRPr>
          </a:p>
          <a:p>
            <a:pPr algn="just">
              <a:lnSpc>
                <a:spcPct val="115000"/>
              </a:lnSpc>
            </a:pPr>
            <a:endParaRPr lang="fr-FR" sz="1800" b="1" i="1" dirty="0">
              <a:solidFill>
                <a:schemeClr val="bg1"/>
              </a:solidFill>
              <a:effectLst/>
              <a:latin typeface="Verdana" panose="020B060403050404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4827043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a:extLst>
              <a:ext uri="{FF2B5EF4-FFF2-40B4-BE49-F238E27FC236}">
                <a16:creationId xmlns:a16="http://schemas.microsoft.com/office/drawing/2014/main" id="{1DA25DCF-32CA-416B-AFCD-624F2C342913}"/>
              </a:ext>
            </a:extLst>
          </p:cNvPr>
          <p:cNvSpPr txBox="1"/>
          <p:nvPr/>
        </p:nvSpPr>
        <p:spPr>
          <a:xfrm>
            <a:off x="21265" y="2667000"/>
            <a:ext cx="3352800" cy="954107"/>
          </a:xfrm>
          <a:prstGeom prst="rect">
            <a:avLst/>
          </a:prstGeom>
          <a:noFill/>
        </p:spPr>
        <p:txBody>
          <a:bodyPr wrap="square">
            <a:spAutoFit/>
          </a:bodyPr>
          <a:lstStyle/>
          <a:p>
            <a:pPr algn="ctr">
              <a:defRPr/>
            </a:pPr>
            <a:r>
              <a:rPr lang="fr-FR" altLang="fr-FR" sz="2800" b="1" dirty="0">
                <a:solidFill>
                  <a:schemeClr val="accent5"/>
                </a:solidFill>
                <a:latin typeface="Verdana" panose="020B0604030504040204" pitchFamily="34" charset="0"/>
                <a:ea typeface="Verdana" panose="020B0604030504040204" pitchFamily="34" charset="0"/>
              </a:rPr>
              <a:t>LES METIERS EN TENSION</a:t>
            </a:r>
          </a:p>
        </p:txBody>
      </p:sp>
      <p:sp>
        <p:nvSpPr>
          <p:cNvPr id="7" name="ZoneTexte 6">
            <a:extLst>
              <a:ext uri="{FF2B5EF4-FFF2-40B4-BE49-F238E27FC236}">
                <a16:creationId xmlns:a16="http://schemas.microsoft.com/office/drawing/2014/main" id="{56E18285-12AD-4976-9B0C-0C5BAA11E54D}"/>
              </a:ext>
            </a:extLst>
          </p:cNvPr>
          <p:cNvSpPr txBox="1"/>
          <p:nvPr/>
        </p:nvSpPr>
        <p:spPr>
          <a:xfrm>
            <a:off x="3467100" y="304800"/>
            <a:ext cx="8534400" cy="400110"/>
          </a:xfrm>
          <a:prstGeom prst="rect">
            <a:avLst/>
          </a:prstGeom>
          <a:noFill/>
        </p:spPr>
        <p:txBody>
          <a:bodyPr wrap="square">
            <a:spAutoFit/>
          </a:bodyPr>
          <a:lstStyle/>
          <a:p>
            <a:pPr algn="just"/>
            <a:r>
              <a:rPr lang="fr-FR" sz="2000" dirty="0">
                <a:solidFill>
                  <a:schemeClr val="bg1"/>
                </a:solidFill>
                <a:latin typeface="Verdana" panose="020B0604030504040204" pitchFamily="34" charset="0"/>
                <a:ea typeface="Verdana" panose="020B0604030504040204" pitchFamily="34" charset="0"/>
                <a:cs typeface="Verdana" panose="020B0604030504040204" pitchFamily="34" charset="0"/>
              </a:rPr>
              <a:t>EXEMPLE DU METIER DE SECRETAIRE DE MAIRIE</a:t>
            </a:r>
          </a:p>
        </p:txBody>
      </p:sp>
      <p:sp>
        <p:nvSpPr>
          <p:cNvPr id="8" name="ZoneTexte 7">
            <a:extLst>
              <a:ext uri="{FF2B5EF4-FFF2-40B4-BE49-F238E27FC236}">
                <a16:creationId xmlns:a16="http://schemas.microsoft.com/office/drawing/2014/main" id="{07A6C609-A7E6-427F-9577-12CC7CD7479A}"/>
              </a:ext>
            </a:extLst>
          </p:cNvPr>
          <p:cNvSpPr txBox="1"/>
          <p:nvPr/>
        </p:nvSpPr>
        <p:spPr>
          <a:xfrm>
            <a:off x="3581400" y="1219200"/>
            <a:ext cx="8305800" cy="4980338"/>
          </a:xfrm>
          <a:prstGeom prst="rect">
            <a:avLst/>
          </a:prstGeom>
          <a:noFill/>
        </p:spPr>
        <p:txBody>
          <a:bodyPr wrap="square">
            <a:spAutoFit/>
          </a:bodyPr>
          <a:lstStyle/>
          <a:p>
            <a:pPr algn="just">
              <a:lnSpc>
                <a:spcPct val="115000"/>
              </a:lnSpc>
            </a:pPr>
            <a:r>
              <a:rPr lang="fr-FR" sz="2000" dirty="0">
                <a:solidFill>
                  <a:schemeClr val="bg1"/>
                </a:solidFill>
                <a:effectLst/>
                <a:latin typeface="Verdana" panose="020B0604030504040204" pitchFamily="34" charset="0"/>
                <a:ea typeface="Calibri" panose="020F0502020204030204" pitchFamily="34" charset="0"/>
                <a:cs typeface="Tahoma" panose="020B0604030504040204" pitchFamily="34" charset="0"/>
              </a:rPr>
              <a:t>Le CNFPT et de nombreux Centres de Gestion (Poitou Charentes, Normandie, Bourgogne, Pays de la Loire, Rhône Alpes…) organisent une formation en alternance spécifique de Secrétaire de mairie. </a:t>
            </a:r>
          </a:p>
          <a:p>
            <a:pPr algn="just">
              <a:lnSpc>
                <a:spcPct val="115000"/>
              </a:lnSpc>
            </a:pPr>
            <a:endParaRPr lang="fr-FR" sz="2000" dirty="0">
              <a:solidFill>
                <a:schemeClr val="bg1"/>
              </a:solidFill>
              <a:latin typeface="Verdana" panose="020B0604030504040204" pitchFamily="34" charset="0"/>
              <a:ea typeface="Calibri" panose="020F0502020204030204" pitchFamily="34" charset="0"/>
              <a:cs typeface="Tahoma" panose="020B0604030504040204" pitchFamily="34" charset="0"/>
            </a:endParaRPr>
          </a:p>
          <a:p>
            <a:pPr algn="just">
              <a:lnSpc>
                <a:spcPct val="115000"/>
              </a:lnSpc>
            </a:pPr>
            <a:r>
              <a:rPr lang="fr-FR" sz="2000" dirty="0">
                <a:solidFill>
                  <a:schemeClr val="bg1"/>
                </a:solidFill>
                <a:effectLst/>
                <a:latin typeface="Verdana" panose="020B0604030504040204" pitchFamily="34" charset="0"/>
                <a:ea typeface="Calibri" panose="020F0502020204030204" pitchFamily="34" charset="0"/>
                <a:cs typeface="Tahoma" panose="020B0604030504040204" pitchFamily="34" charset="0"/>
              </a:rPr>
              <a:t>Ces formations se déclinent en deux parties : l’une théorique (différents modules : de l’état civil aux finances publiques, en passant par le statut de la Fonction publique territoriale) et l’autre pratique (découverte du métier et mise en application des enseignements par une immersion en collectivité). </a:t>
            </a:r>
          </a:p>
          <a:p>
            <a:pPr algn="just">
              <a:lnSpc>
                <a:spcPct val="115000"/>
              </a:lnSpc>
            </a:pPr>
            <a:endParaRPr lang="fr-FR" sz="2000" dirty="0">
              <a:solidFill>
                <a:schemeClr val="bg1"/>
              </a:solidFill>
              <a:latin typeface="Verdana" panose="020B0604030504040204" pitchFamily="34" charset="0"/>
              <a:ea typeface="Calibri" panose="020F0502020204030204" pitchFamily="34" charset="0"/>
              <a:cs typeface="Tahoma" panose="020B0604030504040204" pitchFamily="34" charset="0"/>
            </a:endParaRPr>
          </a:p>
          <a:p>
            <a:pPr algn="just">
              <a:lnSpc>
                <a:spcPct val="115000"/>
              </a:lnSpc>
            </a:pPr>
            <a:r>
              <a:rPr lang="fr-FR" sz="2000" dirty="0">
                <a:solidFill>
                  <a:schemeClr val="bg1"/>
                </a:solidFill>
                <a:effectLst/>
                <a:latin typeface="Verdana" panose="020B0604030504040204" pitchFamily="34" charset="0"/>
                <a:ea typeface="Calibri" panose="020F0502020204030204" pitchFamily="34" charset="0"/>
                <a:cs typeface="Tahoma" panose="020B0604030504040204" pitchFamily="34" charset="0"/>
              </a:rPr>
              <a:t>Ces formations constituent </a:t>
            </a:r>
            <a:r>
              <a:rPr lang="fr-FR" sz="2000" dirty="0">
                <a:solidFill>
                  <a:schemeClr val="bg1"/>
                </a:solidFill>
                <a:effectLst/>
                <a:latin typeface="Verdana" panose="020B0604030504040204" pitchFamily="34" charset="0"/>
                <a:ea typeface="Calibri" panose="020F0502020204030204" pitchFamily="34" charset="0"/>
                <a:cs typeface="Times New Roman" panose="02020603050405020304" pitchFamily="18" charset="0"/>
              </a:rPr>
              <a:t>une excellente passerelle pour découvrir ce métier.</a:t>
            </a:r>
          </a:p>
          <a:p>
            <a:pPr algn="just">
              <a:lnSpc>
                <a:spcPct val="115000"/>
              </a:lnSpc>
            </a:pPr>
            <a:endParaRPr lang="fr-FR" sz="1800" b="1" i="1" dirty="0">
              <a:solidFill>
                <a:schemeClr val="bg1"/>
              </a:solidFill>
              <a:effectLst/>
              <a:latin typeface="Verdana" panose="020B060403050404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08330418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accent6"/>
        </a:solidFill>
        <a:effectLst/>
      </p:bgPr>
    </p:bg>
    <p:spTree>
      <p:nvGrpSpPr>
        <p:cNvPr id="1" name=""/>
        <p:cNvGrpSpPr/>
        <p:nvPr/>
      </p:nvGrpSpPr>
      <p:grpSpPr>
        <a:xfrm>
          <a:off x="0" y="0"/>
          <a:ext cx="0" cy="0"/>
          <a:chOff x="0" y="0"/>
          <a:chExt cx="0" cy="0"/>
        </a:xfrm>
      </p:grpSpPr>
      <p:sp>
        <p:nvSpPr>
          <p:cNvPr id="2" name="object 2"/>
          <p:cNvSpPr txBox="1">
            <a:spLocks noGrp="1"/>
          </p:cNvSpPr>
          <p:nvPr>
            <p:ph type="title"/>
          </p:nvPr>
        </p:nvSpPr>
        <p:spPr>
          <a:xfrm>
            <a:off x="3581400" y="2971800"/>
            <a:ext cx="8382000" cy="1735732"/>
          </a:xfrm>
          <a:prstGeom prst="rect">
            <a:avLst/>
          </a:prstGeom>
        </p:spPr>
        <p:txBody>
          <a:bodyPr vert="horz" wrap="square" lIns="0" tIns="12065" rIns="0" bIns="0" rtlCol="0">
            <a:spAutoFit/>
          </a:bodyPr>
          <a:lstStyle/>
          <a:p>
            <a:pPr marL="12700">
              <a:lnSpc>
                <a:spcPct val="100000"/>
              </a:lnSpc>
              <a:spcBef>
                <a:spcPts val="95"/>
              </a:spcBef>
            </a:pPr>
            <a:r>
              <a:rPr lang="fr-FR" sz="2800" spc="-5" dirty="0">
                <a:solidFill>
                  <a:srgbClr val="FFFFFF"/>
                </a:solidFill>
                <a:latin typeface="Verdana" panose="020B0604030504040204" pitchFamily="34" charset="0"/>
                <a:ea typeface="Verdana" panose="020B0604030504040204" pitchFamily="34" charset="0"/>
              </a:rPr>
              <a:t>PRESENTATION DE QUELQUES METIERS DE LA FPT </a:t>
            </a:r>
            <a:r>
              <a:rPr sz="2800" spc="-5" dirty="0">
                <a:solidFill>
                  <a:srgbClr val="FFFFFF"/>
                </a:solidFill>
                <a:latin typeface="Verdana" panose="020B0604030504040204" pitchFamily="34" charset="0"/>
                <a:ea typeface="Verdana" panose="020B0604030504040204" pitchFamily="34" charset="0"/>
              </a:rPr>
              <a:t>:</a:t>
            </a:r>
            <a:endParaRPr sz="2800" dirty="0">
              <a:latin typeface="Verdana" panose="020B0604030504040204" pitchFamily="34" charset="0"/>
              <a:ea typeface="Verdana" panose="020B0604030504040204" pitchFamily="34" charset="0"/>
            </a:endParaRPr>
          </a:p>
          <a:p>
            <a:pPr algn="just">
              <a:lnSpc>
                <a:spcPct val="100000"/>
              </a:lnSpc>
            </a:pPr>
            <a:r>
              <a:rPr lang="fr-FR" sz="2800" spc="-5" dirty="0">
                <a:solidFill>
                  <a:srgbClr val="002060"/>
                </a:solidFill>
                <a:latin typeface="Verdana" panose="020B0604030504040204" pitchFamily="34" charset="0"/>
                <a:ea typeface="Verdana" panose="020B0604030504040204" pitchFamily="34" charset="0"/>
              </a:rPr>
              <a:t>LE GARDIEN BRIGADIER DE POLICE MUNICIPALE</a:t>
            </a:r>
            <a:endParaRPr sz="2800" dirty="0">
              <a:solidFill>
                <a:srgbClr val="002060"/>
              </a:solidFill>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51184774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a:extLst>
              <a:ext uri="{FF2B5EF4-FFF2-40B4-BE49-F238E27FC236}">
                <a16:creationId xmlns:a16="http://schemas.microsoft.com/office/drawing/2014/main" id="{1DA25DCF-32CA-416B-AFCD-624F2C342913}"/>
              </a:ext>
            </a:extLst>
          </p:cNvPr>
          <p:cNvSpPr txBox="1"/>
          <p:nvPr/>
        </p:nvSpPr>
        <p:spPr>
          <a:xfrm>
            <a:off x="21265" y="2667000"/>
            <a:ext cx="3352800" cy="2246769"/>
          </a:xfrm>
          <a:prstGeom prst="rect">
            <a:avLst/>
          </a:prstGeom>
          <a:noFill/>
        </p:spPr>
        <p:txBody>
          <a:bodyPr wrap="square">
            <a:spAutoFit/>
          </a:bodyPr>
          <a:lstStyle/>
          <a:p>
            <a:pPr algn="ctr">
              <a:defRPr/>
            </a:pPr>
            <a:r>
              <a:rPr lang="fr-FR" altLang="fr-FR" sz="2800" b="1" dirty="0">
                <a:solidFill>
                  <a:schemeClr val="accent5"/>
                </a:solidFill>
                <a:latin typeface="Verdana" panose="020B0604030504040204" pitchFamily="34" charset="0"/>
                <a:ea typeface="Verdana" panose="020B0604030504040204" pitchFamily="34" charset="0"/>
              </a:rPr>
              <a:t>LE METIER DE GARDIEN-BRIGADIER DE POLICE MUNICIPALE</a:t>
            </a:r>
          </a:p>
        </p:txBody>
      </p:sp>
      <p:sp>
        <p:nvSpPr>
          <p:cNvPr id="7" name="ZoneTexte 6">
            <a:extLst>
              <a:ext uri="{FF2B5EF4-FFF2-40B4-BE49-F238E27FC236}">
                <a16:creationId xmlns:a16="http://schemas.microsoft.com/office/drawing/2014/main" id="{56E18285-12AD-4976-9B0C-0C5BAA11E54D}"/>
              </a:ext>
            </a:extLst>
          </p:cNvPr>
          <p:cNvSpPr txBox="1"/>
          <p:nvPr/>
        </p:nvSpPr>
        <p:spPr>
          <a:xfrm>
            <a:off x="3467100" y="304800"/>
            <a:ext cx="8534400" cy="400110"/>
          </a:xfrm>
          <a:prstGeom prst="rect">
            <a:avLst/>
          </a:prstGeom>
          <a:noFill/>
        </p:spPr>
        <p:txBody>
          <a:bodyPr wrap="square">
            <a:spAutoFit/>
          </a:bodyPr>
          <a:lstStyle/>
          <a:p>
            <a:pPr algn="just"/>
            <a:endParaRPr lang="fr-FR" sz="2000" dirty="0">
              <a:solidFill>
                <a:schemeClr val="bg1"/>
              </a:solidFill>
              <a:latin typeface="Verdana" panose="020B0604030504040204" pitchFamily="34" charset="0"/>
              <a:ea typeface="Verdana" panose="020B0604030504040204" pitchFamily="34" charset="0"/>
              <a:cs typeface="Verdana" panose="020B0604030504040204" pitchFamily="34" charset="0"/>
            </a:endParaRPr>
          </a:p>
        </p:txBody>
      </p:sp>
      <p:sp>
        <p:nvSpPr>
          <p:cNvPr id="8" name="ZoneTexte 7">
            <a:extLst>
              <a:ext uri="{FF2B5EF4-FFF2-40B4-BE49-F238E27FC236}">
                <a16:creationId xmlns:a16="http://schemas.microsoft.com/office/drawing/2014/main" id="{07A6C609-A7E6-427F-9577-12CC7CD7479A}"/>
              </a:ext>
            </a:extLst>
          </p:cNvPr>
          <p:cNvSpPr txBox="1"/>
          <p:nvPr/>
        </p:nvSpPr>
        <p:spPr>
          <a:xfrm>
            <a:off x="3581400" y="704910"/>
            <a:ext cx="8153400" cy="379078"/>
          </a:xfrm>
          <a:prstGeom prst="rect">
            <a:avLst/>
          </a:prstGeom>
          <a:noFill/>
        </p:spPr>
        <p:txBody>
          <a:bodyPr wrap="square">
            <a:spAutoFit/>
          </a:bodyPr>
          <a:lstStyle/>
          <a:p>
            <a:pPr algn="just">
              <a:lnSpc>
                <a:spcPct val="115000"/>
              </a:lnSpc>
            </a:pPr>
            <a:endParaRPr lang="fr-FR" sz="1800" dirty="0">
              <a:solidFill>
                <a:schemeClr val="bg1"/>
              </a:solidFill>
              <a:effectLst/>
              <a:latin typeface="Verdana" panose="020B0604030504040204" pitchFamily="34" charset="0"/>
              <a:ea typeface="Calibri" panose="020F0502020204030204" pitchFamily="34" charset="0"/>
              <a:cs typeface="Times New Roman" panose="02020603050405020304" pitchFamily="18" charset="0"/>
            </a:endParaRPr>
          </a:p>
        </p:txBody>
      </p:sp>
      <p:pic>
        <p:nvPicPr>
          <p:cNvPr id="3" name="Image 2">
            <a:extLst>
              <a:ext uri="{FF2B5EF4-FFF2-40B4-BE49-F238E27FC236}">
                <a16:creationId xmlns:a16="http://schemas.microsoft.com/office/drawing/2014/main" id="{B5B22B12-A70C-2523-3462-65C450DB0B74}"/>
              </a:ext>
            </a:extLst>
          </p:cNvPr>
          <p:cNvPicPr>
            <a:picLocks noChangeAspect="1"/>
          </p:cNvPicPr>
          <p:nvPr/>
        </p:nvPicPr>
        <p:blipFill rotWithShape="1">
          <a:blip r:embed="rId2"/>
          <a:srcRect b="4963"/>
          <a:stretch/>
        </p:blipFill>
        <p:spPr>
          <a:xfrm>
            <a:off x="3810000" y="30480"/>
            <a:ext cx="6096000" cy="3001108"/>
          </a:xfrm>
          <a:prstGeom prst="rect">
            <a:avLst/>
          </a:prstGeom>
        </p:spPr>
      </p:pic>
      <p:sp>
        <p:nvSpPr>
          <p:cNvPr id="6" name="ZoneTexte 5">
            <a:extLst>
              <a:ext uri="{FF2B5EF4-FFF2-40B4-BE49-F238E27FC236}">
                <a16:creationId xmlns:a16="http://schemas.microsoft.com/office/drawing/2014/main" id="{90857E6C-DD2D-ABE8-29D2-1C8E02BC637C}"/>
              </a:ext>
            </a:extLst>
          </p:cNvPr>
          <p:cNvSpPr txBox="1"/>
          <p:nvPr/>
        </p:nvSpPr>
        <p:spPr>
          <a:xfrm>
            <a:off x="3494532" y="3305908"/>
            <a:ext cx="8392668" cy="2308324"/>
          </a:xfrm>
          <a:prstGeom prst="rect">
            <a:avLst/>
          </a:prstGeom>
          <a:noFill/>
        </p:spPr>
        <p:txBody>
          <a:bodyPr wrap="square">
            <a:spAutoFit/>
          </a:bodyPr>
          <a:lstStyle/>
          <a:p>
            <a:pPr algn="just"/>
            <a:r>
              <a:rPr lang="fr-FR" dirty="0">
                <a:solidFill>
                  <a:schemeClr val="bg1"/>
                </a:solidFill>
                <a:latin typeface="Verdana" panose="020B0604030504040204" pitchFamily="34" charset="0"/>
                <a:ea typeface="Verdana" panose="020B0604030504040204" pitchFamily="34" charset="0"/>
              </a:rPr>
              <a:t>La police municipale est la troisième composante des forces de sécurité intérieure avec la gendarmerie et la police nationale. Elle est placée sous l’autorité du maire et intervient au sein des communes ou des intercommunalités pour effectuer des missions de prévention, de surveillance du bon ordre, de la tranquillité, de la sécurité et de la salubrité publiques.</a:t>
            </a:r>
          </a:p>
          <a:p>
            <a:pPr algn="just"/>
            <a:r>
              <a:rPr lang="fr-FR" dirty="0">
                <a:solidFill>
                  <a:schemeClr val="bg1"/>
                </a:solidFill>
                <a:latin typeface="Verdana" panose="020B0604030504040204" pitchFamily="34" charset="0"/>
                <a:ea typeface="Verdana" panose="020B0604030504040204" pitchFamily="34" charset="0"/>
              </a:rPr>
              <a:t>Les effectifs de la Police municipale ont quadruplé entre 1984 et aujourd’hui. On compte plus de 24 000 policiers municipaux en France.</a:t>
            </a:r>
          </a:p>
        </p:txBody>
      </p:sp>
    </p:spTree>
    <p:extLst>
      <p:ext uri="{BB962C8B-B14F-4D97-AF65-F5344CB8AC3E}">
        <p14:creationId xmlns:p14="http://schemas.microsoft.com/office/powerpoint/2010/main" val="139844355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ZoneTexte 6">
            <a:extLst>
              <a:ext uri="{FF2B5EF4-FFF2-40B4-BE49-F238E27FC236}">
                <a16:creationId xmlns:a16="http://schemas.microsoft.com/office/drawing/2014/main" id="{56E18285-12AD-4976-9B0C-0C5BAA11E54D}"/>
              </a:ext>
            </a:extLst>
          </p:cNvPr>
          <p:cNvSpPr txBox="1"/>
          <p:nvPr/>
        </p:nvSpPr>
        <p:spPr>
          <a:xfrm>
            <a:off x="3467100" y="304800"/>
            <a:ext cx="8534400" cy="400110"/>
          </a:xfrm>
          <a:prstGeom prst="rect">
            <a:avLst/>
          </a:prstGeom>
          <a:noFill/>
        </p:spPr>
        <p:txBody>
          <a:bodyPr wrap="square">
            <a:spAutoFit/>
          </a:bodyPr>
          <a:lstStyle/>
          <a:p>
            <a:pPr algn="just"/>
            <a:endParaRPr lang="fr-FR" sz="2000" dirty="0">
              <a:solidFill>
                <a:schemeClr val="bg1"/>
              </a:solidFill>
              <a:latin typeface="Verdana" panose="020B0604030504040204" pitchFamily="34" charset="0"/>
              <a:ea typeface="Verdana" panose="020B0604030504040204" pitchFamily="34" charset="0"/>
              <a:cs typeface="Verdana" panose="020B0604030504040204" pitchFamily="34" charset="0"/>
            </a:endParaRPr>
          </a:p>
        </p:txBody>
      </p:sp>
      <p:sp>
        <p:nvSpPr>
          <p:cNvPr id="8" name="ZoneTexte 7">
            <a:extLst>
              <a:ext uri="{FF2B5EF4-FFF2-40B4-BE49-F238E27FC236}">
                <a16:creationId xmlns:a16="http://schemas.microsoft.com/office/drawing/2014/main" id="{07A6C609-A7E6-427F-9577-12CC7CD7479A}"/>
              </a:ext>
            </a:extLst>
          </p:cNvPr>
          <p:cNvSpPr txBox="1"/>
          <p:nvPr/>
        </p:nvSpPr>
        <p:spPr>
          <a:xfrm>
            <a:off x="3581400" y="704910"/>
            <a:ext cx="8153400" cy="379078"/>
          </a:xfrm>
          <a:prstGeom prst="rect">
            <a:avLst/>
          </a:prstGeom>
          <a:noFill/>
        </p:spPr>
        <p:txBody>
          <a:bodyPr wrap="square">
            <a:spAutoFit/>
          </a:bodyPr>
          <a:lstStyle/>
          <a:p>
            <a:pPr algn="just">
              <a:lnSpc>
                <a:spcPct val="115000"/>
              </a:lnSpc>
            </a:pPr>
            <a:endParaRPr lang="fr-FR" sz="1800" dirty="0">
              <a:solidFill>
                <a:schemeClr val="bg1"/>
              </a:solidFill>
              <a:effectLst/>
              <a:latin typeface="Verdana" panose="020B0604030504040204" pitchFamily="34" charset="0"/>
              <a:ea typeface="Calibri" panose="020F0502020204030204" pitchFamily="34" charset="0"/>
              <a:cs typeface="Times New Roman" panose="02020603050405020304" pitchFamily="18" charset="0"/>
            </a:endParaRPr>
          </a:p>
        </p:txBody>
      </p:sp>
      <p:sp>
        <p:nvSpPr>
          <p:cNvPr id="6" name="ZoneTexte 5">
            <a:extLst>
              <a:ext uri="{FF2B5EF4-FFF2-40B4-BE49-F238E27FC236}">
                <a16:creationId xmlns:a16="http://schemas.microsoft.com/office/drawing/2014/main" id="{90857E6C-DD2D-ABE8-29D2-1C8E02BC637C}"/>
              </a:ext>
            </a:extLst>
          </p:cNvPr>
          <p:cNvSpPr txBox="1"/>
          <p:nvPr/>
        </p:nvSpPr>
        <p:spPr>
          <a:xfrm>
            <a:off x="3448812" y="81677"/>
            <a:ext cx="8392668" cy="2862322"/>
          </a:xfrm>
          <a:prstGeom prst="rect">
            <a:avLst/>
          </a:prstGeom>
          <a:noFill/>
        </p:spPr>
        <p:txBody>
          <a:bodyPr wrap="square">
            <a:spAutoFit/>
          </a:bodyPr>
          <a:lstStyle/>
          <a:p>
            <a:pPr algn="just"/>
            <a:r>
              <a:rPr lang="fr-FR" dirty="0">
                <a:solidFill>
                  <a:schemeClr val="bg1"/>
                </a:solidFill>
                <a:latin typeface="Verdana" panose="020B0604030504040204" pitchFamily="34" charset="0"/>
                <a:ea typeface="Verdana" panose="020B0604030504040204" pitchFamily="34" charset="0"/>
              </a:rPr>
              <a:t>Les activités des gardiens-brigadiers de police municipale sont très variées. </a:t>
            </a:r>
          </a:p>
          <a:p>
            <a:pPr algn="just"/>
            <a:r>
              <a:rPr lang="fr-FR" dirty="0">
                <a:solidFill>
                  <a:schemeClr val="bg1"/>
                </a:solidFill>
                <a:latin typeface="Verdana" panose="020B0604030504040204" pitchFamily="34" charset="0"/>
                <a:ea typeface="Verdana" panose="020B0604030504040204" pitchFamily="34" charset="0"/>
              </a:rPr>
              <a:t>On peut citer par exemple : </a:t>
            </a:r>
          </a:p>
          <a:p>
            <a:pPr algn="just"/>
            <a:r>
              <a:rPr lang="fr-FR" dirty="0">
                <a:solidFill>
                  <a:schemeClr val="bg1"/>
                </a:solidFill>
                <a:latin typeface="Verdana" panose="020B0604030504040204" pitchFamily="34" charset="0"/>
                <a:ea typeface="Verdana" panose="020B0604030504040204" pitchFamily="34" charset="0"/>
              </a:rPr>
              <a:t>• la verbalisation des infractions au code de la route </a:t>
            </a:r>
          </a:p>
          <a:p>
            <a:pPr algn="just"/>
            <a:r>
              <a:rPr lang="fr-FR" dirty="0">
                <a:solidFill>
                  <a:schemeClr val="bg1"/>
                </a:solidFill>
                <a:latin typeface="Verdana" panose="020B0604030504040204" pitchFamily="34" charset="0"/>
                <a:ea typeface="Verdana" panose="020B0604030504040204" pitchFamily="34" charset="0"/>
              </a:rPr>
              <a:t>• l’information aux usagers </a:t>
            </a:r>
          </a:p>
          <a:p>
            <a:pPr algn="just"/>
            <a:r>
              <a:rPr lang="fr-FR" dirty="0">
                <a:solidFill>
                  <a:schemeClr val="bg1"/>
                </a:solidFill>
                <a:latin typeface="Verdana" panose="020B0604030504040204" pitchFamily="34" charset="0"/>
                <a:ea typeface="Verdana" panose="020B0604030504040204" pitchFamily="34" charset="0"/>
              </a:rPr>
              <a:t>• l’interpellation dans le cadre du flagrant délit </a:t>
            </a:r>
          </a:p>
          <a:p>
            <a:pPr algn="just"/>
            <a:r>
              <a:rPr lang="fr-FR" dirty="0">
                <a:solidFill>
                  <a:schemeClr val="bg1"/>
                </a:solidFill>
                <a:latin typeface="Verdana" panose="020B0604030504040204" pitchFamily="34" charset="0"/>
                <a:ea typeface="Verdana" panose="020B0604030504040204" pitchFamily="34" charset="0"/>
              </a:rPr>
              <a:t>• la sécurisation des manifestations, des fêtes et des marchés… </a:t>
            </a:r>
          </a:p>
          <a:p>
            <a:pPr algn="just"/>
            <a:endParaRPr lang="fr-FR" dirty="0">
              <a:solidFill>
                <a:schemeClr val="bg1"/>
              </a:solidFill>
              <a:latin typeface="Verdana" panose="020B0604030504040204" pitchFamily="34" charset="0"/>
              <a:ea typeface="Verdana" panose="020B0604030504040204" pitchFamily="34" charset="0"/>
            </a:endParaRPr>
          </a:p>
          <a:p>
            <a:pPr algn="just"/>
            <a:r>
              <a:rPr lang="fr-FR" dirty="0">
                <a:solidFill>
                  <a:schemeClr val="bg1"/>
                </a:solidFill>
                <a:latin typeface="Verdana" panose="020B0604030504040204" pitchFamily="34" charset="0"/>
                <a:ea typeface="Verdana" panose="020B0604030504040204" pitchFamily="34" charset="0"/>
              </a:rPr>
              <a:t>Les missions prédominantes du métier sont axées sur la prévention et la proximité à l’égard de la population. </a:t>
            </a:r>
          </a:p>
        </p:txBody>
      </p:sp>
      <p:sp>
        <p:nvSpPr>
          <p:cNvPr id="4" name="ZoneTexte 3">
            <a:extLst>
              <a:ext uri="{FF2B5EF4-FFF2-40B4-BE49-F238E27FC236}">
                <a16:creationId xmlns:a16="http://schemas.microsoft.com/office/drawing/2014/main" id="{AD72050C-7171-944F-02B9-5772BB832495}"/>
              </a:ext>
            </a:extLst>
          </p:cNvPr>
          <p:cNvSpPr txBox="1"/>
          <p:nvPr/>
        </p:nvSpPr>
        <p:spPr>
          <a:xfrm>
            <a:off x="3488436" y="3094047"/>
            <a:ext cx="8392668" cy="646331"/>
          </a:xfrm>
          <a:prstGeom prst="rect">
            <a:avLst/>
          </a:prstGeom>
          <a:noFill/>
        </p:spPr>
        <p:txBody>
          <a:bodyPr wrap="square">
            <a:spAutoFit/>
          </a:bodyPr>
          <a:lstStyle/>
          <a:p>
            <a:r>
              <a:rPr lang="fr-FR" dirty="0">
                <a:solidFill>
                  <a:schemeClr val="bg1"/>
                </a:solidFill>
                <a:latin typeface="Verdana" panose="020B0604030504040204" pitchFamily="34" charset="0"/>
                <a:ea typeface="Verdana" panose="020B0604030504040204" pitchFamily="34" charset="0"/>
              </a:rPr>
              <a:t>Les missions de gardiens-brigadiers de police municipale s’organisent autour de trois catégories d’interventions :</a:t>
            </a:r>
          </a:p>
        </p:txBody>
      </p:sp>
      <p:pic>
        <p:nvPicPr>
          <p:cNvPr id="10" name="Image 9">
            <a:extLst>
              <a:ext uri="{FF2B5EF4-FFF2-40B4-BE49-F238E27FC236}">
                <a16:creationId xmlns:a16="http://schemas.microsoft.com/office/drawing/2014/main" id="{CFD06D09-40D8-E6BC-154D-1300E185A1DF}"/>
              </a:ext>
            </a:extLst>
          </p:cNvPr>
          <p:cNvPicPr>
            <a:picLocks noChangeAspect="1"/>
          </p:cNvPicPr>
          <p:nvPr/>
        </p:nvPicPr>
        <p:blipFill>
          <a:blip r:embed="rId2"/>
          <a:stretch>
            <a:fillRect/>
          </a:stretch>
        </p:blipFill>
        <p:spPr>
          <a:xfrm>
            <a:off x="4038600" y="3840049"/>
            <a:ext cx="3124200" cy="2878911"/>
          </a:xfrm>
          <a:prstGeom prst="rect">
            <a:avLst/>
          </a:prstGeom>
        </p:spPr>
      </p:pic>
      <p:pic>
        <p:nvPicPr>
          <p:cNvPr id="12" name="Image 11">
            <a:extLst>
              <a:ext uri="{FF2B5EF4-FFF2-40B4-BE49-F238E27FC236}">
                <a16:creationId xmlns:a16="http://schemas.microsoft.com/office/drawing/2014/main" id="{B521B337-D0E4-51E2-8F73-87094E6348E2}"/>
              </a:ext>
            </a:extLst>
          </p:cNvPr>
          <p:cNvPicPr>
            <a:picLocks noChangeAspect="1"/>
          </p:cNvPicPr>
          <p:nvPr/>
        </p:nvPicPr>
        <p:blipFill>
          <a:blip r:embed="rId3"/>
          <a:stretch>
            <a:fillRect/>
          </a:stretch>
        </p:blipFill>
        <p:spPr>
          <a:xfrm>
            <a:off x="8001000" y="3840049"/>
            <a:ext cx="3410256" cy="2846822"/>
          </a:xfrm>
          <a:prstGeom prst="rect">
            <a:avLst/>
          </a:prstGeom>
        </p:spPr>
      </p:pic>
      <p:sp>
        <p:nvSpPr>
          <p:cNvPr id="13" name="ZoneTexte 12">
            <a:extLst>
              <a:ext uri="{FF2B5EF4-FFF2-40B4-BE49-F238E27FC236}">
                <a16:creationId xmlns:a16="http://schemas.microsoft.com/office/drawing/2014/main" id="{DBDED8A9-054C-768A-48E3-FBB3B8224C68}"/>
              </a:ext>
            </a:extLst>
          </p:cNvPr>
          <p:cNvSpPr txBox="1"/>
          <p:nvPr/>
        </p:nvSpPr>
        <p:spPr>
          <a:xfrm>
            <a:off x="21265" y="2667000"/>
            <a:ext cx="3352800" cy="2246769"/>
          </a:xfrm>
          <a:prstGeom prst="rect">
            <a:avLst/>
          </a:prstGeom>
          <a:noFill/>
        </p:spPr>
        <p:txBody>
          <a:bodyPr wrap="square">
            <a:spAutoFit/>
          </a:bodyPr>
          <a:lstStyle/>
          <a:p>
            <a:pPr algn="ctr">
              <a:defRPr/>
            </a:pPr>
            <a:r>
              <a:rPr lang="fr-FR" altLang="fr-FR" sz="2800" b="1" dirty="0">
                <a:solidFill>
                  <a:schemeClr val="accent5"/>
                </a:solidFill>
                <a:latin typeface="Verdana" panose="020B0604030504040204" pitchFamily="34" charset="0"/>
                <a:ea typeface="Verdana" panose="020B0604030504040204" pitchFamily="34" charset="0"/>
              </a:rPr>
              <a:t>LE METIER DE GARDIEN-BRIGADIER DE POLICE MUNICIPALE</a:t>
            </a:r>
          </a:p>
        </p:txBody>
      </p:sp>
    </p:spTree>
    <p:extLst>
      <p:ext uri="{BB962C8B-B14F-4D97-AF65-F5344CB8AC3E}">
        <p14:creationId xmlns:p14="http://schemas.microsoft.com/office/powerpoint/2010/main" val="62029844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ZoneTexte 6">
            <a:extLst>
              <a:ext uri="{FF2B5EF4-FFF2-40B4-BE49-F238E27FC236}">
                <a16:creationId xmlns:a16="http://schemas.microsoft.com/office/drawing/2014/main" id="{56E18285-12AD-4976-9B0C-0C5BAA11E54D}"/>
              </a:ext>
            </a:extLst>
          </p:cNvPr>
          <p:cNvSpPr txBox="1"/>
          <p:nvPr/>
        </p:nvSpPr>
        <p:spPr>
          <a:xfrm>
            <a:off x="3467100" y="304800"/>
            <a:ext cx="8534400" cy="400110"/>
          </a:xfrm>
          <a:prstGeom prst="rect">
            <a:avLst/>
          </a:prstGeom>
          <a:noFill/>
        </p:spPr>
        <p:txBody>
          <a:bodyPr wrap="square">
            <a:spAutoFit/>
          </a:bodyPr>
          <a:lstStyle/>
          <a:p>
            <a:pPr algn="just"/>
            <a:endParaRPr lang="fr-FR" sz="2000" dirty="0">
              <a:solidFill>
                <a:schemeClr val="bg1"/>
              </a:solidFill>
              <a:latin typeface="Verdana" panose="020B0604030504040204" pitchFamily="34" charset="0"/>
              <a:ea typeface="Verdana" panose="020B0604030504040204" pitchFamily="34" charset="0"/>
              <a:cs typeface="Verdana" panose="020B0604030504040204" pitchFamily="34" charset="0"/>
            </a:endParaRPr>
          </a:p>
        </p:txBody>
      </p:sp>
      <p:sp>
        <p:nvSpPr>
          <p:cNvPr id="8" name="ZoneTexte 7">
            <a:extLst>
              <a:ext uri="{FF2B5EF4-FFF2-40B4-BE49-F238E27FC236}">
                <a16:creationId xmlns:a16="http://schemas.microsoft.com/office/drawing/2014/main" id="{07A6C609-A7E6-427F-9577-12CC7CD7479A}"/>
              </a:ext>
            </a:extLst>
          </p:cNvPr>
          <p:cNvSpPr txBox="1"/>
          <p:nvPr/>
        </p:nvSpPr>
        <p:spPr>
          <a:xfrm>
            <a:off x="3581400" y="704910"/>
            <a:ext cx="8153400" cy="379078"/>
          </a:xfrm>
          <a:prstGeom prst="rect">
            <a:avLst/>
          </a:prstGeom>
          <a:noFill/>
        </p:spPr>
        <p:txBody>
          <a:bodyPr wrap="square">
            <a:spAutoFit/>
          </a:bodyPr>
          <a:lstStyle/>
          <a:p>
            <a:pPr algn="just">
              <a:lnSpc>
                <a:spcPct val="115000"/>
              </a:lnSpc>
            </a:pPr>
            <a:endParaRPr lang="fr-FR" sz="1800" dirty="0">
              <a:solidFill>
                <a:schemeClr val="bg1"/>
              </a:solidFill>
              <a:effectLst/>
              <a:latin typeface="Verdana" panose="020B0604030504040204" pitchFamily="34" charset="0"/>
              <a:ea typeface="Calibri" panose="020F0502020204030204" pitchFamily="34" charset="0"/>
              <a:cs typeface="Times New Roman" panose="02020603050405020304" pitchFamily="18" charset="0"/>
            </a:endParaRPr>
          </a:p>
        </p:txBody>
      </p:sp>
      <p:sp>
        <p:nvSpPr>
          <p:cNvPr id="13" name="ZoneTexte 12">
            <a:extLst>
              <a:ext uri="{FF2B5EF4-FFF2-40B4-BE49-F238E27FC236}">
                <a16:creationId xmlns:a16="http://schemas.microsoft.com/office/drawing/2014/main" id="{DBDED8A9-054C-768A-48E3-FBB3B8224C68}"/>
              </a:ext>
            </a:extLst>
          </p:cNvPr>
          <p:cNvSpPr txBox="1"/>
          <p:nvPr/>
        </p:nvSpPr>
        <p:spPr>
          <a:xfrm>
            <a:off x="21265" y="2667000"/>
            <a:ext cx="3352800" cy="2246769"/>
          </a:xfrm>
          <a:prstGeom prst="rect">
            <a:avLst/>
          </a:prstGeom>
          <a:noFill/>
        </p:spPr>
        <p:txBody>
          <a:bodyPr wrap="square">
            <a:spAutoFit/>
          </a:bodyPr>
          <a:lstStyle/>
          <a:p>
            <a:pPr algn="ctr">
              <a:defRPr/>
            </a:pPr>
            <a:r>
              <a:rPr lang="fr-FR" altLang="fr-FR" sz="2800" b="1" dirty="0">
                <a:solidFill>
                  <a:schemeClr val="accent5"/>
                </a:solidFill>
                <a:latin typeface="Verdana" panose="020B0604030504040204" pitchFamily="34" charset="0"/>
                <a:ea typeface="Verdana" panose="020B0604030504040204" pitchFamily="34" charset="0"/>
              </a:rPr>
              <a:t>LE METIER DE GARDIEN-BRIGADIER DE POLICE MUNICIPALE</a:t>
            </a:r>
          </a:p>
        </p:txBody>
      </p:sp>
      <p:pic>
        <p:nvPicPr>
          <p:cNvPr id="3" name="Image 2">
            <a:extLst>
              <a:ext uri="{FF2B5EF4-FFF2-40B4-BE49-F238E27FC236}">
                <a16:creationId xmlns:a16="http://schemas.microsoft.com/office/drawing/2014/main" id="{8333CF12-1B75-92D5-1B7A-BD83C1012B5C}"/>
              </a:ext>
            </a:extLst>
          </p:cNvPr>
          <p:cNvPicPr>
            <a:picLocks noChangeAspect="1"/>
          </p:cNvPicPr>
          <p:nvPr/>
        </p:nvPicPr>
        <p:blipFill>
          <a:blip r:embed="rId2"/>
          <a:stretch>
            <a:fillRect/>
          </a:stretch>
        </p:blipFill>
        <p:spPr>
          <a:xfrm>
            <a:off x="3654552" y="1001426"/>
            <a:ext cx="7829888" cy="4855148"/>
          </a:xfrm>
          <a:prstGeom prst="rect">
            <a:avLst/>
          </a:prstGeom>
        </p:spPr>
      </p:pic>
    </p:spTree>
    <p:extLst>
      <p:ext uri="{BB962C8B-B14F-4D97-AF65-F5344CB8AC3E}">
        <p14:creationId xmlns:p14="http://schemas.microsoft.com/office/powerpoint/2010/main" val="416401986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ZoneTexte 6">
            <a:extLst>
              <a:ext uri="{FF2B5EF4-FFF2-40B4-BE49-F238E27FC236}">
                <a16:creationId xmlns:a16="http://schemas.microsoft.com/office/drawing/2014/main" id="{56E18285-12AD-4976-9B0C-0C5BAA11E54D}"/>
              </a:ext>
            </a:extLst>
          </p:cNvPr>
          <p:cNvSpPr txBox="1"/>
          <p:nvPr/>
        </p:nvSpPr>
        <p:spPr>
          <a:xfrm>
            <a:off x="3467100" y="304800"/>
            <a:ext cx="8534400" cy="400110"/>
          </a:xfrm>
          <a:prstGeom prst="rect">
            <a:avLst/>
          </a:prstGeom>
          <a:noFill/>
        </p:spPr>
        <p:txBody>
          <a:bodyPr wrap="square">
            <a:spAutoFit/>
          </a:bodyPr>
          <a:lstStyle/>
          <a:p>
            <a:pPr algn="just"/>
            <a:endParaRPr lang="fr-FR" sz="2000" dirty="0">
              <a:solidFill>
                <a:schemeClr val="bg1"/>
              </a:solidFill>
              <a:latin typeface="Verdana" panose="020B0604030504040204" pitchFamily="34" charset="0"/>
              <a:ea typeface="Verdana" panose="020B0604030504040204" pitchFamily="34" charset="0"/>
              <a:cs typeface="Verdana" panose="020B0604030504040204" pitchFamily="34" charset="0"/>
            </a:endParaRPr>
          </a:p>
        </p:txBody>
      </p:sp>
      <p:sp>
        <p:nvSpPr>
          <p:cNvPr id="8" name="ZoneTexte 7">
            <a:extLst>
              <a:ext uri="{FF2B5EF4-FFF2-40B4-BE49-F238E27FC236}">
                <a16:creationId xmlns:a16="http://schemas.microsoft.com/office/drawing/2014/main" id="{07A6C609-A7E6-427F-9577-12CC7CD7479A}"/>
              </a:ext>
            </a:extLst>
          </p:cNvPr>
          <p:cNvSpPr txBox="1"/>
          <p:nvPr/>
        </p:nvSpPr>
        <p:spPr>
          <a:xfrm>
            <a:off x="3581400" y="704910"/>
            <a:ext cx="8153400" cy="379078"/>
          </a:xfrm>
          <a:prstGeom prst="rect">
            <a:avLst/>
          </a:prstGeom>
          <a:noFill/>
        </p:spPr>
        <p:txBody>
          <a:bodyPr wrap="square">
            <a:spAutoFit/>
          </a:bodyPr>
          <a:lstStyle/>
          <a:p>
            <a:pPr algn="just">
              <a:lnSpc>
                <a:spcPct val="115000"/>
              </a:lnSpc>
            </a:pPr>
            <a:endParaRPr lang="fr-FR" sz="1800" dirty="0">
              <a:solidFill>
                <a:schemeClr val="bg1"/>
              </a:solidFill>
              <a:effectLst/>
              <a:latin typeface="Verdana" panose="020B0604030504040204" pitchFamily="34" charset="0"/>
              <a:ea typeface="Calibri" panose="020F0502020204030204" pitchFamily="34" charset="0"/>
              <a:cs typeface="Times New Roman" panose="02020603050405020304" pitchFamily="18" charset="0"/>
            </a:endParaRPr>
          </a:p>
        </p:txBody>
      </p:sp>
      <p:sp>
        <p:nvSpPr>
          <p:cNvPr id="13" name="ZoneTexte 12">
            <a:extLst>
              <a:ext uri="{FF2B5EF4-FFF2-40B4-BE49-F238E27FC236}">
                <a16:creationId xmlns:a16="http://schemas.microsoft.com/office/drawing/2014/main" id="{DBDED8A9-054C-768A-48E3-FBB3B8224C68}"/>
              </a:ext>
            </a:extLst>
          </p:cNvPr>
          <p:cNvSpPr txBox="1"/>
          <p:nvPr/>
        </p:nvSpPr>
        <p:spPr>
          <a:xfrm>
            <a:off x="21265" y="2667000"/>
            <a:ext cx="3352800" cy="2246769"/>
          </a:xfrm>
          <a:prstGeom prst="rect">
            <a:avLst/>
          </a:prstGeom>
          <a:noFill/>
        </p:spPr>
        <p:txBody>
          <a:bodyPr wrap="square">
            <a:spAutoFit/>
          </a:bodyPr>
          <a:lstStyle/>
          <a:p>
            <a:pPr algn="ctr">
              <a:defRPr/>
            </a:pPr>
            <a:r>
              <a:rPr lang="fr-FR" altLang="fr-FR" sz="2800" b="1" dirty="0">
                <a:solidFill>
                  <a:schemeClr val="accent5"/>
                </a:solidFill>
                <a:latin typeface="Verdana" panose="020B0604030504040204" pitchFamily="34" charset="0"/>
                <a:ea typeface="Verdana" panose="020B0604030504040204" pitchFamily="34" charset="0"/>
              </a:rPr>
              <a:t>LE METIER DE GARDIEN-BRIGADIER DE POLICE MUNICIPALE</a:t>
            </a:r>
          </a:p>
        </p:txBody>
      </p:sp>
      <p:pic>
        <p:nvPicPr>
          <p:cNvPr id="4" name="Image 3">
            <a:extLst>
              <a:ext uri="{FF2B5EF4-FFF2-40B4-BE49-F238E27FC236}">
                <a16:creationId xmlns:a16="http://schemas.microsoft.com/office/drawing/2014/main" id="{AA4F32AA-2C00-B195-BF8A-C18AE1466312}"/>
              </a:ext>
            </a:extLst>
          </p:cNvPr>
          <p:cNvPicPr>
            <a:picLocks noChangeAspect="1"/>
          </p:cNvPicPr>
          <p:nvPr/>
        </p:nvPicPr>
        <p:blipFill>
          <a:blip r:embed="rId2"/>
          <a:stretch>
            <a:fillRect/>
          </a:stretch>
        </p:blipFill>
        <p:spPr>
          <a:xfrm>
            <a:off x="3939012" y="448055"/>
            <a:ext cx="7795787" cy="6123069"/>
          </a:xfrm>
          <a:prstGeom prst="rect">
            <a:avLst/>
          </a:prstGeom>
        </p:spPr>
      </p:pic>
    </p:spTree>
    <p:extLst>
      <p:ext uri="{BB962C8B-B14F-4D97-AF65-F5344CB8AC3E}">
        <p14:creationId xmlns:p14="http://schemas.microsoft.com/office/powerpoint/2010/main" val="24780772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accent6"/>
        </a:solidFill>
        <a:effectLst/>
      </p:bgPr>
    </p:bg>
    <p:spTree>
      <p:nvGrpSpPr>
        <p:cNvPr id="1" name=""/>
        <p:cNvGrpSpPr/>
        <p:nvPr/>
      </p:nvGrpSpPr>
      <p:grpSpPr>
        <a:xfrm>
          <a:off x="0" y="0"/>
          <a:ext cx="0" cy="0"/>
          <a:chOff x="0" y="0"/>
          <a:chExt cx="0" cy="0"/>
        </a:xfrm>
      </p:grpSpPr>
      <p:sp>
        <p:nvSpPr>
          <p:cNvPr id="2" name="object 2"/>
          <p:cNvSpPr txBox="1">
            <a:spLocks noGrp="1"/>
          </p:cNvSpPr>
          <p:nvPr>
            <p:ph type="title"/>
          </p:nvPr>
        </p:nvSpPr>
        <p:spPr>
          <a:xfrm>
            <a:off x="3581400" y="2971800"/>
            <a:ext cx="8382000" cy="1304844"/>
          </a:xfrm>
          <a:prstGeom prst="rect">
            <a:avLst/>
          </a:prstGeom>
        </p:spPr>
        <p:txBody>
          <a:bodyPr vert="horz" wrap="square" lIns="0" tIns="12065" rIns="0" bIns="0" rtlCol="0">
            <a:spAutoFit/>
          </a:bodyPr>
          <a:lstStyle/>
          <a:p>
            <a:pPr marL="12700">
              <a:lnSpc>
                <a:spcPct val="100000"/>
              </a:lnSpc>
              <a:spcBef>
                <a:spcPts val="95"/>
              </a:spcBef>
            </a:pPr>
            <a:r>
              <a:rPr lang="fr-FR" sz="2800" spc="-5" dirty="0">
                <a:solidFill>
                  <a:srgbClr val="FFFFFF"/>
                </a:solidFill>
                <a:latin typeface="Verdana" panose="020B0604030504040204" pitchFamily="34" charset="0"/>
                <a:ea typeface="Verdana" panose="020B0604030504040204" pitchFamily="34" charset="0"/>
              </a:rPr>
              <a:t>PRESENTATION DE QUELQUES METIERS DE LA FPT </a:t>
            </a:r>
            <a:r>
              <a:rPr sz="2800" spc="-5" dirty="0">
                <a:solidFill>
                  <a:srgbClr val="FFFFFF"/>
                </a:solidFill>
                <a:latin typeface="Verdana" panose="020B0604030504040204" pitchFamily="34" charset="0"/>
                <a:ea typeface="Verdana" panose="020B0604030504040204" pitchFamily="34" charset="0"/>
              </a:rPr>
              <a:t>:</a:t>
            </a:r>
            <a:endParaRPr sz="2800" dirty="0">
              <a:latin typeface="Verdana" panose="020B0604030504040204" pitchFamily="34" charset="0"/>
              <a:ea typeface="Verdana" panose="020B0604030504040204" pitchFamily="34" charset="0"/>
            </a:endParaRPr>
          </a:p>
          <a:p>
            <a:pPr algn="just">
              <a:lnSpc>
                <a:spcPct val="100000"/>
              </a:lnSpc>
            </a:pPr>
            <a:r>
              <a:rPr lang="fr-FR" sz="2800" spc="-5" dirty="0">
                <a:solidFill>
                  <a:srgbClr val="002060"/>
                </a:solidFill>
                <a:latin typeface="Verdana" panose="020B0604030504040204" pitchFamily="34" charset="0"/>
                <a:ea typeface="Verdana" panose="020B0604030504040204" pitchFamily="34" charset="0"/>
              </a:rPr>
              <a:t>LE JURISTE TERRITORIAL</a:t>
            </a:r>
            <a:endParaRPr sz="2800" dirty="0">
              <a:solidFill>
                <a:srgbClr val="002060"/>
              </a:solidFill>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332945320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a:extLst>
              <a:ext uri="{FF2B5EF4-FFF2-40B4-BE49-F238E27FC236}">
                <a16:creationId xmlns:a16="http://schemas.microsoft.com/office/drawing/2014/main" id="{1DA25DCF-32CA-416B-AFCD-624F2C342913}"/>
              </a:ext>
            </a:extLst>
          </p:cNvPr>
          <p:cNvSpPr txBox="1"/>
          <p:nvPr/>
        </p:nvSpPr>
        <p:spPr>
          <a:xfrm>
            <a:off x="21265" y="2667000"/>
            <a:ext cx="3352800" cy="1384995"/>
          </a:xfrm>
          <a:prstGeom prst="rect">
            <a:avLst/>
          </a:prstGeom>
          <a:noFill/>
        </p:spPr>
        <p:txBody>
          <a:bodyPr wrap="square">
            <a:spAutoFit/>
          </a:bodyPr>
          <a:lstStyle/>
          <a:p>
            <a:pPr algn="ctr">
              <a:defRPr/>
            </a:pPr>
            <a:r>
              <a:rPr lang="fr-FR" altLang="fr-FR" sz="2800" b="1" dirty="0">
                <a:solidFill>
                  <a:schemeClr val="accent5"/>
                </a:solidFill>
                <a:latin typeface="Verdana" panose="020B0604030504040204" pitchFamily="34" charset="0"/>
                <a:ea typeface="Verdana" panose="020B0604030504040204" pitchFamily="34" charset="0"/>
              </a:rPr>
              <a:t>LE METIER DE JURISTE TERRITORIAL</a:t>
            </a:r>
          </a:p>
        </p:txBody>
      </p:sp>
      <p:sp>
        <p:nvSpPr>
          <p:cNvPr id="7" name="ZoneTexte 6">
            <a:extLst>
              <a:ext uri="{FF2B5EF4-FFF2-40B4-BE49-F238E27FC236}">
                <a16:creationId xmlns:a16="http://schemas.microsoft.com/office/drawing/2014/main" id="{56E18285-12AD-4976-9B0C-0C5BAA11E54D}"/>
              </a:ext>
            </a:extLst>
          </p:cNvPr>
          <p:cNvSpPr txBox="1"/>
          <p:nvPr/>
        </p:nvSpPr>
        <p:spPr>
          <a:xfrm>
            <a:off x="3467100" y="304800"/>
            <a:ext cx="8534400" cy="400110"/>
          </a:xfrm>
          <a:prstGeom prst="rect">
            <a:avLst/>
          </a:prstGeom>
          <a:noFill/>
        </p:spPr>
        <p:txBody>
          <a:bodyPr wrap="square">
            <a:spAutoFit/>
          </a:bodyPr>
          <a:lstStyle/>
          <a:p>
            <a:pPr algn="just"/>
            <a:endParaRPr lang="fr-FR" sz="2000" dirty="0">
              <a:solidFill>
                <a:schemeClr val="bg1"/>
              </a:solidFill>
              <a:latin typeface="Verdana" panose="020B0604030504040204" pitchFamily="34" charset="0"/>
              <a:ea typeface="Verdana" panose="020B0604030504040204" pitchFamily="34" charset="0"/>
              <a:cs typeface="Verdana" panose="020B0604030504040204" pitchFamily="34" charset="0"/>
            </a:endParaRPr>
          </a:p>
        </p:txBody>
      </p:sp>
      <p:sp>
        <p:nvSpPr>
          <p:cNvPr id="8" name="ZoneTexte 7">
            <a:extLst>
              <a:ext uri="{FF2B5EF4-FFF2-40B4-BE49-F238E27FC236}">
                <a16:creationId xmlns:a16="http://schemas.microsoft.com/office/drawing/2014/main" id="{07A6C609-A7E6-427F-9577-12CC7CD7479A}"/>
              </a:ext>
            </a:extLst>
          </p:cNvPr>
          <p:cNvSpPr txBox="1"/>
          <p:nvPr/>
        </p:nvSpPr>
        <p:spPr>
          <a:xfrm>
            <a:off x="3581400" y="704910"/>
            <a:ext cx="8153400" cy="379078"/>
          </a:xfrm>
          <a:prstGeom prst="rect">
            <a:avLst/>
          </a:prstGeom>
          <a:noFill/>
        </p:spPr>
        <p:txBody>
          <a:bodyPr wrap="square">
            <a:spAutoFit/>
          </a:bodyPr>
          <a:lstStyle/>
          <a:p>
            <a:pPr algn="just">
              <a:lnSpc>
                <a:spcPct val="115000"/>
              </a:lnSpc>
            </a:pPr>
            <a:endParaRPr lang="fr-FR" sz="1800" dirty="0">
              <a:solidFill>
                <a:schemeClr val="bg1"/>
              </a:solidFill>
              <a:effectLst/>
              <a:latin typeface="Verdana" panose="020B0604030504040204" pitchFamily="34" charset="0"/>
              <a:ea typeface="Calibri" panose="020F0502020204030204" pitchFamily="34" charset="0"/>
              <a:cs typeface="Times New Roman" panose="02020603050405020304" pitchFamily="18" charset="0"/>
            </a:endParaRPr>
          </a:p>
        </p:txBody>
      </p:sp>
      <p:pic>
        <p:nvPicPr>
          <p:cNvPr id="4" name="Image 3">
            <a:extLst>
              <a:ext uri="{FF2B5EF4-FFF2-40B4-BE49-F238E27FC236}">
                <a16:creationId xmlns:a16="http://schemas.microsoft.com/office/drawing/2014/main" id="{CF362DEE-4875-B5B2-7C00-527F92F1BF9B}"/>
              </a:ext>
            </a:extLst>
          </p:cNvPr>
          <p:cNvPicPr>
            <a:picLocks noChangeAspect="1"/>
          </p:cNvPicPr>
          <p:nvPr/>
        </p:nvPicPr>
        <p:blipFill>
          <a:blip r:embed="rId2"/>
          <a:stretch>
            <a:fillRect/>
          </a:stretch>
        </p:blipFill>
        <p:spPr>
          <a:xfrm>
            <a:off x="4343400" y="813538"/>
            <a:ext cx="6608368" cy="4672862"/>
          </a:xfrm>
          <a:prstGeom prst="rect">
            <a:avLst/>
          </a:prstGeom>
        </p:spPr>
      </p:pic>
    </p:spTree>
    <p:extLst>
      <p:ext uri="{BB962C8B-B14F-4D97-AF65-F5344CB8AC3E}">
        <p14:creationId xmlns:p14="http://schemas.microsoft.com/office/powerpoint/2010/main" val="235677814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a:extLst>
              <a:ext uri="{FF2B5EF4-FFF2-40B4-BE49-F238E27FC236}">
                <a16:creationId xmlns:a16="http://schemas.microsoft.com/office/drawing/2014/main" id="{1DA25DCF-32CA-416B-AFCD-624F2C342913}"/>
              </a:ext>
            </a:extLst>
          </p:cNvPr>
          <p:cNvSpPr txBox="1"/>
          <p:nvPr/>
        </p:nvSpPr>
        <p:spPr>
          <a:xfrm>
            <a:off x="21265" y="2667000"/>
            <a:ext cx="3352800" cy="1384995"/>
          </a:xfrm>
          <a:prstGeom prst="rect">
            <a:avLst/>
          </a:prstGeom>
          <a:noFill/>
        </p:spPr>
        <p:txBody>
          <a:bodyPr wrap="square">
            <a:spAutoFit/>
          </a:bodyPr>
          <a:lstStyle/>
          <a:p>
            <a:pPr algn="ctr">
              <a:defRPr/>
            </a:pPr>
            <a:r>
              <a:rPr lang="fr-FR" altLang="fr-FR" sz="2800" b="1" dirty="0">
                <a:solidFill>
                  <a:schemeClr val="accent5"/>
                </a:solidFill>
                <a:latin typeface="Verdana" panose="020B0604030504040204" pitchFamily="34" charset="0"/>
                <a:ea typeface="Verdana" panose="020B0604030504040204" pitchFamily="34" charset="0"/>
              </a:rPr>
              <a:t>LE METIER DE JURISTE TERRITORIAL</a:t>
            </a:r>
          </a:p>
        </p:txBody>
      </p:sp>
      <p:sp>
        <p:nvSpPr>
          <p:cNvPr id="7" name="ZoneTexte 6">
            <a:extLst>
              <a:ext uri="{FF2B5EF4-FFF2-40B4-BE49-F238E27FC236}">
                <a16:creationId xmlns:a16="http://schemas.microsoft.com/office/drawing/2014/main" id="{56E18285-12AD-4976-9B0C-0C5BAA11E54D}"/>
              </a:ext>
            </a:extLst>
          </p:cNvPr>
          <p:cNvSpPr txBox="1"/>
          <p:nvPr/>
        </p:nvSpPr>
        <p:spPr>
          <a:xfrm>
            <a:off x="3467100" y="304800"/>
            <a:ext cx="8534400" cy="400110"/>
          </a:xfrm>
          <a:prstGeom prst="rect">
            <a:avLst/>
          </a:prstGeom>
          <a:noFill/>
        </p:spPr>
        <p:txBody>
          <a:bodyPr wrap="square">
            <a:spAutoFit/>
          </a:bodyPr>
          <a:lstStyle/>
          <a:p>
            <a:pPr algn="just"/>
            <a:endParaRPr lang="fr-FR" sz="2000" dirty="0">
              <a:solidFill>
                <a:schemeClr val="bg1"/>
              </a:solidFill>
              <a:latin typeface="Verdana" panose="020B0604030504040204" pitchFamily="34" charset="0"/>
              <a:ea typeface="Verdana" panose="020B0604030504040204" pitchFamily="34" charset="0"/>
              <a:cs typeface="Verdana" panose="020B0604030504040204" pitchFamily="34" charset="0"/>
            </a:endParaRPr>
          </a:p>
        </p:txBody>
      </p:sp>
      <p:sp>
        <p:nvSpPr>
          <p:cNvPr id="8" name="ZoneTexte 7">
            <a:extLst>
              <a:ext uri="{FF2B5EF4-FFF2-40B4-BE49-F238E27FC236}">
                <a16:creationId xmlns:a16="http://schemas.microsoft.com/office/drawing/2014/main" id="{07A6C609-A7E6-427F-9577-12CC7CD7479A}"/>
              </a:ext>
            </a:extLst>
          </p:cNvPr>
          <p:cNvSpPr txBox="1"/>
          <p:nvPr/>
        </p:nvSpPr>
        <p:spPr>
          <a:xfrm>
            <a:off x="3581400" y="704910"/>
            <a:ext cx="8153400" cy="379078"/>
          </a:xfrm>
          <a:prstGeom prst="rect">
            <a:avLst/>
          </a:prstGeom>
          <a:noFill/>
        </p:spPr>
        <p:txBody>
          <a:bodyPr wrap="square">
            <a:spAutoFit/>
          </a:bodyPr>
          <a:lstStyle/>
          <a:p>
            <a:pPr algn="just">
              <a:lnSpc>
                <a:spcPct val="115000"/>
              </a:lnSpc>
            </a:pPr>
            <a:endParaRPr lang="fr-FR" sz="1800" dirty="0">
              <a:solidFill>
                <a:schemeClr val="bg1"/>
              </a:solidFill>
              <a:effectLst/>
              <a:latin typeface="Verdana" panose="020B0604030504040204" pitchFamily="34" charset="0"/>
              <a:ea typeface="Calibri" panose="020F0502020204030204" pitchFamily="34" charset="0"/>
              <a:cs typeface="Times New Roman" panose="02020603050405020304" pitchFamily="18" charset="0"/>
            </a:endParaRPr>
          </a:p>
        </p:txBody>
      </p:sp>
      <p:pic>
        <p:nvPicPr>
          <p:cNvPr id="3" name="Image 2">
            <a:extLst>
              <a:ext uri="{FF2B5EF4-FFF2-40B4-BE49-F238E27FC236}">
                <a16:creationId xmlns:a16="http://schemas.microsoft.com/office/drawing/2014/main" id="{5F0C702E-9030-80B4-D9FC-0524D9EAD112}"/>
              </a:ext>
            </a:extLst>
          </p:cNvPr>
          <p:cNvPicPr>
            <a:picLocks noChangeAspect="1"/>
          </p:cNvPicPr>
          <p:nvPr/>
        </p:nvPicPr>
        <p:blipFill>
          <a:blip r:embed="rId2"/>
          <a:stretch>
            <a:fillRect/>
          </a:stretch>
        </p:blipFill>
        <p:spPr>
          <a:xfrm>
            <a:off x="3581400" y="289561"/>
            <a:ext cx="3501347" cy="2834640"/>
          </a:xfrm>
          <a:prstGeom prst="rect">
            <a:avLst/>
          </a:prstGeom>
        </p:spPr>
      </p:pic>
      <p:pic>
        <p:nvPicPr>
          <p:cNvPr id="6" name="Image 5">
            <a:extLst>
              <a:ext uri="{FF2B5EF4-FFF2-40B4-BE49-F238E27FC236}">
                <a16:creationId xmlns:a16="http://schemas.microsoft.com/office/drawing/2014/main" id="{A520540C-7114-B20F-C1A7-3CA83BBDFEE4}"/>
              </a:ext>
            </a:extLst>
          </p:cNvPr>
          <p:cNvPicPr>
            <a:picLocks noChangeAspect="1"/>
          </p:cNvPicPr>
          <p:nvPr/>
        </p:nvPicPr>
        <p:blipFill>
          <a:blip r:embed="rId3"/>
          <a:stretch>
            <a:fillRect/>
          </a:stretch>
        </p:blipFill>
        <p:spPr>
          <a:xfrm>
            <a:off x="3655673" y="3359497"/>
            <a:ext cx="3427074" cy="3422287"/>
          </a:xfrm>
          <a:prstGeom prst="rect">
            <a:avLst/>
          </a:prstGeom>
        </p:spPr>
      </p:pic>
      <p:pic>
        <p:nvPicPr>
          <p:cNvPr id="10" name="Image 9">
            <a:extLst>
              <a:ext uri="{FF2B5EF4-FFF2-40B4-BE49-F238E27FC236}">
                <a16:creationId xmlns:a16="http://schemas.microsoft.com/office/drawing/2014/main" id="{21B170B3-9D77-D039-28BC-195B4B1AFB7A}"/>
              </a:ext>
            </a:extLst>
          </p:cNvPr>
          <p:cNvPicPr>
            <a:picLocks noChangeAspect="1"/>
          </p:cNvPicPr>
          <p:nvPr/>
        </p:nvPicPr>
        <p:blipFill>
          <a:blip r:embed="rId4"/>
          <a:stretch>
            <a:fillRect/>
          </a:stretch>
        </p:blipFill>
        <p:spPr>
          <a:xfrm>
            <a:off x="7848600" y="775619"/>
            <a:ext cx="3770419" cy="5001962"/>
          </a:xfrm>
          <a:prstGeom prst="rect">
            <a:avLst/>
          </a:prstGeom>
        </p:spPr>
      </p:pic>
    </p:spTree>
    <p:extLst>
      <p:ext uri="{BB962C8B-B14F-4D97-AF65-F5344CB8AC3E}">
        <p14:creationId xmlns:p14="http://schemas.microsoft.com/office/powerpoint/2010/main" val="248361064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a:extLst>
              <a:ext uri="{FF2B5EF4-FFF2-40B4-BE49-F238E27FC236}">
                <a16:creationId xmlns:a16="http://schemas.microsoft.com/office/drawing/2014/main" id="{1DA25DCF-32CA-416B-AFCD-624F2C342913}"/>
              </a:ext>
            </a:extLst>
          </p:cNvPr>
          <p:cNvSpPr txBox="1"/>
          <p:nvPr/>
        </p:nvSpPr>
        <p:spPr>
          <a:xfrm>
            <a:off x="21265" y="2667000"/>
            <a:ext cx="3352800" cy="1384995"/>
          </a:xfrm>
          <a:prstGeom prst="rect">
            <a:avLst/>
          </a:prstGeom>
          <a:noFill/>
        </p:spPr>
        <p:txBody>
          <a:bodyPr wrap="square">
            <a:spAutoFit/>
          </a:bodyPr>
          <a:lstStyle/>
          <a:p>
            <a:pPr algn="ctr">
              <a:defRPr/>
            </a:pPr>
            <a:r>
              <a:rPr lang="fr-FR" altLang="fr-FR" sz="2800" b="1" dirty="0">
                <a:solidFill>
                  <a:schemeClr val="accent5"/>
                </a:solidFill>
                <a:latin typeface="Verdana" panose="020B0604030504040204" pitchFamily="34" charset="0"/>
                <a:ea typeface="Verdana" panose="020B0604030504040204" pitchFamily="34" charset="0"/>
              </a:rPr>
              <a:t>LE METIER DE JURISTE TERRITORIAL</a:t>
            </a:r>
          </a:p>
        </p:txBody>
      </p:sp>
      <p:sp>
        <p:nvSpPr>
          <p:cNvPr id="7" name="ZoneTexte 6">
            <a:extLst>
              <a:ext uri="{FF2B5EF4-FFF2-40B4-BE49-F238E27FC236}">
                <a16:creationId xmlns:a16="http://schemas.microsoft.com/office/drawing/2014/main" id="{56E18285-12AD-4976-9B0C-0C5BAA11E54D}"/>
              </a:ext>
            </a:extLst>
          </p:cNvPr>
          <p:cNvSpPr txBox="1"/>
          <p:nvPr/>
        </p:nvSpPr>
        <p:spPr>
          <a:xfrm>
            <a:off x="3467100" y="304800"/>
            <a:ext cx="8534400" cy="400110"/>
          </a:xfrm>
          <a:prstGeom prst="rect">
            <a:avLst/>
          </a:prstGeom>
          <a:noFill/>
        </p:spPr>
        <p:txBody>
          <a:bodyPr wrap="square">
            <a:spAutoFit/>
          </a:bodyPr>
          <a:lstStyle/>
          <a:p>
            <a:pPr algn="just"/>
            <a:endParaRPr lang="fr-FR" sz="2000" dirty="0">
              <a:solidFill>
                <a:schemeClr val="bg1"/>
              </a:solidFill>
              <a:latin typeface="Verdana" panose="020B0604030504040204" pitchFamily="34" charset="0"/>
              <a:ea typeface="Verdana" panose="020B0604030504040204" pitchFamily="34" charset="0"/>
              <a:cs typeface="Verdana" panose="020B0604030504040204" pitchFamily="34" charset="0"/>
            </a:endParaRPr>
          </a:p>
        </p:txBody>
      </p:sp>
      <p:sp>
        <p:nvSpPr>
          <p:cNvPr id="8" name="ZoneTexte 7">
            <a:extLst>
              <a:ext uri="{FF2B5EF4-FFF2-40B4-BE49-F238E27FC236}">
                <a16:creationId xmlns:a16="http://schemas.microsoft.com/office/drawing/2014/main" id="{07A6C609-A7E6-427F-9577-12CC7CD7479A}"/>
              </a:ext>
            </a:extLst>
          </p:cNvPr>
          <p:cNvSpPr txBox="1"/>
          <p:nvPr/>
        </p:nvSpPr>
        <p:spPr>
          <a:xfrm>
            <a:off x="3581400" y="704910"/>
            <a:ext cx="8153400" cy="379078"/>
          </a:xfrm>
          <a:prstGeom prst="rect">
            <a:avLst/>
          </a:prstGeom>
          <a:noFill/>
        </p:spPr>
        <p:txBody>
          <a:bodyPr wrap="square">
            <a:spAutoFit/>
          </a:bodyPr>
          <a:lstStyle/>
          <a:p>
            <a:pPr algn="just">
              <a:lnSpc>
                <a:spcPct val="115000"/>
              </a:lnSpc>
            </a:pPr>
            <a:endParaRPr lang="fr-FR" sz="1800" dirty="0">
              <a:solidFill>
                <a:schemeClr val="bg1"/>
              </a:solidFill>
              <a:effectLst/>
              <a:latin typeface="Verdana" panose="020B0604030504040204" pitchFamily="34" charset="0"/>
              <a:ea typeface="Calibri" panose="020F0502020204030204" pitchFamily="34" charset="0"/>
              <a:cs typeface="Times New Roman" panose="02020603050405020304" pitchFamily="18" charset="0"/>
            </a:endParaRPr>
          </a:p>
        </p:txBody>
      </p:sp>
      <p:pic>
        <p:nvPicPr>
          <p:cNvPr id="4" name="Image 3">
            <a:extLst>
              <a:ext uri="{FF2B5EF4-FFF2-40B4-BE49-F238E27FC236}">
                <a16:creationId xmlns:a16="http://schemas.microsoft.com/office/drawing/2014/main" id="{37B9355A-8B11-9562-53E3-3E562F054511}"/>
              </a:ext>
            </a:extLst>
          </p:cNvPr>
          <p:cNvPicPr>
            <a:picLocks noChangeAspect="1"/>
          </p:cNvPicPr>
          <p:nvPr/>
        </p:nvPicPr>
        <p:blipFill>
          <a:blip r:embed="rId2"/>
          <a:stretch>
            <a:fillRect/>
          </a:stretch>
        </p:blipFill>
        <p:spPr>
          <a:xfrm>
            <a:off x="3685026" y="689670"/>
            <a:ext cx="7727088" cy="2133600"/>
          </a:xfrm>
          <a:prstGeom prst="rect">
            <a:avLst/>
          </a:prstGeom>
        </p:spPr>
      </p:pic>
      <p:pic>
        <p:nvPicPr>
          <p:cNvPr id="11" name="Image 10">
            <a:extLst>
              <a:ext uri="{FF2B5EF4-FFF2-40B4-BE49-F238E27FC236}">
                <a16:creationId xmlns:a16="http://schemas.microsoft.com/office/drawing/2014/main" id="{676994DB-9D76-90E4-AA9C-A9983EC1BF41}"/>
              </a:ext>
            </a:extLst>
          </p:cNvPr>
          <p:cNvPicPr>
            <a:picLocks noChangeAspect="1"/>
          </p:cNvPicPr>
          <p:nvPr/>
        </p:nvPicPr>
        <p:blipFill>
          <a:blip r:embed="rId3"/>
          <a:stretch>
            <a:fillRect/>
          </a:stretch>
        </p:blipFill>
        <p:spPr>
          <a:xfrm>
            <a:off x="3685026" y="2703576"/>
            <a:ext cx="7727088" cy="2381338"/>
          </a:xfrm>
          <a:prstGeom prst="rect">
            <a:avLst/>
          </a:prstGeom>
        </p:spPr>
      </p:pic>
    </p:spTree>
    <p:extLst>
      <p:ext uri="{BB962C8B-B14F-4D97-AF65-F5344CB8AC3E}">
        <p14:creationId xmlns:p14="http://schemas.microsoft.com/office/powerpoint/2010/main" val="65658628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3200400"/>
            <a:ext cx="12192000" cy="3997683"/>
          </a:xfrm>
          <a:custGeom>
            <a:avLst/>
            <a:gdLst/>
            <a:ahLst/>
            <a:cxnLst/>
            <a:rect l="l" t="t" r="r" b="b"/>
            <a:pathLst>
              <a:path w="12192000" h="4679315">
                <a:moveTo>
                  <a:pt x="0" y="4678692"/>
                </a:moveTo>
                <a:lnTo>
                  <a:pt x="12192000" y="4678692"/>
                </a:lnTo>
                <a:lnTo>
                  <a:pt x="12192000" y="0"/>
                </a:lnTo>
                <a:lnTo>
                  <a:pt x="0" y="0"/>
                </a:lnTo>
                <a:lnTo>
                  <a:pt x="0" y="4678692"/>
                </a:lnTo>
                <a:close/>
              </a:path>
            </a:pathLst>
          </a:custGeom>
          <a:solidFill>
            <a:schemeClr val="accent6">
              <a:lumMod val="60000"/>
              <a:lumOff val="40000"/>
            </a:schemeClr>
          </a:solidFill>
        </p:spPr>
        <p:txBody>
          <a:bodyPr wrap="square" lIns="0" tIns="0" rIns="0" bIns="0" rtlCol="0"/>
          <a:lstStyle/>
          <a:p>
            <a:endParaRPr/>
          </a:p>
        </p:txBody>
      </p:sp>
      <p:sp>
        <p:nvSpPr>
          <p:cNvPr id="7" name="object 7"/>
          <p:cNvSpPr txBox="1">
            <a:spLocks noGrp="1"/>
          </p:cNvSpPr>
          <p:nvPr>
            <p:ph type="title"/>
          </p:nvPr>
        </p:nvSpPr>
        <p:spPr>
          <a:xfrm>
            <a:off x="1219200" y="3200400"/>
            <a:ext cx="9982200" cy="3336811"/>
          </a:xfrm>
          <a:prstGeom prst="rect">
            <a:avLst/>
          </a:prstGeom>
        </p:spPr>
        <p:txBody>
          <a:bodyPr vert="horz" wrap="square" lIns="0" tIns="12700" rIns="0" bIns="0" rtlCol="0">
            <a:spAutoFit/>
          </a:bodyPr>
          <a:lstStyle/>
          <a:p>
            <a:pPr marL="12700" algn="ctr">
              <a:lnSpc>
                <a:spcPct val="100000"/>
              </a:lnSpc>
              <a:spcBef>
                <a:spcPts val="100"/>
              </a:spcBef>
            </a:pPr>
            <a:r>
              <a:rPr lang="fr-FR" cap="all" dirty="0">
                <a:solidFill>
                  <a:schemeClr val="tx2"/>
                </a:solidFill>
                <a:latin typeface="Verdana" panose="020B0604030504040204" pitchFamily="34" charset="0"/>
                <a:ea typeface="Verdana" panose="020B0604030504040204" pitchFamily="34" charset="0"/>
              </a:rPr>
              <a:t>MERCI DE VOTRE ATTENTION</a:t>
            </a:r>
            <a:br>
              <a:rPr lang="fr-FR" cap="all">
                <a:solidFill>
                  <a:schemeClr val="tx2"/>
                </a:solidFill>
                <a:latin typeface="Verdana" panose="020B0604030504040204" pitchFamily="34" charset="0"/>
                <a:ea typeface="Verdana" panose="020B0604030504040204" pitchFamily="34" charset="0"/>
              </a:rPr>
            </a:br>
            <a:br>
              <a:rPr lang="fr-FR" cap="all" dirty="0">
                <a:solidFill>
                  <a:schemeClr val="tx2"/>
                </a:solidFill>
                <a:latin typeface="Verdana" panose="020B0604030504040204" pitchFamily="34" charset="0"/>
                <a:ea typeface="Verdana" panose="020B0604030504040204" pitchFamily="34" charset="0"/>
              </a:rPr>
            </a:br>
            <a:br>
              <a:rPr lang="fr-FR" cap="all" dirty="0">
                <a:solidFill>
                  <a:schemeClr val="tx2"/>
                </a:solidFill>
                <a:latin typeface="Verdana" panose="020B0604030504040204" pitchFamily="34" charset="0"/>
                <a:ea typeface="Verdana" panose="020B0604030504040204" pitchFamily="34" charset="0"/>
              </a:rPr>
            </a:br>
            <a:r>
              <a:rPr lang="fr-FR" dirty="0">
                <a:solidFill>
                  <a:schemeClr val="tx2"/>
                </a:solidFill>
                <a:latin typeface="Verdana" panose="020B0604030504040204" pitchFamily="34" charset="0"/>
                <a:ea typeface="Verdana" panose="020B0604030504040204" pitchFamily="34" charset="0"/>
                <a:hlinkClick r:id="rId2"/>
              </a:rPr>
              <a:t>www.fncdg.com</a:t>
            </a:r>
            <a:br>
              <a:rPr lang="fr-FR" dirty="0">
                <a:solidFill>
                  <a:schemeClr val="tx2"/>
                </a:solidFill>
                <a:latin typeface="Verdana" panose="020B0604030504040204" pitchFamily="34" charset="0"/>
                <a:ea typeface="Verdana" panose="020B0604030504040204" pitchFamily="34" charset="0"/>
              </a:rPr>
            </a:br>
            <a:r>
              <a:rPr lang="fr-FR" dirty="0">
                <a:solidFill>
                  <a:schemeClr val="tx2"/>
                </a:solidFill>
                <a:latin typeface="Verdana" panose="020B0604030504040204" pitchFamily="34" charset="0"/>
                <a:ea typeface="Verdana" panose="020B0604030504040204" pitchFamily="34" charset="0"/>
                <a:hlinkClick r:id="rId3"/>
              </a:rPr>
              <a:t>www.emploi-territorial.fr</a:t>
            </a:r>
            <a:br>
              <a:rPr lang="fr-FR" dirty="0">
                <a:solidFill>
                  <a:schemeClr val="tx2"/>
                </a:solidFill>
                <a:latin typeface="Verdana" panose="020B0604030504040204" pitchFamily="34" charset="0"/>
                <a:ea typeface="Verdana" panose="020B0604030504040204" pitchFamily="34" charset="0"/>
              </a:rPr>
            </a:br>
            <a:r>
              <a:rPr lang="fr-FR" dirty="0">
                <a:solidFill>
                  <a:schemeClr val="tx2"/>
                </a:solidFill>
                <a:latin typeface="Verdana" panose="020B0604030504040204" pitchFamily="34" charset="0"/>
                <a:ea typeface="Verdana" panose="020B0604030504040204" pitchFamily="34" charset="0"/>
                <a:hlinkClick r:id="rId4"/>
              </a:rPr>
              <a:t>www.metiersterritoriaux.fr</a:t>
            </a:r>
            <a:r>
              <a:rPr lang="fr-FR" dirty="0">
                <a:solidFill>
                  <a:schemeClr val="tx2"/>
                </a:solidFill>
                <a:latin typeface="Verdana" panose="020B0604030504040204" pitchFamily="34" charset="0"/>
                <a:ea typeface="Verdana" panose="020B0604030504040204" pitchFamily="34" charset="0"/>
              </a:rPr>
              <a:t> </a:t>
            </a:r>
            <a:endParaRPr dirty="0">
              <a:solidFill>
                <a:schemeClr val="tx2"/>
              </a:solidFill>
              <a:latin typeface="Verdana" panose="020B0604030504040204" pitchFamily="34" charset="0"/>
              <a:ea typeface="Verdana" panose="020B0604030504040204" pitchFamily="34" charset="0"/>
            </a:endParaRPr>
          </a:p>
        </p:txBody>
      </p:sp>
      <p:pic>
        <p:nvPicPr>
          <p:cNvPr id="10" name="Image 9" descr="Logo-FNCDG_CMJN">
            <a:extLst>
              <a:ext uri="{FF2B5EF4-FFF2-40B4-BE49-F238E27FC236}">
                <a16:creationId xmlns:a16="http://schemas.microsoft.com/office/drawing/2014/main" id="{FBED6397-480F-440B-99A5-7B27BD7F0057}"/>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9493" y="152401"/>
            <a:ext cx="3638107" cy="2112052"/>
          </a:xfrm>
          <a:prstGeom prst="rect">
            <a:avLst/>
          </a:prstGeom>
          <a:noFill/>
          <a:ln>
            <a:noFill/>
          </a:ln>
        </p:spPr>
      </p:pic>
    </p:spTree>
    <p:extLst>
      <p:ext uri="{BB962C8B-B14F-4D97-AF65-F5344CB8AC3E}">
        <p14:creationId xmlns:p14="http://schemas.microsoft.com/office/powerpoint/2010/main" val="3517241681"/>
      </p:ext>
    </p:extLst>
  </p:cSld>
  <p:clrMapOvr>
    <a:masterClrMapping/>
  </p:clrMapOvr>
</p:sld>
</file>

<file path=ppt/theme/_rels/themeOverride1.xml.rels><?xml version="1.0" encoding="UTF-8" standalone="yes"?>
<Relationships xmlns="http://schemas.openxmlformats.org/package/2006/relationships"><Relationship Id="rId1" Type="http://schemas.openxmlformats.org/officeDocument/2006/relationships/image" Target="../media/image7.jpeg"/></Relationships>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Apothicaire">
    <a:dk1>
      <a:sysClr val="windowText" lastClr="000000"/>
    </a:dk1>
    <a:lt1>
      <a:sysClr val="window" lastClr="FFFFFF"/>
    </a:lt1>
    <a:dk2>
      <a:srgbClr val="564B3C"/>
    </a:dk2>
    <a:lt2>
      <a:srgbClr val="ECEDD1"/>
    </a:lt2>
    <a:accent1>
      <a:srgbClr val="93A299"/>
    </a:accent1>
    <a:accent2>
      <a:srgbClr val="CF543F"/>
    </a:accent2>
    <a:accent3>
      <a:srgbClr val="B5AE53"/>
    </a:accent3>
    <a:accent4>
      <a:srgbClr val="848058"/>
    </a:accent4>
    <a:accent5>
      <a:srgbClr val="E8B54D"/>
    </a:accent5>
    <a:accent6>
      <a:srgbClr val="786C71"/>
    </a:accent6>
    <a:hlink>
      <a:srgbClr val="CCCC00"/>
    </a:hlink>
    <a:folHlink>
      <a:srgbClr val="B2B2B2"/>
    </a:folHlink>
  </a:clrScheme>
  <a:fontScheme name="Apothicaire">
    <a:majorFont>
      <a:latin typeface="Book Antiqua"/>
      <a:ea typeface=""/>
      <a:cs typeface=""/>
      <a:font script="Jpan" typeface="HGS明朝B"/>
      <a:font script="Hang" typeface="HY견명조"/>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ＭＳ ゴシック"/>
      <a:font script="Hang" typeface="HY견명조"/>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pothicaire">
    <a:fillStyleLst>
      <a:solidFill>
        <a:schemeClr val="phClr"/>
      </a:solidFill>
      <a:gradFill rotWithShape="1">
        <a:gsLst>
          <a:gs pos="0">
            <a:schemeClr val="phClr">
              <a:tint val="1000"/>
              <a:satMod val="100000"/>
            </a:schemeClr>
          </a:gs>
          <a:gs pos="68000">
            <a:schemeClr val="phClr">
              <a:tint val="77000"/>
              <a:satMod val="100000"/>
            </a:schemeClr>
          </a:gs>
          <a:gs pos="81000">
            <a:schemeClr val="phClr">
              <a:tint val="79000"/>
              <a:satMod val="100000"/>
            </a:schemeClr>
          </a:gs>
          <a:gs pos="86000">
            <a:schemeClr val="phClr">
              <a:tint val="73000"/>
              <a:satMod val="100000"/>
            </a:schemeClr>
          </a:gs>
          <a:gs pos="100000">
            <a:schemeClr val="phClr">
              <a:tint val="35000"/>
              <a:satMod val="100000"/>
            </a:schemeClr>
          </a:gs>
        </a:gsLst>
        <a:lin ang="5400000" scaled="0"/>
      </a:gradFill>
      <a:gradFill rotWithShape="1">
        <a:gsLst>
          <a:gs pos="0">
            <a:schemeClr val="phClr">
              <a:tint val="73000"/>
              <a:shade val="100000"/>
              <a:satMod val="150000"/>
            </a:schemeClr>
          </a:gs>
          <a:gs pos="25000">
            <a:schemeClr val="phClr">
              <a:tint val="96000"/>
              <a:shade val="80000"/>
              <a:satMod val="105000"/>
            </a:schemeClr>
          </a:gs>
          <a:gs pos="38000">
            <a:schemeClr val="phClr">
              <a:tint val="96000"/>
              <a:shade val="59000"/>
              <a:satMod val="120000"/>
            </a:schemeClr>
          </a:gs>
          <a:gs pos="55000">
            <a:schemeClr val="phClr">
              <a:tint val="100000"/>
              <a:shade val="57000"/>
              <a:satMod val="120000"/>
            </a:schemeClr>
          </a:gs>
          <a:gs pos="80000">
            <a:schemeClr val="phClr">
              <a:tint val="100000"/>
              <a:shade val="56000"/>
              <a:satMod val="145000"/>
            </a:schemeClr>
          </a:gs>
          <a:gs pos="88000">
            <a:schemeClr val="phClr">
              <a:tint val="100000"/>
              <a:shade val="63000"/>
              <a:satMod val="160000"/>
            </a:schemeClr>
          </a:gs>
          <a:gs pos="100000">
            <a:schemeClr val="phClr">
              <a:tint val="99000"/>
              <a:shade val="100000"/>
              <a:satMod val="155000"/>
            </a:schemeClr>
          </a:gs>
        </a:gsLst>
        <a:lin ang="54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scene3d>
          <a:camera prst="orthographicFront">
            <a:rot lat="0" lon="0" rev="0"/>
          </a:camera>
          <a:lightRig rig="glow" dir="tl">
            <a:rot lat="0" lon="0" rev="1800000"/>
          </a:lightRig>
        </a:scene3d>
        <a:sp3d contourW="10160" prstMaterial="dkEdge">
          <a:bevelT w="0" h="0" prst="angle"/>
          <a:contourClr>
            <a:schemeClr val="phClr">
              <a:shade val="30000"/>
              <a:satMod val="150000"/>
            </a:schemeClr>
          </a:contourClr>
        </a:sp3d>
      </a:effectStyle>
      <a:effectStyle>
        <a:effectLst>
          <a:glow rad="50800">
            <a:schemeClr val="phClr">
              <a:tint val="68000"/>
              <a:shade val="93000"/>
              <a:alpha val="37000"/>
              <a:satMod val="250000"/>
            </a:schemeClr>
          </a:glow>
        </a:effectLst>
        <a:scene3d>
          <a:camera prst="orthographicFront">
            <a:rot lat="0" lon="0" rev="0"/>
          </a:camera>
          <a:lightRig rig="glow" dir="t">
            <a:rot lat="0" lon="0" rev="1800000"/>
          </a:lightRig>
        </a:scene3d>
        <a:sp3d contourW="10160" prstMaterial="dkEdge">
          <a:bevelT w="20320" h="19050" prst="angle"/>
          <a:contourClr>
            <a:schemeClr val="phClr">
              <a:shade val="30000"/>
              <a:satMod val="150000"/>
            </a:schemeClr>
          </a:contourClr>
        </a:sp3d>
      </a:effectStyle>
    </a:effectStyleLst>
    <a:bgFillStyleLst>
      <a:solidFill>
        <a:schemeClr val="phClr"/>
      </a:solidFill>
      <a:solidFill>
        <a:schemeClr val="phClr">
          <a:tint val="93000"/>
          <a:satMod val="140000"/>
        </a:schemeClr>
      </a:solidFill>
      <a:blipFill rotWithShape="1">
        <a:blip xmlns:r="http://schemas.openxmlformats.org/officeDocument/2006/relationships" r:embed="rId1">
          <a:duotone>
            <a:schemeClr val="phClr">
              <a:tint val="70000"/>
              <a:satMod val="170000"/>
            </a:schemeClr>
            <a:schemeClr val="phClr">
              <a:shade val="70000"/>
              <a:satMod val="130000"/>
            </a:schemeClr>
          </a:duotone>
        </a:blip>
        <a:tile tx="0" ty="0" sx="100000" sy="100000" flip="none" algn="tl"/>
      </a:blipFill>
    </a:bgFillStyleLst>
  </a:fmtScheme>
</a:themeOverride>
</file>

<file path=docProps/app.xml><?xml version="1.0" encoding="utf-8"?>
<Properties xmlns="http://schemas.openxmlformats.org/officeDocument/2006/extended-properties" xmlns:vt="http://schemas.openxmlformats.org/officeDocument/2006/docPropsVTypes">
  <Template/>
  <TotalTime>2887</TotalTime>
  <Words>2737</Words>
  <Application>Microsoft Office PowerPoint</Application>
  <PresentationFormat>Grand écran</PresentationFormat>
  <Paragraphs>224</Paragraphs>
  <Slides>49</Slides>
  <Notes>0</Notes>
  <HiddenSlides>0</HiddenSlides>
  <MMClips>0</MMClips>
  <ScaleCrop>false</ScaleCrop>
  <HeadingPairs>
    <vt:vector size="6" baseType="variant">
      <vt:variant>
        <vt:lpstr>Polices utilisées</vt:lpstr>
      </vt:variant>
      <vt:variant>
        <vt:i4>7</vt:i4>
      </vt:variant>
      <vt:variant>
        <vt:lpstr>Thème</vt:lpstr>
      </vt:variant>
      <vt:variant>
        <vt:i4>1</vt:i4>
      </vt:variant>
      <vt:variant>
        <vt:lpstr>Titres des diapositives</vt:lpstr>
      </vt:variant>
      <vt:variant>
        <vt:i4>49</vt:i4>
      </vt:variant>
    </vt:vector>
  </HeadingPairs>
  <TitlesOfParts>
    <vt:vector size="57" baseType="lpstr">
      <vt:lpstr>Arial</vt:lpstr>
      <vt:lpstr>Calibri</vt:lpstr>
      <vt:lpstr>Century Gothic</vt:lpstr>
      <vt:lpstr>Symbol</vt:lpstr>
      <vt:lpstr>Times New Roman</vt:lpstr>
      <vt:lpstr>Verdana</vt:lpstr>
      <vt:lpstr>Wingdings</vt:lpstr>
      <vt:lpstr>Office Theme</vt:lpstr>
      <vt:lpstr>Rejoindre la fonction publique territoriale</vt:lpstr>
      <vt:lpstr>LA FONCTION PUBLIQUE TERRITORIALE : LES CHIFFRES CLES</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LA FONCTION PUBLIQUE TERRITORIALE : LES ENJEUX DE L’EMPLOI POUR LES ANNEES A VENIR</vt:lpstr>
      <vt:lpstr>Présentation PowerPoint</vt:lpstr>
      <vt:lpstr>Présentation PowerPoint</vt:lpstr>
      <vt:lpstr>Présentation PowerPoint</vt:lpstr>
      <vt:lpstr>LA FONCTION PUBLIQUE TERRITORIALE : LES MODES DE RECRUTEMENT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LA FONCTION PUBLIQUE TERRITORIALE : TROUVER UN EMPLOI</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PRESENTATION DE QUELQUES METIERS DE LA FPT : LE GARDIEN BRIGADIER DE POLICE MUNICIPALE</vt:lpstr>
      <vt:lpstr>Présentation PowerPoint</vt:lpstr>
      <vt:lpstr>Présentation PowerPoint</vt:lpstr>
      <vt:lpstr>Présentation PowerPoint</vt:lpstr>
      <vt:lpstr>Présentation PowerPoint</vt:lpstr>
      <vt:lpstr>PRESENTATION DE QUELQUES METIERS DE LA FPT : LE JURISTE TERRITORIAL</vt:lpstr>
      <vt:lpstr>Présentation PowerPoint</vt:lpstr>
      <vt:lpstr>Présentation PowerPoint</vt:lpstr>
      <vt:lpstr>Présentation PowerPoint</vt:lpstr>
      <vt:lpstr>MERCI DE VOTRE ATTENTION   www.fncdg.com www.emploi-territorial.fr www.metiersterritoriaux.fr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COLAS Stéphanie</dc:creator>
  <cp:lastModifiedBy>cindlab@yahoo.fr</cp:lastModifiedBy>
  <cp:revision>83</cp:revision>
  <cp:lastPrinted>2023-05-02T06:53:09Z</cp:lastPrinted>
  <dcterms:created xsi:type="dcterms:W3CDTF">2020-06-25T13:00:58Z</dcterms:created>
  <dcterms:modified xsi:type="dcterms:W3CDTF">2023-10-17T13:44:01Z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2020-06-23T00:00:00Z</vt:filetime>
  </property>
  <property fmtid="{D5CDD505-2E9C-101B-9397-08002B2CF9AE}" pid="3" name="Creator">
    <vt:lpwstr>Acrobat PDFMaker 19 pour PowerPoint</vt:lpwstr>
  </property>
  <property fmtid="{D5CDD505-2E9C-101B-9397-08002B2CF9AE}" pid="4" name="LastSaved">
    <vt:filetime>2020-06-25T00:00:00Z</vt:filetime>
  </property>
</Properties>
</file>