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64" r:id="rId3"/>
    <p:sldId id="389" r:id="rId4"/>
    <p:sldId id="390" r:id="rId5"/>
    <p:sldId id="363" r:id="rId6"/>
    <p:sldId id="361" r:id="rId7"/>
    <p:sldId id="326" r:id="rId8"/>
    <p:sldId id="325" r:id="rId9"/>
    <p:sldId id="369" r:id="rId10"/>
    <p:sldId id="370" r:id="rId11"/>
    <p:sldId id="406" r:id="rId12"/>
    <p:sldId id="408" r:id="rId13"/>
    <p:sldId id="407" r:id="rId14"/>
    <p:sldId id="409" r:id="rId15"/>
    <p:sldId id="383" r:id="rId16"/>
    <p:sldId id="392" r:id="rId17"/>
    <p:sldId id="393" r:id="rId18"/>
    <p:sldId id="394" r:id="rId19"/>
    <p:sldId id="395" r:id="rId20"/>
    <p:sldId id="397" r:id="rId21"/>
    <p:sldId id="398" r:id="rId22"/>
    <p:sldId id="399" r:id="rId23"/>
    <p:sldId id="404" r:id="rId24"/>
  </p:sldIdLst>
  <p:sldSz cx="12192000" cy="6858000"/>
  <p:notesSz cx="9929813" cy="67992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p:cViewPr varScale="1">
        <p:scale>
          <a:sx n="79" d="100"/>
          <a:sy n="79" d="100"/>
        </p:scale>
        <p:origin x="126" y="49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2919" cy="341538"/>
          </a:xfrm>
          <a:prstGeom prst="rect">
            <a:avLst/>
          </a:prstGeom>
        </p:spPr>
        <p:txBody>
          <a:bodyPr vert="horz" lIns="80293" tIns="40147" rIns="80293" bIns="40147" rtlCol="0"/>
          <a:lstStyle>
            <a:lvl1pPr algn="l">
              <a:defRPr sz="1100"/>
            </a:lvl1pPr>
          </a:lstStyle>
          <a:p>
            <a:endParaRPr lang="fr-FR"/>
          </a:p>
        </p:txBody>
      </p:sp>
      <p:sp>
        <p:nvSpPr>
          <p:cNvPr id="3" name="Espace réservé de la date 2"/>
          <p:cNvSpPr>
            <a:spLocks noGrp="1"/>
          </p:cNvSpPr>
          <p:nvPr>
            <p:ph type="dt" idx="1"/>
          </p:nvPr>
        </p:nvSpPr>
        <p:spPr>
          <a:xfrm>
            <a:off x="5624308" y="0"/>
            <a:ext cx="4302919" cy="341538"/>
          </a:xfrm>
          <a:prstGeom prst="rect">
            <a:avLst/>
          </a:prstGeom>
        </p:spPr>
        <p:txBody>
          <a:bodyPr vert="horz" lIns="80293" tIns="40147" rIns="80293" bIns="40147" rtlCol="0"/>
          <a:lstStyle>
            <a:lvl1pPr algn="r">
              <a:defRPr sz="1100"/>
            </a:lvl1pPr>
          </a:lstStyle>
          <a:p>
            <a:fld id="{DE4F6D93-680A-4BDF-816B-1A7A6A9FF035}" type="datetimeFigureOut">
              <a:rPr lang="fr-FR" smtClean="0"/>
              <a:t>17/10/2023</a:t>
            </a:fld>
            <a:endParaRPr lang="fr-FR"/>
          </a:p>
        </p:txBody>
      </p:sp>
      <p:sp>
        <p:nvSpPr>
          <p:cNvPr id="4" name="Espace réservé de l'image des diapositives 3"/>
          <p:cNvSpPr>
            <a:spLocks noGrp="1" noRot="1" noChangeAspect="1"/>
          </p:cNvSpPr>
          <p:nvPr>
            <p:ph type="sldImg" idx="2"/>
          </p:nvPr>
        </p:nvSpPr>
        <p:spPr>
          <a:xfrm>
            <a:off x="2925763" y="849313"/>
            <a:ext cx="4078287" cy="2295525"/>
          </a:xfrm>
          <a:prstGeom prst="rect">
            <a:avLst/>
          </a:prstGeom>
          <a:noFill/>
          <a:ln w="12700">
            <a:solidFill>
              <a:prstClr val="black"/>
            </a:solidFill>
          </a:ln>
        </p:spPr>
        <p:txBody>
          <a:bodyPr vert="horz" lIns="80293" tIns="40147" rIns="80293" bIns="40147" rtlCol="0" anchor="ctr"/>
          <a:lstStyle/>
          <a:p>
            <a:endParaRPr lang="fr-FR"/>
          </a:p>
        </p:txBody>
      </p:sp>
      <p:sp>
        <p:nvSpPr>
          <p:cNvPr id="5" name="Espace réservé des notes 4"/>
          <p:cNvSpPr>
            <a:spLocks noGrp="1"/>
          </p:cNvSpPr>
          <p:nvPr>
            <p:ph type="body" sz="quarter" idx="3"/>
          </p:nvPr>
        </p:nvSpPr>
        <p:spPr>
          <a:xfrm>
            <a:off x="992982" y="3272146"/>
            <a:ext cx="7943850" cy="2677209"/>
          </a:xfrm>
          <a:prstGeom prst="rect">
            <a:avLst/>
          </a:prstGeom>
        </p:spPr>
        <p:txBody>
          <a:bodyPr vert="horz" lIns="80293" tIns="40147" rIns="80293" bIns="40147"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57727"/>
            <a:ext cx="4302919" cy="341537"/>
          </a:xfrm>
          <a:prstGeom prst="rect">
            <a:avLst/>
          </a:prstGeom>
        </p:spPr>
        <p:txBody>
          <a:bodyPr vert="horz" lIns="80293" tIns="40147" rIns="80293" bIns="40147"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5624308" y="6457727"/>
            <a:ext cx="4302919" cy="341537"/>
          </a:xfrm>
          <a:prstGeom prst="rect">
            <a:avLst/>
          </a:prstGeom>
        </p:spPr>
        <p:txBody>
          <a:bodyPr vert="horz" lIns="80293" tIns="40147" rIns="80293" bIns="40147" rtlCol="0" anchor="b"/>
          <a:lstStyle>
            <a:lvl1pPr algn="r">
              <a:defRPr sz="1100"/>
            </a:lvl1pPr>
          </a:lstStyle>
          <a:p>
            <a:fld id="{90EC7AD4-26A3-4115-9E58-DE35EC37C12D}" type="slidenum">
              <a:rPr lang="fr-FR" smtClean="0"/>
              <a:t>‹N°›</a:t>
            </a:fld>
            <a:endParaRPr lang="fr-FR"/>
          </a:p>
        </p:txBody>
      </p:sp>
    </p:spTree>
    <p:extLst>
      <p:ext uri="{BB962C8B-B14F-4D97-AF65-F5344CB8AC3E}">
        <p14:creationId xmlns:p14="http://schemas.microsoft.com/office/powerpoint/2010/main" val="351637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41" y="40030"/>
            <a:ext cx="4715510" cy="574040"/>
          </a:xfrm>
          <a:prstGeom prst="rect">
            <a:avLst/>
          </a:prstGeom>
        </p:spPr>
        <p:txBody>
          <a:bodyPr wrap="square" lIns="0" tIns="0" rIns="0" bIns="0">
            <a:spAutoFit/>
          </a:bodyPr>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a:xfrm>
            <a:off x="3803303" y="2953305"/>
            <a:ext cx="8310880" cy="2707640"/>
          </a:xfrm>
          <a:prstGeom prst="rect">
            <a:avLst/>
          </a:prstGeom>
        </p:spPr>
        <p:txBody>
          <a:bodyPr wrap="square" lIns="0" tIns="0" rIns="0" bIns="0">
            <a:spAutoFit/>
          </a:bodyPr>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www.emploi-territorial.fr/" TargetMode="External"/><Relationship Id="rId2" Type="http://schemas.openxmlformats.org/officeDocument/2006/relationships/hyperlink" Target="http://www.fncdg.com/"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metiersterritoriaux.f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72" y="2969174"/>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219200" y="4292336"/>
            <a:ext cx="9982200" cy="1120820"/>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VOS COMPETENCES SONT NOS BESOINS</a:t>
            </a:r>
            <a:endParaRPr cap="all"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DE LA FONCTION PUBLIQUE TERRITORIALE</a:t>
            </a:r>
          </a:p>
        </p:txBody>
      </p:sp>
      <p:sp>
        <p:nvSpPr>
          <p:cNvPr id="7" name="ZoneTexte 6">
            <a:extLst>
              <a:ext uri="{FF2B5EF4-FFF2-40B4-BE49-F238E27FC236}">
                <a16:creationId xmlns:a16="http://schemas.microsoft.com/office/drawing/2014/main" id="{92EB4508-E7A5-4748-B069-370D5076FA05}"/>
              </a:ext>
            </a:extLst>
          </p:cNvPr>
          <p:cNvSpPr txBox="1"/>
          <p:nvPr/>
        </p:nvSpPr>
        <p:spPr>
          <a:xfrm>
            <a:off x="3505200" y="397401"/>
            <a:ext cx="8099351" cy="5324535"/>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rPr>
              <a:t>Les emplois de la Fonction Publique Territoriale s’adressent à des profils tout aussi variés que les domaines d’action : </a:t>
            </a:r>
          </a:p>
          <a:p>
            <a:pPr algn="just"/>
            <a:r>
              <a:rPr lang="fr-FR" sz="2000" dirty="0">
                <a:solidFill>
                  <a:schemeClr val="bg1"/>
                </a:solidFill>
                <a:latin typeface="Verdana" panose="020B0604030504040204" pitchFamily="34" charset="0"/>
                <a:ea typeface="Verdana" panose="020B0604030504040204" pitchFamily="34" charset="0"/>
              </a:rPr>
              <a:t>• Services régaliens : état civil, recensement, politique... </a:t>
            </a:r>
          </a:p>
          <a:p>
            <a:pPr algn="just"/>
            <a:r>
              <a:rPr lang="fr-FR" sz="2000" dirty="0">
                <a:solidFill>
                  <a:schemeClr val="bg1"/>
                </a:solidFill>
                <a:latin typeface="Verdana" panose="020B0604030504040204" pitchFamily="34" charset="0"/>
                <a:ea typeface="Verdana" panose="020B0604030504040204" pitchFamily="34" charset="0"/>
              </a:rPr>
              <a:t>• Services directs à la population : petite enfance, gestion des écoles… </a:t>
            </a:r>
          </a:p>
          <a:p>
            <a:pPr algn="just"/>
            <a:r>
              <a:rPr lang="fr-FR" sz="2000" dirty="0">
                <a:solidFill>
                  <a:schemeClr val="bg1"/>
                </a:solidFill>
                <a:latin typeface="Verdana" panose="020B0604030504040204" pitchFamily="34" charset="0"/>
                <a:ea typeface="Verdana" panose="020B0604030504040204" pitchFamily="34" charset="0"/>
              </a:rPr>
              <a:t>• Développement et animation du territoire : urbanisme, politique de la ville...</a:t>
            </a:r>
          </a:p>
          <a:p>
            <a:pPr algn="just"/>
            <a:endParaRPr lang="fr-FR" altLang="fr-FR" sz="2000" dirty="0">
              <a:solidFill>
                <a:schemeClr val="bg1"/>
              </a:solidFill>
              <a:latin typeface="Verdana" panose="020B0604030504040204" pitchFamily="34" charset="0"/>
              <a:ea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rPr>
              <a:t>La Fonction Publique territoriale est riche de 250 métiers aussi différents que par exemple : Travailleur social, juriste, auxiliaire de puériculture, médecin, animateur, éducateur de jeunes enfants, bibliothécaire, responsable de la gestion des déchets, chargé de communication, régisseur, ingénieur, gardien de police municipale, responsable qualité des eaux, urbaniste, coordinateur de crèches, conservateur de musée, responsable de l’Aide sociale à l’enfance, délégué à la protection des données, ergonome…</a:t>
            </a:r>
            <a:endParaRPr lang="fr-FR" altLang="fr-FR" sz="2000" dirty="0">
              <a:solidFill>
                <a:schemeClr val="bg1"/>
              </a:solidFill>
              <a:latin typeface="Verdana" panose="020B0604030504040204" pitchFamily="34" charset="0"/>
              <a:ea typeface="Verdana" panose="020B0604030504040204" pitchFamily="34" charset="0"/>
            </a:endParaRPr>
          </a:p>
        </p:txBody>
      </p:sp>
      <p:pic>
        <p:nvPicPr>
          <p:cNvPr id="3" name="Image 2">
            <a:extLst>
              <a:ext uri="{FF2B5EF4-FFF2-40B4-BE49-F238E27FC236}">
                <a16:creationId xmlns:a16="http://schemas.microsoft.com/office/drawing/2014/main" id="{B7E8CEC2-9ECE-4EAB-8CE8-7E0BF2376932}"/>
              </a:ext>
            </a:extLst>
          </p:cNvPr>
          <p:cNvPicPr>
            <a:picLocks noChangeAspect="1"/>
          </p:cNvPicPr>
          <p:nvPr/>
        </p:nvPicPr>
        <p:blipFill>
          <a:blip r:embed="rId2"/>
          <a:stretch>
            <a:fillRect/>
          </a:stretch>
        </p:blipFill>
        <p:spPr>
          <a:xfrm>
            <a:off x="4267200" y="5721936"/>
            <a:ext cx="7010400" cy="989863"/>
          </a:xfrm>
          <a:prstGeom prst="rect">
            <a:avLst/>
          </a:prstGeom>
        </p:spPr>
      </p:pic>
    </p:spTree>
    <p:extLst>
      <p:ext uri="{BB962C8B-B14F-4D97-AF65-F5344CB8AC3E}">
        <p14:creationId xmlns:p14="http://schemas.microsoft.com/office/powerpoint/2010/main" val="357227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523220"/>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ENJEUX</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29000" y="766733"/>
            <a:ext cx="8458200" cy="4801314"/>
          </a:xfrm>
          <a:prstGeom prst="rect">
            <a:avLst/>
          </a:prstGeom>
          <a:noFill/>
        </p:spPr>
        <p:txBody>
          <a:bodyPr wrap="square">
            <a:spAutoFit/>
          </a:bodyPr>
          <a:lstStyle/>
          <a:p>
            <a:pPr algn="just"/>
            <a:r>
              <a:rPr lang="fr-FR" sz="1800" dirty="0">
                <a:solidFill>
                  <a:srgbClr val="333399"/>
                </a:solidFill>
                <a:effectLst/>
                <a:latin typeface="Verdana" panose="020B060403050404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 travail dans la Fonction Publique Territoriale garantit un certain dynamisme et demande polyvalence et adaptation, dans un contexte de modification de la carte des structures locales.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 monde des collectivités territoriales est en pleine évolution.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Un rapport parlementaire publié en février 2019 mettait en évidence les enjeux auxquels sont confrontés les collectivités territoriales et les </a:t>
            </a: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transitions qu’elles sont amenées à gérer pour ce mandat 2020-2026 :</a:t>
            </a:r>
            <a:endParaRPr lang="fr-FR" sz="1800" dirty="0">
              <a:solidFill>
                <a:schemeClr val="bg1"/>
              </a:solidFill>
              <a:effectLst/>
              <a:latin typeface="Times New Roman" panose="02020603050405020304" pitchFamily="18" charset="0"/>
              <a:ea typeface="Times New Roman" panose="02020603050405020304" pitchFamily="18"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transition territoriale liée aux réformes législatives adoptées depuis 2010 </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évolution normative avec de nouvelles contraintes juridiques dans tous les domaines (Ont dû être appliquées ces dernières années de nouvelles réformes concernant la protection des données, les marchés publics, l’urbanisme, la santé, le développement économique, les RH…)</a:t>
            </a:r>
            <a:endParaRPr lang="fr-FR" sz="18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901380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523220"/>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ENJEUX</a:t>
            </a:r>
          </a:p>
        </p:txBody>
      </p:sp>
      <p:sp>
        <p:nvSpPr>
          <p:cNvPr id="6" name="ZoneTexte 5">
            <a:extLst>
              <a:ext uri="{FF2B5EF4-FFF2-40B4-BE49-F238E27FC236}">
                <a16:creationId xmlns:a16="http://schemas.microsoft.com/office/drawing/2014/main" id="{FB44FA22-D086-4BD1-862A-5F60BF964E52}"/>
              </a:ext>
            </a:extLst>
          </p:cNvPr>
          <p:cNvSpPr txBox="1"/>
          <p:nvPr/>
        </p:nvSpPr>
        <p:spPr>
          <a:xfrm>
            <a:off x="3404616" y="304800"/>
            <a:ext cx="8458200" cy="6186309"/>
          </a:xfrm>
          <a:prstGeom prst="rect">
            <a:avLst/>
          </a:prstGeom>
          <a:noFill/>
        </p:spPr>
        <p:txBody>
          <a:bodyPr wrap="square">
            <a:spAutoFit/>
          </a:bodyPr>
          <a:lstStyle/>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transition écologique, énergétique, digitale et numérique qui amènent les collectivités à revoir leurs politiques publiques et la gestion des services</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évolution démographique avec le vieillissement de la population et les attentes nouvelles des jeunes générations</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contrainte économique avec la nécessaire maîtrise des dépenses publiques. </a:t>
            </a:r>
            <a:r>
              <a:rPr lang="fr-FR"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rPr>
              <a:t>Quel que soit le type de collectivité, commune, intercommunalité, conseil Départemental ou régional, la maitrise de la masse salariale constituera la première priorité en matière de gestion des ressources humaines pour le mandat 2020/2026</a:t>
            </a:r>
            <a:endParaRPr lang="fr-FR" sz="1800" dirty="0">
              <a:solidFill>
                <a:schemeClr val="bg1"/>
              </a:solidFill>
              <a:effectLst/>
              <a:latin typeface="Times New Roman" panose="02020603050405020304" pitchFamily="18" charset="0"/>
              <a:ea typeface="Calibri" panose="020F0502020204030204" pitchFamily="34" charset="0"/>
            </a:endParaRPr>
          </a:p>
          <a:p>
            <a:pPr marL="342900" lvl="0" indent="-342900" algn="just">
              <a:buFont typeface="Calibri" panose="020F0502020204030204" pitchFamily="34" charset="0"/>
              <a:buChar char="-"/>
            </a:pPr>
            <a:r>
              <a:rPr lang="fr-FR" sz="1800" dirty="0">
                <a:solidFill>
                  <a:schemeClr val="bg1"/>
                </a:solidFill>
                <a:effectLst/>
                <a:latin typeface="Verdana" panose="020B0604030504040204" pitchFamily="34" charset="0"/>
                <a:ea typeface="Calibri" panose="020F0502020204030204" pitchFamily="34" charset="0"/>
                <a:cs typeface="Arial" panose="020B0604020202020204" pitchFamily="34" charset="0"/>
              </a:rPr>
              <a:t>une mutation professionnelle, la fonction publique territoriale étant en pleine évolution.</a:t>
            </a:r>
            <a:endParaRPr lang="fr-FR" sz="1800" dirty="0">
              <a:solidFill>
                <a:schemeClr val="bg1"/>
              </a:solidFill>
              <a:effectLst/>
              <a:latin typeface="Times New Roman" panose="02020603050405020304" pitchFamily="18" charset="0"/>
              <a:ea typeface="Calibri" panose="020F0502020204030204" pitchFamily="34" charset="0"/>
            </a:endParaRPr>
          </a:p>
          <a:p>
            <a:pPr algn="just"/>
            <a:endParaRPr lang="fr-FR" sz="1800" dirty="0">
              <a:solidFill>
                <a:schemeClr val="bg1"/>
              </a:solidFill>
              <a:effectLst/>
              <a:latin typeface="Times New Roman" panose="02020603050405020304" pitchFamily="18" charset="0"/>
              <a:ea typeface="Calibri" panose="020F0502020204030204" pitchFamily="34"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Les agents publics sont directement impactés par ces changements, ce qui peut constituer de nouvelles possibilités d’évolution comme l’ouverture de nouveaux métiers, la mise en œuvre de nouvelles activités…</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effectLst/>
                <a:latin typeface="Verdana" panose="020B0604030504040204" pitchFamily="34" charset="0"/>
                <a:ea typeface="Times New Roman" panose="02020603050405020304" pitchFamily="18" charset="0"/>
              </a:rPr>
              <a:t> </a:t>
            </a:r>
            <a:endParaRPr lang="fr-FR" sz="1800" dirty="0">
              <a:solidFill>
                <a:schemeClr val="bg1"/>
              </a:solidFill>
              <a:effectLst/>
              <a:latin typeface="Times New Roman" panose="02020603050405020304" pitchFamily="18" charset="0"/>
              <a:ea typeface="Times New Roman" panose="02020603050405020304" pitchFamily="18" charset="0"/>
            </a:endParaRPr>
          </a:p>
          <a:p>
            <a:pPr algn="just"/>
            <a:r>
              <a:rPr lang="fr-FR" sz="1800" dirty="0">
                <a:solidFill>
                  <a:schemeClr val="bg1"/>
                </a:solidFill>
                <a:latin typeface="Verdana" panose="020B0604030504040204" pitchFamily="34" charset="0"/>
                <a:ea typeface="Verdana" panose="020B0604030504040204" pitchFamily="34" charset="0"/>
              </a:rPr>
              <a:t>Le remplacement des départs constitue la première raison de recrutement dans les collectivités. Près de 40% des agents territoriaux partiront à la retraite d’ici 2030. </a:t>
            </a:r>
          </a:p>
          <a:p>
            <a:pPr algn="just"/>
            <a:endParaRPr lang="fr-FR" sz="18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7652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sp>
        <p:nvSpPr>
          <p:cNvPr id="6" name="ZoneTexte 5">
            <a:extLst>
              <a:ext uri="{FF2B5EF4-FFF2-40B4-BE49-F238E27FC236}">
                <a16:creationId xmlns:a16="http://schemas.microsoft.com/office/drawing/2014/main" id="{1E38FDEC-B7F2-4CE0-8594-F4BFB22A6E1D}"/>
              </a:ext>
            </a:extLst>
          </p:cNvPr>
          <p:cNvSpPr txBox="1"/>
          <p:nvPr/>
        </p:nvSpPr>
        <p:spPr>
          <a:xfrm>
            <a:off x="3429000" y="228600"/>
            <a:ext cx="8685914" cy="984885"/>
          </a:xfrm>
          <a:prstGeom prst="rect">
            <a:avLst/>
          </a:prstGeom>
          <a:noFill/>
        </p:spPr>
        <p:txBody>
          <a:bodyPr wrap="square">
            <a:spAutoFit/>
          </a:bodyPr>
          <a:lstStyle/>
          <a:p>
            <a:pPr marL="0" indent="0" algn="just">
              <a:buFont typeface="Arial" charset="0"/>
              <a:buNone/>
              <a:defRPr/>
            </a:pPr>
            <a:r>
              <a:rPr lang="fr-FR" altLang="fr-FR" sz="2000" b="1" cap="all" dirty="0">
                <a:solidFill>
                  <a:schemeClr val="bg1"/>
                </a:solidFill>
                <a:latin typeface="Verdana" panose="020B0604030504040204" pitchFamily="34" charset="0"/>
                <a:ea typeface="Verdana" panose="020B0604030504040204" pitchFamily="34" charset="0"/>
              </a:rPr>
              <a:t>Depuis 2015, entre 56 000 et 110 000 offres d’emplois publiées chaque année</a:t>
            </a:r>
          </a:p>
          <a:p>
            <a:pPr marL="0" indent="0">
              <a:buFont typeface="Arial" charset="0"/>
              <a:buNone/>
              <a:defRPr/>
            </a:pPr>
            <a:endParaRPr lang="fr-FR" sz="1800" b="1" cap="all" dirty="0"/>
          </a:p>
        </p:txBody>
      </p:sp>
      <p:pic>
        <p:nvPicPr>
          <p:cNvPr id="3" name="Image 2">
            <a:extLst>
              <a:ext uri="{FF2B5EF4-FFF2-40B4-BE49-F238E27FC236}">
                <a16:creationId xmlns:a16="http://schemas.microsoft.com/office/drawing/2014/main" id="{E1E8D705-A1EA-762B-3E5E-13EA79FDE886}"/>
              </a:ext>
            </a:extLst>
          </p:cNvPr>
          <p:cNvPicPr>
            <a:picLocks noChangeAspect="1"/>
          </p:cNvPicPr>
          <p:nvPr/>
        </p:nvPicPr>
        <p:blipFill>
          <a:blip r:embed="rId2"/>
          <a:stretch>
            <a:fillRect/>
          </a:stretch>
        </p:blipFill>
        <p:spPr>
          <a:xfrm>
            <a:off x="3616727" y="2133600"/>
            <a:ext cx="8489043" cy="3481544"/>
          </a:xfrm>
          <a:prstGeom prst="rect">
            <a:avLst/>
          </a:prstGeom>
        </p:spPr>
      </p:pic>
    </p:spTree>
    <p:extLst>
      <p:ext uri="{BB962C8B-B14F-4D97-AF65-F5344CB8AC3E}">
        <p14:creationId xmlns:p14="http://schemas.microsoft.com/office/powerpoint/2010/main" val="1313303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Image 3">
            <a:extLst>
              <a:ext uri="{FF2B5EF4-FFF2-40B4-BE49-F238E27FC236}">
                <a16:creationId xmlns:a16="http://schemas.microsoft.com/office/drawing/2014/main" id="{C430E451-FD83-4D46-9ECB-E5CA2E0CB9EE}"/>
              </a:ext>
            </a:extLst>
          </p:cNvPr>
          <p:cNvPicPr>
            <a:picLocks noChangeAspect="1"/>
          </p:cNvPicPr>
          <p:nvPr/>
        </p:nvPicPr>
        <p:blipFill>
          <a:blip r:embed="rId2"/>
          <a:stretch>
            <a:fillRect/>
          </a:stretch>
        </p:blipFill>
        <p:spPr>
          <a:xfrm>
            <a:off x="3886200" y="381000"/>
            <a:ext cx="7982299" cy="4813752"/>
          </a:xfrm>
          <a:prstGeom prst="rect">
            <a:avLst/>
          </a:prstGeom>
        </p:spPr>
      </p:pic>
      <p:sp>
        <p:nvSpPr>
          <p:cNvPr id="3" name="ZoneTexte 2">
            <a:extLst>
              <a:ext uri="{FF2B5EF4-FFF2-40B4-BE49-F238E27FC236}">
                <a16:creationId xmlns:a16="http://schemas.microsoft.com/office/drawing/2014/main" id="{3E679A20-9E6F-A5A5-F280-68DE2DC8D0A9}"/>
              </a:ext>
            </a:extLst>
          </p:cNvPr>
          <p:cNvSpPr txBox="1"/>
          <p:nvPr/>
        </p:nvSpPr>
        <p:spPr>
          <a:xfrm>
            <a:off x="3907970" y="5410200"/>
            <a:ext cx="7826829" cy="1015663"/>
          </a:xfrm>
          <a:prstGeom prst="rect">
            <a:avLst/>
          </a:prstGeom>
          <a:noFill/>
        </p:spPr>
        <p:txBody>
          <a:bodyPr wrap="square">
            <a:spAutoFit/>
          </a:bodyPr>
          <a:lstStyle/>
          <a:p>
            <a:pPr marL="0" indent="0" algn="just" fontAlgn="auto">
              <a:spcAft>
                <a:spcPts val="0"/>
              </a:spcAft>
              <a:buFont typeface="Arial" pitchFamily="34" charset="0"/>
              <a:buNone/>
              <a:defRPr/>
            </a:pPr>
            <a:r>
              <a:rPr lang="fr-FR" sz="2000" dirty="0">
                <a:solidFill>
                  <a:schemeClr val="bg1"/>
                </a:solidFill>
                <a:latin typeface="Verdana" panose="020B0604030504040204" pitchFamily="34" charset="0"/>
                <a:ea typeface="Verdana" panose="020B0604030504040204" pitchFamily="34" charset="0"/>
              </a:rPr>
              <a:t>Les créations de poste portent principalement sur les services techniques, l’aménagement et le développement, les fonctions supports, l’enfance, l’éducation et la jeunesse.</a:t>
            </a:r>
          </a:p>
        </p:txBody>
      </p:sp>
    </p:spTree>
    <p:extLst>
      <p:ext uri="{BB962C8B-B14F-4D97-AF65-F5344CB8AC3E}">
        <p14:creationId xmlns:p14="http://schemas.microsoft.com/office/powerpoint/2010/main" val="290416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Image 3">
            <a:extLst>
              <a:ext uri="{FF2B5EF4-FFF2-40B4-BE49-F238E27FC236}">
                <a16:creationId xmlns:a16="http://schemas.microsoft.com/office/drawing/2014/main" id="{9A4E7FDD-F809-52FD-BCC6-AA6EF3CC5510}"/>
              </a:ext>
            </a:extLst>
          </p:cNvPr>
          <p:cNvPicPr>
            <a:picLocks noChangeAspect="1"/>
          </p:cNvPicPr>
          <p:nvPr/>
        </p:nvPicPr>
        <p:blipFill>
          <a:blip r:embed="rId2"/>
          <a:stretch>
            <a:fillRect/>
          </a:stretch>
        </p:blipFill>
        <p:spPr>
          <a:xfrm>
            <a:off x="3581400" y="152400"/>
            <a:ext cx="4065092" cy="3829233"/>
          </a:xfrm>
          <a:prstGeom prst="rect">
            <a:avLst/>
          </a:prstGeom>
        </p:spPr>
      </p:pic>
      <p:pic>
        <p:nvPicPr>
          <p:cNvPr id="7" name="Image 6">
            <a:extLst>
              <a:ext uri="{FF2B5EF4-FFF2-40B4-BE49-F238E27FC236}">
                <a16:creationId xmlns:a16="http://schemas.microsoft.com/office/drawing/2014/main" id="{098272BC-2BB5-1365-BA85-9AFB8D9C6165}"/>
              </a:ext>
            </a:extLst>
          </p:cNvPr>
          <p:cNvPicPr>
            <a:picLocks noChangeAspect="1"/>
          </p:cNvPicPr>
          <p:nvPr/>
        </p:nvPicPr>
        <p:blipFill>
          <a:blip r:embed="rId3"/>
          <a:stretch>
            <a:fillRect/>
          </a:stretch>
        </p:blipFill>
        <p:spPr>
          <a:xfrm>
            <a:off x="7798892" y="2618119"/>
            <a:ext cx="4223213" cy="3994158"/>
          </a:xfrm>
          <a:prstGeom prst="rect">
            <a:avLst/>
          </a:prstGeom>
        </p:spPr>
      </p:pic>
    </p:spTree>
    <p:extLst>
      <p:ext uri="{BB962C8B-B14F-4D97-AF65-F5344CB8AC3E}">
        <p14:creationId xmlns:p14="http://schemas.microsoft.com/office/powerpoint/2010/main" val="1656585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a:solidFill>
                  <a:schemeClr val="accent5"/>
                </a:solidFill>
                <a:latin typeface="Verdana" panose="020B0604030504040204" pitchFamily="34" charset="0"/>
                <a:ea typeface="Verdana" panose="020B0604030504040204" pitchFamily="34" charset="0"/>
              </a:rPr>
              <a:t>LES OFFRES D’EMPLOI DE LA FONCTION PUBLIQUE TERRITORIALE</a:t>
            </a:r>
            <a:endParaRPr lang="fr-FR" altLang="fr-FR" sz="2800" b="1" dirty="0">
              <a:solidFill>
                <a:schemeClr val="accent5"/>
              </a:solidFill>
              <a:latin typeface="Verdana" panose="020B0604030504040204" pitchFamily="34" charset="0"/>
              <a:ea typeface="Verdana" panose="020B0604030504040204" pitchFamily="34" charset="0"/>
            </a:endParaRPr>
          </a:p>
        </p:txBody>
      </p:sp>
      <p:pic>
        <p:nvPicPr>
          <p:cNvPr id="7" name="Espace réservé du contenu 3">
            <a:extLst>
              <a:ext uri="{FF2B5EF4-FFF2-40B4-BE49-F238E27FC236}">
                <a16:creationId xmlns:a16="http://schemas.microsoft.com/office/drawing/2014/main" id="{1762E4B6-4C71-44E4-AE1C-1DECBD66F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312445" y="1355853"/>
            <a:ext cx="8879555" cy="4146293"/>
          </a:xfrm>
          <a:prstGeom prst="rect">
            <a:avLst/>
          </a:prstGeom>
        </p:spPr>
      </p:pic>
    </p:spTree>
    <p:extLst>
      <p:ext uri="{BB962C8B-B14F-4D97-AF65-F5344CB8AC3E}">
        <p14:creationId xmlns:p14="http://schemas.microsoft.com/office/powerpoint/2010/main" val="2241307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815882"/>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OPPORTUNITES DE RECRUTEMENT</a:t>
            </a:r>
          </a:p>
        </p:txBody>
      </p:sp>
      <p:sp>
        <p:nvSpPr>
          <p:cNvPr id="6" name="ZoneTexte 5">
            <a:extLst>
              <a:ext uri="{FF2B5EF4-FFF2-40B4-BE49-F238E27FC236}">
                <a16:creationId xmlns:a16="http://schemas.microsoft.com/office/drawing/2014/main" id="{B26377CE-293D-4B47-8572-883480783C84}"/>
              </a:ext>
            </a:extLst>
          </p:cNvPr>
          <p:cNvSpPr txBox="1"/>
          <p:nvPr/>
        </p:nvSpPr>
        <p:spPr>
          <a:xfrm>
            <a:off x="3505200" y="881895"/>
            <a:ext cx="8534400" cy="3170099"/>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On constate depuis 2018 de très fortes opportunités de recrutement sur le recrutement dans la filière Administrative ou sur les métiers de Secrétaire de mairie ou d’Assistant de gestion ressources humaines.</a:t>
            </a:r>
          </a:p>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rPr>
              <a:t>Des tensions se manifestent en matière de recherche de profils qui détiennent des compétences (Assistant de gestion financière, budgétaire ou comptable, Médecin, Chargé de la commande publique, Instructeur des autorisations d’urbanisme).</a:t>
            </a:r>
          </a:p>
        </p:txBody>
      </p:sp>
    </p:spTree>
    <p:extLst>
      <p:ext uri="{BB962C8B-B14F-4D97-AF65-F5344CB8AC3E}">
        <p14:creationId xmlns:p14="http://schemas.microsoft.com/office/powerpoint/2010/main" val="1692448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91CF00D-03A4-0A4C-838C-2A29B30354AF}"/>
              </a:ext>
            </a:extLst>
          </p:cNvPr>
          <p:cNvPicPr>
            <a:picLocks noChangeAspect="1"/>
          </p:cNvPicPr>
          <p:nvPr/>
        </p:nvPicPr>
        <p:blipFill>
          <a:blip r:embed="rId2"/>
          <a:stretch>
            <a:fillRect/>
          </a:stretch>
        </p:blipFill>
        <p:spPr>
          <a:xfrm>
            <a:off x="4713822" y="838200"/>
            <a:ext cx="5335266" cy="5117157"/>
          </a:xfrm>
          <a:prstGeom prst="rect">
            <a:avLst/>
          </a:prstGeom>
        </p:spPr>
      </p:pic>
      <p:sp>
        <p:nvSpPr>
          <p:cNvPr id="2" name="ZoneTexte 1">
            <a:extLst>
              <a:ext uri="{FF2B5EF4-FFF2-40B4-BE49-F238E27FC236}">
                <a16:creationId xmlns:a16="http://schemas.microsoft.com/office/drawing/2014/main" id="{7493C3E4-C6AC-3B6D-B28E-DA3449762727}"/>
              </a:ext>
            </a:extLst>
          </p:cNvPr>
          <p:cNvSpPr txBox="1"/>
          <p:nvPr/>
        </p:nvSpPr>
        <p:spPr>
          <a:xfrm>
            <a:off x="21265" y="2667000"/>
            <a:ext cx="3352800" cy="1815882"/>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OPPORTUNITES DE RECRUTEMENT</a:t>
            </a:r>
          </a:p>
        </p:txBody>
      </p:sp>
    </p:spTree>
    <p:extLst>
      <p:ext uri="{BB962C8B-B14F-4D97-AF65-F5344CB8AC3E}">
        <p14:creationId xmlns:p14="http://schemas.microsoft.com/office/powerpoint/2010/main" val="652464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304844"/>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L’EVOLUTION DES METIERS DE LA FPT: DES COMPETENCES POUR ACCOMPAGNER LES TRANSITIONS</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48203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E1A43DF-B5F1-14D5-3C58-25BC08DE06DE}"/>
              </a:ext>
            </a:extLst>
          </p:cNvPr>
          <p:cNvSpPr txBox="1"/>
          <p:nvPr/>
        </p:nvSpPr>
        <p:spPr>
          <a:xfrm>
            <a:off x="21265" y="2667000"/>
            <a:ext cx="3352800" cy="1015663"/>
          </a:xfrm>
          <a:prstGeom prst="rect">
            <a:avLst/>
          </a:prstGeom>
          <a:noFill/>
        </p:spPr>
        <p:txBody>
          <a:bodyPr wrap="square">
            <a:spAutoFit/>
          </a:bodyPr>
          <a:lstStyle/>
          <a:p>
            <a:pPr algn="ctr">
              <a:defRPr/>
            </a:pPr>
            <a:r>
              <a:rPr lang="fr-FR" altLang="fr-FR" sz="2000" b="1" dirty="0">
                <a:solidFill>
                  <a:schemeClr val="accent5"/>
                </a:solidFill>
                <a:latin typeface="Verdana" panose="020B0604030504040204" pitchFamily="34" charset="0"/>
                <a:ea typeface="Verdana" panose="020B0604030504040204" pitchFamily="34" charset="0"/>
              </a:rPr>
              <a:t>LE DEVELOPPEMENT DE NOUVEAUX METIERS</a:t>
            </a:r>
          </a:p>
        </p:txBody>
      </p:sp>
      <p:sp>
        <p:nvSpPr>
          <p:cNvPr id="6" name="ZoneTexte 5">
            <a:extLst>
              <a:ext uri="{FF2B5EF4-FFF2-40B4-BE49-F238E27FC236}">
                <a16:creationId xmlns:a16="http://schemas.microsoft.com/office/drawing/2014/main" id="{19A3B73B-B928-757A-2FD0-D8B4A480DD32}"/>
              </a:ext>
            </a:extLst>
          </p:cNvPr>
          <p:cNvSpPr txBox="1"/>
          <p:nvPr/>
        </p:nvSpPr>
        <p:spPr>
          <a:xfrm>
            <a:off x="3733800" y="609600"/>
            <a:ext cx="8153400" cy="6740307"/>
          </a:xfrm>
          <a:prstGeom prst="rect">
            <a:avLst/>
          </a:prstGeom>
          <a:noFill/>
        </p:spPr>
        <p:txBody>
          <a:bodyPr wrap="square">
            <a:spAutoFit/>
          </a:bodyPr>
          <a:lstStyle/>
          <a:p>
            <a:pPr marL="342900" lvl="0" indent="-342900" algn="just" defTabSz="457200" eaLnBrk="0" fontAlgn="base" hangingPunct="0">
              <a:spcBef>
                <a:spcPct val="20000"/>
              </a:spcBef>
              <a:spcAft>
                <a:spcPct val="0"/>
              </a:spcAft>
              <a:buFont typeface="Arial" pitchFamily="34" charset="0"/>
              <a:buChar char="•"/>
              <a:defRPr/>
            </a:pPr>
            <a:r>
              <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rPr>
              <a:t>Les fonctions des agents territoriaux ont été amenées à évoluer vers un rôle renforcé de conseil ou de contrôle interne en lien avec les nouvelles obligations pesant sur les collectivités en matière de commande publique, de déontologie ou de protection des données. </a:t>
            </a:r>
          </a:p>
          <a:p>
            <a:pPr lvl="0" algn="just" defTabSz="457200" eaLnBrk="0" fontAlgn="base" hangingPunct="0">
              <a:spcBef>
                <a:spcPct val="20000"/>
              </a:spcBef>
              <a:spcAft>
                <a:spcPct val="0"/>
              </a:spcAft>
              <a:defRPr/>
            </a:pP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342900" lvl="0" indent="-342900" algn="just" defTabSz="457200" eaLnBrk="0" fontAlgn="base" hangingPunct="0">
              <a:spcBef>
                <a:spcPct val="20000"/>
              </a:spcBef>
              <a:spcAft>
                <a:spcPct val="0"/>
              </a:spcAft>
              <a:buFont typeface="Arial" pitchFamily="34" charset="0"/>
              <a:buChar char="•"/>
              <a:defRPr/>
            </a:pPr>
            <a:r>
              <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rPr>
              <a:t>Parallèlement, le législateur a modifié le champ de compétences des collectivités comme en matière d’urbanisme ce qui a entraîné l’émergence de nouveaux métiers.</a:t>
            </a:r>
          </a:p>
          <a:p>
            <a:pPr marL="342900" lvl="0" indent="-342900" algn="just" defTabSz="457200" eaLnBrk="0" fontAlgn="base" hangingPunct="0">
              <a:spcBef>
                <a:spcPct val="20000"/>
              </a:spcBef>
              <a:spcAft>
                <a:spcPct val="0"/>
              </a:spcAft>
              <a:buFont typeface="Arial" pitchFamily="34" charset="0"/>
              <a:buChar char="•"/>
              <a:defRPr/>
            </a:pPr>
            <a:endParaRPr lang="fr-FR" b="0" i="0" u="none" strike="noStrike" baseline="0" dirty="0">
              <a:solidFill>
                <a:schemeClr val="bg1"/>
              </a:solidFill>
              <a:latin typeface="Verdana" panose="020B0604030504040204" pitchFamily="34" charset="0"/>
              <a:ea typeface="Verdana" panose="020B0604030504040204" pitchFamily="34" charset="0"/>
            </a:endParaRPr>
          </a:p>
          <a:p>
            <a:pPr marL="342900" lvl="0" indent="-342900" algn="just" defTabSz="457200" eaLnBrk="0" fontAlgn="base" hangingPunct="0">
              <a:spcBef>
                <a:spcPct val="20000"/>
              </a:spcBef>
              <a:spcAft>
                <a:spcPct val="0"/>
              </a:spcAft>
              <a:buFont typeface="Arial" pitchFamily="34" charset="0"/>
              <a:buChar char="•"/>
              <a:defRPr/>
            </a:pPr>
            <a:r>
              <a:rPr lang="fr-FR" sz="1800" dirty="0">
                <a:solidFill>
                  <a:schemeClr val="bg1"/>
                </a:solidFill>
                <a:latin typeface="Verdana" panose="020B0604030504040204" pitchFamily="34" charset="0"/>
                <a:ea typeface="Verdana" panose="020B0604030504040204" pitchFamily="34" charset="0"/>
              </a:rPr>
              <a:t>Ainsi de </a:t>
            </a:r>
            <a:r>
              <a:rPr lang="fr-FR" sz="1800" b="1" dirty="0">
                <a:solidFill>
                  <a:schemeClr val="bg1"/>
                </a:solidFill>
                <a:latin typeface="Verdana" panose="020B0604030504040204" pitchFamily="34" charset="0"/>
                <a:ea typeface="Verdana" panose="020B0604030504040204" pitchFamily="34" charset="0"/>
              </a:rPr>
              <a:t>nombreux métiers sont en émergence </a:t>
            </a:r>
            <a:r>
              <a:rPr lang="fr-FR" sz="1800" dirty="0">
                <a:solidFill>
                  <a:schemeClr val="bg1"/>
                </a:solidFill>
                <a:latin typeface="Verdana" panose="020B0604030504040204" pitchFamily="34" charset="0"/>
                <a:ea typeface="Verdana" panose="020B0604030504040204" pitchFamily="34" charset="0"/>
              </a:rPr>
              <a:t>en matière de: </a:t>
            </a:r>
          </a:p>
          <a:p>
            <a:pPr algn="just" defTabSz="457200" eaLnBrk="0" fontAlgn="base" hangingPunct="0">
              <a:spcBef>
                <a:spcPct val="20000"/>
              </a:spcBef>
              <a:spcAft>
                <a:spcPct val="0"/>
              </a:spcAft>
              <a:defRPr/>
            </a:pPr>
            <a:r>
              <a:rPr lang="fr-FR" sz="1800" dirty="0">
                <a:solidFill>
                  <a:schemeClr val="bg1"/>
                </a:solidFill>
                <a:latin typeface="Verdana" panose="020B0604030504040204" pitchFamily="34" charset="0"/>
                <a:ea typeface="Verdana" panose="020B0604030504040204" pitchFamily="34" charset="0"/>
              </a:rPr>
              <a:t>-</a:t>
            </a:r>
            <a:r>
              <a:rPr lang="fr-FR" dirty="0">
                <a:solidFill>
                  <a:schemeClr val="bg1"/>
                </a:solidFill>
                <a:latin typeface="Verdana" panose="020B0604030504040204" pitchFamily="34" charset="0"/>
                <a:ea typeface="Verdana" panose="020B0604030504040204" pitchFamily="34" charset="0"/>
              </a:rPr>
              <a:t> </a:t>
            </a:r>
            <a:r>
              <a:rPr lang="fr-FR" sz="1800" dirty="0">
                <a:solidFill>
                  <a:schemeClr val="bg1"/>
                </a:solidFill>
                <a:latin typeface="Verdana" panose="020B0604030504040204" pitchFamily="34" charset="0"/>
                <a:ea typeface="Verdana" panose="020B0604030504040204" pitchFamily="34" charset="0"/>
              </a:rPr>
              <a:t>systèmes d’information (Chef de projet communicati</a:t>
            </a:r>
            <a:r>
              <a:rPr lang="fr-FR" dirty="0">
                <a:solidFill>
                  <a:schemeClr val="bg1"/>
                </a:solidFill>
                <a:latin typeface="Verdana" panose="020B0604030504040204" pitchFamily="34" charset="0"/>
                <a:ea typeface="Verdana" panose="020B0604030504040204" pitchFamily="34" charset="0"/>
              </a:rPr>
              <a:t>on </a:t>
            </a:r>
            <a:r>
              <a:rPr lang="fr-FR" sz="1800" dirty="0">
                <a:solidFill>
                  <a:schemeClr val="bg1"/>
                </a:solidFill>
                <a:latin typeface="Verdana" panose="020B0604030504040204" pitchFamily="34" charset="0"/>
                <a:ea typeface="Verdana" panose="020B0604030504040204" pitchFamily="34" charset="0"/>
              </a:rPr>
              <a:t>numérique, </a:t>
            </a:r>
            <a:r>
              <a:rPr lang="fr-FR" sz="1800" b="0" i="0" u="none" strike="noStrike" baseline="0" dirty="0">
                <a:solidFill>
                  <a:schemeClr val="bg1"/>
                </a:solidFill>
                <a:latin typeface="Verdana" panose="020B0604030504040204" pitchFamily="34" charset="0"/>
                <a:ea typeface="Verdana" panose="020B0604030504040204" pitchFamily="34" charset="0"/>
              </a:rPr>
              <a:t>Responsable sécurité des systèmes d'information</a:t>
            </a:r>
          </a:p>
          <a:p>
            <a:pPr marL="285750" indent="-285750" algn="just" defTabSz="457200" eaLnBrk="0" fontAlgn="base" hangingPunct="0">
              <a:spcBef>
                <a:spcPct val="20000"/>
              </a:spcBef>
              <a:spcAft>
                <a:spcPct val="0"/>
              </a:spcAft>
              <a:buFontTx/>
              <a:buChar char="-"/>
              <a:defRPr/>
            </a:pPr>
            <a:r>
              <a:rPr lang="fr-FR" dirty="0">
                <a:solidFill>
                  <a:schemeClr val="bg1"/>
                </a:solidFill>
                <a:latin typeface="Verdana" panose="020B0604030504040204" pitchFamily="34" charset="0"/>
                <a:ea typeface="Verdana" panose="020B0604030504040204" pitchFamily="34" charset="0"/>
              </a:rPr>
              <a:t>gestion des organisations (</a:t>
            </a:r>
            <a:r>
              <a:rPr lang="fr-FR" sz="1800" b="0" i="0" u="none" strike="noStrike" baseline="0" dirty="0">
                <a:solidFill>
                  <a:schemeClr val="bg1"/>
                </a:solidFill>
                <a:latin typeface="Verdana" panose="020B0604030504040204" pitchFamily="34" charset="0"/>
                <a:ea typeface="Verdana" panose="020B0604030504040204" pitchFamily="34" charset="0"/>
              </a:rPr>
              <a:t>Conseiller en organisation, Contrôleur de gestion )</a:t>
            </a:r>
          </a:p>
          <a:p>
            <a:pPr marL="285750" indent="-285750" algn="just" defTabSz="457200" eaLnBrk="0" fontAlgn="base" hangingPunct="0">
              <a:spcBef>
                <a:spcPct val="20000"/>
              </a:spcBef>
              <a:spcAft>
                <a:spcPct val="0"/>
              </a:spcAft>
              <a:buFontTx/>
              <a:buChar char="-"/>
              <a:defRPr/>
            </a:pPr>
            <a:r>
              <a:rPr lang="fr-FR" dirty="0">
                <a:solidFill>
                  <a:schemeClr val="bg1"/>
                </a:solidFill>
                <a:latin typeface="Verdana" panose="020B0604030504040204" pitchFamily="34" charset="0"/>
                <a:ea typeface="Verdana" panose="020B0604030504040204" pitchFamily="34" charset="0"/>
              </a:rPr>
              <a:t>Santé, sécurité et qualité de vie au travail (</a:t>
            </a:r>
            <a:r>
              <a:rPr lang="fr-FR" sz="1800" b="0" i="0" u="none" strike="noStrike" baseline="0" dirty="0">
                <a:solidFill>
                  <a:schemeClr val="bg1"/>
                </a:solidFill>
                <a:latin typeface="Verdana" panose="020B0604030504040204" pitchFamily="34" charset="0"/>
                <a:ea typeface="Verdana" panose="020B0604030504040204" pitchFamily="34" charset="0"/>
              </a:rPr>
              <a:t>Conseiller en prévention des risques professionnels) </a:t>
            </a:r>
          </a:p>
          <a:p>
            <a:endParaRPr lang="fr-FR" sz="1800" b="0" i="0" u="none" strike="noStrike" baseline="0" dirty="0">
              <a:latin typeface="Calibri" panose="020F0502020204030204" pitchFamily="34" charset="0"/>
            </a:endParaRPr>
          </a:p>
          <a:p>
            <a:pPr marL="342900" lvl="0" indent="-342900" algn="just" defTabSz="457200" eaLnBrk="0" fontAlgn="base" hangingPunct="0">
              <a:spcBef>
                <a:spcPct val="20000"/>
              </a:spcBef>
              <a:spcAft>
                <a:spcPct val="0"/>
              </a:spcAft>
              <a:buFont typeface="Arial" pitchFamily="34" charset="0"/>
              <a:buChar char="•"/>
              <a:defRPr/>
            </a:pP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lvl="0" algn="just" defTabSz="457200" eaLnBrk="0" fontAlgn="base" hangingPunct="0">
              <a:spcBef>
                <a:spcPct val="20000"/>
              </a:spcBef>
              <a:spcAft>
                <a:spcPct val="0"/>
              </a:spcAft>
              <a:defRPr/>
            </a:pPr>
            <a:endParaRPr lang="fr-FR" sz="18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342900" lvl="0" indent="-342900" algn="just" defTabSz="457200" eaLnBrk="0" fontAlgn="base" hangingPunct="0">
              <a:spcBef>
                <a:spcPct val="20000"/>
              </a:spcBef>
              <a:spcAft>
                <a:spcPct val="0"/>
              </a:spcAft>
              <a:buFont typeface="Arial" pitchFamily="34" charset="0"/>
              <a:buChar char="•"/>
              <a:defRPr/>
            </a:pPr>
            <a:endParaRPr lang="fr-FR" sz="18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13806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8A8527A-B507-27B0-59C2-F5793B6894AE}"/>
              </a:ext>
            </a:extLst>
          </p:cNvPr>
          <p:cNvSpPr txBox="1"/>
          <p:nvPr/>
        </p:nvSpPr>
        <p:spPr>
          <a:xfrm>
            <a:off x="3962400" y="914400"/>
            <a:ext cx="7391400" cy="5466112"/>
          </a:xfrm>
          <a:prstGeom prst="rect">
            <a:avLst/>
          </a:prstGeom>
          <a:noFill/>
        </p:spPr>
        <p:txBody>
          <a:bodyPr wrap="square">
            <a:spAutoFit/>
          </a:bodyPr>
          <a:lstStyle/>
          <a:p>
            <a:pPr algn="just" fontAlgn="auto">
              <a:spcAft>
                <a:spcPts val="0"/>
              </a:spcAft>
              <a:defRPr/>
            </a:pPr>
            <a:r>
              <a:rPr lang="fr-FR" dirty="0">
                <a:solidFill>
                  <a:schemeClr val="bg1"/>
                </a:solidFill>
                <a:latin typeface="Verdana" panose="020B0604030504040204" pitchFamily="34" charset="0"/>
                <a:ea typeface="Verdana" panose="020B0604030504040204" pitchFamily="34" charset="0"/>
              </a:rPr>
              <a:t>Dans la 4</a:t>
            </a:r>
            <a:r>
              <a:rPr lang="fr-FR" baseline="30000" dirty="0">
                <a:solidFill>
                  <a:schemeClr val="bg1"/>
                </a:solidFill>
                <a:latin typeface="Verdana" panose="020B0604030504040204" pitchFamily="34" charset="0"/>
                <a:ea typeface="Verdana" panose="020B0604030504040204" pitchFamily="34" charset="0"/>
              </a:rPr>
              <a:t>ème</a:t>
            </a:r>
            <a:r>
              <a:rPr lang="fr-FR" dirty="0">
                <a:solidFill>
                  <a:schemeClr val="bg1"/>
                </a:solidFill>
                <a:latin typeface="Verdana" panose="020B0604030504040204" pitchFamily="34" charset="0"/>
                <a:ea typeface="Verdana" panose="020B0604030504040204" pitchFamily="34" charset="0"/>
              </a:rPr>
              <a:t> édition du répertoire des métiers de la FPT publié en 2019, le CNFPT a identifié 19 nouveaux métiers dont ceux de :</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référent déontologue</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délégué à la protection des données</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instructeur des autorisations d’urbanisme</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gestionnaire de l’aire d’accueil des publics itinérants</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responsable qualité</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auditeur interne</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conseiller en mobilité</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Ergonome</a:t>
            </a:r>
          </a:p>
          <a:p>
            <a:pPr algn="just" fontAlgn="auto">
              <a:spcAft>
                <a:spcPts val="0"/>
              </a:spcAft>
              <a:buFontTx/>
              <a:buChar char="-"/>
              <a:defRPr/>
            </a:pPr>
            <a:r>
              <a:rPr lang="fr-FR" dirty="0">
                <a:solidFill>
                  <a:schemeClr val="bg1"/>
                </a:solidFill>
                <a:latin typeface="Verdana" panose="020B0604030504040204" pitchFamily="34" charset="0"/>
                <a:ea typeface="Verdana" panose="020B0604030504040204" pitchFamily="34" charset="0"/>
              </a:rPr>
              <a:t>acheteur public.</a:t>
            </a:r>
          </a:p>
          <a:p>
            <a:pPr algn="just" fontAlgn="auto">
              <a:spcAft>
                <a:spcPts val="0"/>
              </a:spcAft>
              <a:buFontTx/>
              <a:buChar char="-"/>
              <a:defRPr/>
            </a:pPr>
            <a:endParaRPr lang="fr-FR" dirty="0">
              <a:solidFill>
                <a:schemeClr val="bg1"/>
              </a:solidFill>
              <a:latin typeface="Verdana" panose="020B0604030504040204" pitchFamily="34" charset="0"/>
              <a:ea typeface="Verdana" panose="020B0604030504040204" pitchFamily="34" charset="0"/>
            </a:endParaRPr>
          </a:p>
          <a:p>
            <a:pPr lvl="0" algn="just" defTabSz="457200" eaLnBrk="0" fontAlgn="base" hangingPunct="0">
              <a:spcBef>
                <a:spcPct val="20000"/>
              </a:spcBef>
              <a:spcAft>
                <a:spcPct val="0"/>
              </a:spcAft>
              <a:defRPr/>
            </a:pPr>
            <a:endParaRPr lang="fr-FR" sz="18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lvl="0" algn="just" defTabSz="457200" eaLnBrk="0" fontAlgn="base" hangingPunct="0">
              <a:spcBef>
                <a:spcPct val="20000"/>
              </a:spcBef>
              <a:spcAft>
                <a:spcPct val="0"/>
              </a:spcAft>
              <a:defRPr/>
            </a:pPr>
            <a:br>
              <a:rPr lang="fr-FR" sz="1800" dirty="0">
                <a:solidFill>
                  <a:prstClr val="black"/>
                </a:solidFill>
                <a:latin typeface="Verdana" panose="020B0604030504040204" pitchFamily="34" charset="0"/>
                <a:ea typeface="Verdana" panose="020B0604030504040204" pitchFamily="34" charset="0"/>
                <a:cs typeface="Verdana" panose="020B0604030504040204" pitchFamily="34" charset="0"/>
              </a:rPr>
            </a:br>
            <a:r>
              <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rPr>
              <a:t>Le domaine du développement durable et des transitions connaissent également de fortes hausses de créations de postes ces dernières années.</a:t>
            </a:r>
          </a:p>
          <a:p>
            <a:pPr algn="just" fontAlgn="auto">
              <a:spcAft>
                <a:spcPts val="0"/>
              </a:spcAft>
              <a:buFontTx/>
              <a:buChar char="-"/>
              <a:defRPr/>
            </a:pPr>
            <a:endParaRPr lang="fr-FR" dirty="0">
              <a:solidFill>
                <a:schemeClr val="bg1"/>
              </a:solidFill>
              <a:latin typeface="Verdana" panose="020B0604030504040204" pitchFamily="34" charset="0"/>
              <a:ea typeface="Verdana" panose="020B0604030504040204" pitchFamily="34" charset="0"/>
            </a:endParaRPr>
          </a:p>
        </p:txBody>
      </p:sp>
      <p:sp>
        <p:nvSpPr>
          <p:cNvPr id="5" name="ZoneTexte 4">
            <a:extLst>
              <a:ext uri="{FF2B5EF4-FFF2-40B4-BE49-F238E27FC236}">
                <a16:creationId xmlns:a16="http://schemas.microsoft.com/office/drawing/2014/main" id="{8E1A43DF-B5F1-14D5-3C58-25BC08DE06DE}"/>
              </a:ext>
            </a:extLst>
          </p:cNvPr>
          <p:cNvSpPr txBox="1"/>
          <p:nvPr/>
        </p:nvSpPr>
        <p:spPr>
          <a:xfrm>
            <a:off x="21265" y="2667000"/>
            <a:ext cx="3352800" cy="1015663"/>
          </a:xfrm>
          <a:prstGeom prst="rect">
            <a:avLst/>
          </a:prstGeom>
          <a:noFill/>
        </p:spPr>
        <p:txBody>
          <a:bodyPr wrap="square">
            <a:spAutoFit/>
          </a:bodyPr>
          <a:lstStyle/>
          <a:p>
            <a:pPr algn="ctr">
              <a:defRPr/>
            </a:pPr>
            <a:r>
              <a:rPr lang="fr-FR" altLang="fr-FR" sz="2000" b="1" dirty="0">
                <a:solidFill>
                  <a:schemeClr val="accent5"/>
                </a:solidFill>
                <a:latin typeface="Verdana" panose="020B0604030504040204" pitchFamily="34" charset="0"/>
                <a:ea typeface="Verdana" panose="020B0604030504040204" pitchFamily="34" charset="0"/>
              </a:rPr>
              <a:t>LE DEVELOPPEMENT DE NOUVEAUX METIERS</a:t>
            </a:r>
          </a:p>
        </p:txBody>
      </p:sp>
    </p:spTree>
    <p:extLst>
      <p:ext uri="{BB962C8B-B14F-4D97-AF65-F5344CB8AC3E}">
        <p14:creationId xmlns:p14="http://schemas.microsoft.com/office/powerpoint/2010/main" val="956708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2F78AC1-F9C8-61BC-4066-F98C240B66D0}"/>
              </a:ext>
            </a:extLst>
          </p:cNvPr>
          <p:cNvSpPr txBox="1"/>
          <p:nvPr/>
        </p:nvSpPr>
        <p:spPr>
          <a:xfrm>
            <a:off x="21265" y="2667000"/>
            <a:ext cx="3352800" cy="1015663"/>
          </a:xfrm>
          <a:prstGeom prst="rect">
            <a:avLst/>
          </a:prstGeom>
          <a:noFill/>
        </p:spPr>
        <p:txBody>
          <a:bodyPr wrap="square">
            <a:spAutoFit/>
          </a:bodyPr>
          <a:lstStyle/>
          <a:p>
            <a:pPr algn="ctr">
              <a:defRPr/>
            </a:pPr>
            <a:r>
              <a:rPr lang="fr-FR" altLang="fr-FR" sz="2000" b="1" dirty="0">
                <a:solidFill>
                  <a:schemeClr val="accent5"/>
                </a:solidFill>
                <a:latin typeface="Verdana" panose="020B0604030504040204" pitchFamily="34" charset="0"/>
                <a:ea typeface="Verdana" panose="020B0604030504040204" pitchFamily="34" charset="0"/>
              </a:rPr>
              <a:t>LE IMPACTS DES TRANSITIONS SUR LES METIERS</a:t>
            </a:r>
          </a:p>
        </p:txBody>
      </p:sp>
      <p:sp>
        <p:nvSpPr>
          <p:cNvPr id="5" name="ZoneTexte 4">
            <a:extLst>
              <a:ext uri="{FF2B5EF4-FFF2-40B4-BE49-F238E27FC236}">
                <a16:creationId xmlns:a16="http://schemas.microsoft.com/office/drawing/2014/main" id="{E5BFF5AC-C37F-5AB9-7325-A3F4DA3B0E95}"/>
              </a:ext>
            </a:extLst>
          </p:cNvPr>
          <p:cNvSpPr txBox="1"/>
          <p:nvPr/>
        </p:nvSpPr>
        <p:spPr>
          <a:xfrm>
            <a:off x="3657600" y="304800"/>
            <a:ext cx="8305800" cy="6771084"/>
          </a:xfrm>
          <a:prstGeom prst="rect">
            <a:avLst/>
          </a:prstGeom>
          <a:noFill/>
        </p:spPr>
        <p:txBody>
          <a:bodyPr wrap="square">
            <a:spAutoFit/>
          </a:bodyPr>
          <a:lstStyle/>
          <a:p>
            <a:pPr algn="just" fontAlgn="auto">
              <a:spcAft>
                <a:spcPts val="0"/>
              </a:spcAft>
              <a:defRPr/>
            </a:pPr>
            <a:r>
              <a:rPr lang="fr-FR" dirty="0">
                <a:solidFill>
                  <a:schemeClr val="bg1"/>
                </a:solidFill>
                <a:latin typeface="Verdana" panose="020B0604030504040204" pitchFamily="34" charset="0"/>
                <a:ea typeface="Verdana" panose="020B0604030504040204" pitchFamily="34" charset="0"/>
              </a:rPr>
              <a:t>Outre l’émergence de nouveaux métiers pour répondre à de nouveaux besoins, les transitions impliquent une évolution des compétences exercées sur les métiers existants :</a:t>
            </a:r>
          </a:p>
          <a:p>
            <a:pPr algn="just" fontAlgn="auto">
              <a:spcAft>
                <a:spcPts val="0"/>
              </a:spcAft>
              <a:defRPr/>
            </a:pP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285750" indent="-285750" algn="just" fontAlgn="auto">
              <a:spcAft>
                <a:spcPts val="0"/>
              </a:spcAft>
              <a:buFont typeface="Wingdings" panose="05000000000000000000" pitchFamily="2" charset="2"/>
              <a:buChar char="Ø"/>
              <a:defRPr/>
            </a:pPr>
            <a:r>
              <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rPr>
              <a:t>Transition numérique</a:t>
            </a:r>
          </a:p>
          <a:p>
            <a:pPr algn="l"/>
            <a:endParaRPr lang="fr-FR" sz="1800" b="0" i="0" u="none" strike="noStrike" baseline="0" dirty="0">
              <a:solidFill>
                <a:srgbClr val="000000"/>
              </a:solidFill>
              <a:latin typeface="Verdana" panose="020B0604030504040204" pitchFamily="34" charset="0"/>
              <a:ea typeface="Verdana" panose="020B0604030504040204" pitchFamily="34" charset="0"/>
            </a:endParaRPr>
          </a:p>
          <a:p>
            <a:r>
              <a:rPr lang="fr-FR" sz="1400" b="0" i="0" u="none" strike="noStrike" baseline="0" dirty="0">
                <a:solidFill>
                  <a:schemeClr val="bg1"/>
                </a:solidFill>
                <a:latin typeface="Verdana" panose="020B0604030504040204" pitchFamily="34" charset="0"/>
                <a:ea typeface="Verdana" panose="020B0604030504040204" pitchFamily="34" charset="0"/>
              </a:rPr>
              <a:t>•Assistant de gestion administrative </a:t>
            </a:r>
          </a:p>
          <a:p>
            <a:r>
              <a:rPr lang="fr-FR" sz="1400" b="0" i="0" u="none" strike="noStrike" baseline="0" dirty="0">
                <a:solidFill>
                  <a:schemeClr val="bg1"/>
                </a:solidFill>
                <a:latin typeface="Verdana" panose="020B0604030504040204" pitchFamily="34" charset="0"/>
                <a:ea typeface="Verdana" panose="020B0604030504040204" pitchFamily="34" charset="0"/>
              </a:rPr>
              <a:t>•Secrétaire de mairie </a:t>
            </a:r>
          </a:p>
          <a:p>
            <a:r>
              <a:rPr lang="fr-FR" sz="1400" b="0" i="0" u="none" strike="noStrike" baseline="0" dirty="0">
                <a:solidFill>
                  <a:schemeClr val="bg1"/>
                </a:solidFill>
                <a:latin typeface="Verdana" panose="020B0604030504040204" pitchFamily="34" charset="0"/>
                <a:ea typeface="Verdana" panose="020B0604030504040204" pitchFamily="34" charset="0"/>
              </a:rPr>
              <a:t>•Assistant de gestion financière, budgétaire ou comptable</a:t>
            </a:r>
          </a:p>
          <a:p>
            <a:r>
              <a:rPr lang="fr-FR" sz="1400" b="0" i="0" u="none" strike="noStrike" baseline="0" dirty="0">
                <a:solidFill>
                  <a:schemeClr val="bg1"/>
                </a:solidFill>
                <a:latin typeface="Verdana" panose="020B0604030504040204" pitchFamily="34" charset="0"/>
                <a:ea typeface="Verdana" panose="020B0604030504040204" pitchFamily="34" charset="0"/>
              </a:rPr>
              <a:t>•Assistant de gestion des ressources humaines</a:t>
            </a:r>
          </a:p>
          <a:p>
            <a:pPr algn="just" fontAlgn="auto">
              <a:spcAft>
                <a:spcPts val="0"/>
              </a:spcAft>
              <a:defRPr/>
            </a:pP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285750" indent="-285750" algn="just" fontAlgn="auto">
              <a:spcAft>
                <a:spcPts val="0"/>
              </a:spcAft>
              <a:buFont typeface="Wingdings" panose="05000000000000000000" pitchFamily="2" charset="2"/>
              <a:buChar char="Ø"/>
              <a:defRPr/>
            </a:pPr>
            <a:r>
              <a:rPr lang="fr-FR" dirty="0">
                <a:solidFill>
                  <a:schemeClr val="bg1"/>
                </a:solidFill>
                <a:latin typeface="Verdana" panose="020B0604030504040204" pitchFamily="34" charset="0"/>
                <a:ea typeface="Verdana" panose="020B0604030504040204" pitchFamily="34" charset="0"/>
                <a:cs typeface="Verdana" panose="020B0604030504040204" pitchFamily="34" charset="0"/>
              </a:rPr>
              <a:t>Transition énergétique</a:t>
            </a: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l"/>
            <a:endParaRPr lang="fr-FR" sz="1800" b="0" i="0" u="none" strike="noStrike" baseline="0" dirty="0">
              <a:solidFill>
                <a:srgbClr val="000000"/>
              </a:solidFill>
              <a:latin typeface="Verdana" panose="020B0604030504040204" pitchFamily="34" charset="0"/>
              <a:ea typeface="Verdana" panose="020B0604030504040204" pitchFamily="34" charset="0"/>
            </a:endParaRPr>
          </a:p>
          <a:p>
            <a:r>
              <a:rPr lang="fr-FR" sz="1400" b="0" i="0" u="none" strike="noStrike" baseline="0" dirty="0">
                <a:solidFill>
                  <a:schemeClr val="bg1"/>
                </a:solidFill>
                <a:latin typeface="Verdana" panose="020B0604030504040204" pitchFamily="34" charset="0"/>
                <a:ea typeface="Verdana" panose="020B0604030504040204" pitchFamily="34" charset="0"/>
              </a:rPr>
              <a:t>•Responsable des services techniques </a:t>
            </a:r>
          </a:p>
          <a:p>
            <a:r>
              <a:rPr lang="fr-FR" sz="1400" b="0" i="0" u="none" strike="noStrike" baseline="0" dirty="0">
                <a:solidFill>
                  <a:schemeClr val="bg1"/>
                </a:solidFill>
                <a:latin typeface="Verdana" panose="020B0604030504040204" pitchFamily="34" charset="0"/>
                <a:ea typeface="Verdana" panose="020B0604030504040204" pitchFamily="34" charset="0"/>
              </a:rPr>
              <a:t>•Chargé de maintenance du patrimoine bâti</a:t>
            </a:r>
          </a:p>
          <a:p>
            <a:r>
              <a:rPr lang="fr-FR" sz="1400" b="0" i="0" u="none" strike="noStrike" baseline="0" dirty="0">
                <a:solidFill>
                  <a:schemeClr val="bg1"/>
                </a:solidFill>
                <a:latin typeface="Verdana" panose="020B0604030504040204" pitchFamily="34" charset="0"/>
                <a:ea typeface="Verdana" panose="020B0604030504040204" pitchFamily="34" charset="0"/>
              </a:rPr>
              <a:t>•Responsable des bâtiments</a:t>
            </a:r>
          </a:p>
          <a:p>
            <a:r>
              <a:rPr lang="fr-FR" sz="1400" b="0" i="0" u="none" strike="noStrike" baseline="0" dirty="0">
                <a:solidFill>
                  <a:schemeClr val="bg1"/>
                </a:solidFill>
                <a:latin typeface="Verdana" panose="020B0604030504040204" pitchFamily="34" charset="0"/>
                <a:ea typeface="Verdana" panose="020B0604030504040204" pitchFamily="34" charset="0"/>
              </a:rPr>
              <a:t>•Agent de services polyvalent en milieu rural</a:t>
            </a:r>
          </a:p>
          <a:p>
            <a:pPr marL="285750" indent="-285750" algn="just" fontAlgn="auto">
              <a:spcAft>
                <a:spcPts val="0"/>
              </a:spcAft>
              <a:buFont typeface="Wingdings" panose="05000000000000000000" pitchFamily="2" charset="2"/>
              <a:buChar char="Ø"/>
              <a:defRPr/>
            </a:pPr>
            <a:endParaRPr lang="fr-FR" sz="18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285750" indent="-285750" algn="just" fontAlgn="auto">
              <a:spcAft>
                <a:spcPts val="0"/>
              </a:spcAft>
              <a:buFont typeface="Wingdings" panose="05000000000000000000" pitchFamily="2" charset="2"/>
              <a:buChar char="Ø"/>
              <a:defRPr/>
            </a:pPr>
            <a:r>
              <a:rPr lang="fr-FR" dirty="0">
                <a:solidFill>
                  <a:schemeClr val="bg1"/>
                </a:solidFill>
                <a:latin typeface="Verdana" panose="020B0604030504040204" pitchFamily="34" charset="0"/>
                <a:ea typeface="Verdana" panose="020B0604030504040204" pitchFamily="34" charset="0"/>
                <a:cs typeface="Verdana" panose="020B0604030504040204" pitchFamily="34" charset="0"/>
              </a:rPr>
              <a:t>Transition environnementale </a:t>
            </a:r>
          </a:p>
          <a:p>
            <a:pPr marL="285750" indent="-285750" algn="just" fontAlgn="auto">
              <a:spcAft>
                <a:spcPts val="0"/>
              </a:spcAft>
              <a:buFont typeface="Wingdings" panose="05000000000000000000" pitchFamily="2" charset="2"/>
              <a:buChar char="Ø"/>
              <a:defRPr/>
            </a:pPr>
            <a:endParaRPr lang="fr-FR" sz="1800" b="0" i="0" u="none" strike="noStrike" baseline="0" dirty="0">
              <a:solidFill>
                <a:srgbClr val="000000"/>
              </a:solidFill>
              <a:latin typeface="Verdana" panose="020B0604030504040204" pitchFamily="34" charset="0"/>
              <a:ea typeface="Verdana" panose="020B0604030504040204" pitchFamily="34" charset="0"/>
            </a:endParaRPr>
          </a:p>
          <a:p>
            <a:r>
              <a:rPr lang="fr-FR" sz="1400" b="0" i="0" u="none" strike="noStrike" baseline="0" dirty="0">
                <a:solidFill>
                  <a:schemeClr val="bg1"/>
                </a:solidFill>
                <a:latin typeface="Verdana" panose="020B0604030504040204" pitchFamily="34" charset="0"/>
                <a:ea typeface="Verdana" panose="020B0604030504040204" pitchFamily="34" charset="0"/>
              </a:rPr>
              <a:t>•Agent des interventions techniques polyvalent en milieu rural</a:t>
            </a:r>
          </a:p>
          <a:p>
            <a:r>
              <a:rPr lang="fr-FR" sz="1400" b="0" i="0" u="none" strike="noStrike" baseline="0" dirty="0">
                <a:solidFill>
                  <a:schemeClr val="bg1"/>
                </a:solidFill>
                <a:latin typeface="Verdana" panose="020B0604030504040204" pitchFamily="34" charset="0"/>
                <a:ea typeface="Verdana" panose="020B0604030504040204" pitchFamily="34" charset="0"/>
              </a:rPr>
              <a:t>•Chargé de travaux espaces verts</a:t>
            </a:r>
          </a:p>
          <a:p>
            <a:r>
              <a:rPr lang="fr-FR" sz="1400" b="0" i="0" u="none" strike="noStrike" baseline="0" dirty="0">
                <a:solidFill>
                  <a:schemeClr val="bg1"/>
                </a:solidFill>
                <a:latin typeface="Verdana" panose="020B0604030504040204" pitchFamily="34" charset="0"/>
                <a:ea typeface="Verdana" panose="020B0604030504040204" pitchFamily="34" charset="0"/>
              </a:rPr>
              <a:t>•Responsable des services techniques</a:t>
            </a:r>
          </a:p>
          <a:p>
            <a:r>
              <a:rPr lang="fr-FR" sz="1400" b="0" i="0" u="none" strike="noStrike" baseline="0" dirty="0">
                <a:solidFill>
                  <a:schemeClr val="bg1"/>
                </a:solidFill>
                <a:latin typeface="Verdana" panose="020B0604030504040204" pitchFamily="34" charset="0"/>
                <a:ea typeface="Verdana" panose="020B0604030504040204" pitchFamily="34" charset="0"/>
              </a:rPr>
              <a:t>•Agent de propreté des espaces publics</a:t>
            </a:r>
          </a:p>
          <a:p>
            <a:endParaRPr lang="fr-FR" sz="1800" b="0" i="0" u="none" strike="noStrike" baseline="0" dirty="0">
              <a:solidFill>
                <a:srgbClr val="000000"/>
              </a:solidFill>
              <a:latin typeface="Calibri" panose="020F0502020204030204" pitchFamily="34" charset="0"/>
            </a:endParaRPr>
          </a:p>
          <a:p>
            <a:pPr algn="just" fontAlgn="auto">
              <a:spcAft>
                <a:spcPts val="0"/>
              </a:spcAft>
              <a:defRPr/>
            </a:pPr>
            <a:endParaRPr lang="fr-FR"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58465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2166619"/>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l">
              <a:lnSpc>
                <a:spcPct val="100000"/>
              </a:lnSpc>
            </a:pPr>
            <a:r>
              <a:rPr lang="fr-FR" sz="2800" spc="-5" dirty="0">
                <a:solidFill>
                  <a:srgbClr val="002060"/>
                </a:solidFill>
                <a:latin typeface="Verdana" panose="020B0604030504040204" pitchFamily="34" charset="0"/>
                <a:ea typeface="Verdana" panose="020B0604030504040204" pitchFamily="34" charset="0"/>
              </a:rPr>
              <a:t>LE GARDIEN BRIGADIER DE POLICE MUNICIPALE</a:t>
            </a:r>
            <a:br>
              <a:rPr lang="fr-FR" sz="2800" spc="-5" dirty="0">
                <a:solidFill>
                  <a:srgbClr val="002060"/>
                </a:solidFill>
                <a:latin typeface="Verdana" panose="020B0604030504040204" pitchFamily="34" charset="0"/>
                <a:ea typeface="Verdana" panose="020B0604030504040204" pitchFamily="34" charset="0"/>
              </a:rPr>
            </a:br>
            <a:r>
              <a:rPr lang="fr-FR" sz="2800" spc="-5" dirty="0">
                <a:solidFill>
                  <a:srgbClr val="002060"/>
                </a:solidFill>
                <a:latin typeface="Verdana" panose="020B0604030504040204" pitchFamily="34" charset="0"/>
                <a:ea typeface="Verdana" panose="020B0604030504040204" pitchFamily="34" charset="0"/>
              </a:rPr>
              <a:t>LE JURISTE TERRITORIAL</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29453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B5B22B12-A70C-2523-3462-65C450DB0B74}"/>
              </a:ext>
            </a:extLst>
          </p:cNvPr>
          <p:cNvPicPr>
            <a:picLocks noChangeAspect="1"/>
          </p:cNvPicPr>
          <p:nvPr/>
        </p:nvPicPr>
        <p:blipFill rotWithShape="1">
          <a:blip r:embed="rId2"/>
          <a:srcRect b="4963"/>
          <a:stretch/>
        </p:blipFill>
        <p:spPr>
          <a:xfrm>
            <a:off x="3810000" y="30480"/>
            <a:ext cx="6096000" cy="3001108"/>
          </a:xfrm>
          <a:prstGeom prst="rect">
            <a:avLst/>
          </a:prstGeom>
        </p:spPr>
      </p:pic>
      <p:sp>
        <p:nvSpPr>
          <p:cNvPr id="6" name="ZoneTexte 5">
            <a:extLst>
              <a:ext uri="{FF2B5EF4-FFF2-40B4-BE49-F238E27FC236}">
                <a16:creationId xmlns:a16="http://schemas.microsoft.com/office/drawing/2014/main" id="{90857E6C-DD2D-ABE8-29D2-1C8E02BC637C}"/>
              </a:ext>
            </a:extLst>
          </p:cNvPr>
          <p:cNvSpPr txBox="1"/>
          <p:nvPr/>
        </p:nvSpPr>
        <p:spPr>
          <a:xfrm>
            <a:off x="3494532" y="3305908"/>
            <a:ext cx="8392668" cy="2308324"/>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La police municipale est la troisième composante des forces de sécurité intérieure avec la gendarmerie et la police nationale. Elle est placée sous l’autorité du maire et intervient au sein des communes ou des intercommunalités pour effectuer des missions de prévention, de surveillance du bon ordre, de la tranquillité, de la sécurité et de la salubrité publiques.</a:t>
            </a:r>
          </a:p>
          <a:p>
            <a:pPr algn="just"/>
            <a:r>
              <a:rPr lang="fr-FR" dirty="0">
                <a:solidFill>
                  <a:schemeClr val="bg1"/>
                </a:solidFill>
                <a:latin typeface="Verdana" panose="020B0604030504040204" pitchFamily="34" charset="0"/>
                <a:ea typeface="Verdana" panose="020B0604030504040204" pitchFamily="34" charset="0"/>
              </a:rPr>
              <a:t>Les effectifs de la Police municipale ont quadruplé entre 1984 et aujourd’hui. On compte plus de 24 000 policiers municipaux en France.</a:t>
            </a:r>
          </a:p>
        </p:txBody>
      </p:sp>
    </p:spTree>
    <p:extLst>
      <p:ext uri="{BB962C8B-B14F-4D97-AF65-F5344CB8AC3E}">
        <p14:creationId xmlns:p14="http://schemas.microsoft.com/office/powerpoint/2010/main" val="139844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90857E6C-DD2D-ABE8-29D2-1C8E02BC637C}"/>
              </a:ext>
            </a:extLst>
          </p:cNvPr>
          <p:cNvSpPr txBox="1"/>
          <p:nvPr/>
        </p:nvSpPr>
        <p:spPr>
          <a:xfrm>
            <a:off x="3448812" y="81677"/>
            <a:ext cx="8392668" cy="2862322"/>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Les activités des gardiens-brigadiers de police municipale sont très variées. </a:t>
            </a:r>
          </a:p>
          <a:p>
            <a:pPr algn="just"/>
            <a:r>
              <a:rPr lang="fr-FR" dirty="0">
                <a:solidFill>
                  <a:schemeClr val="bg1"/>
                </a:solidFill>
                <a:latin typeface="Verdana" panose="020B0604030504040204" pitchFamily="34" charset="0"/>
                <a:ea typeface="Verdana" panose="020B0604030504040204" pitchFamily="34" charset="0"/>
              </a:rPr>
              <a:t>On peut citer par exemple : </a:t>
            </a:r>
          </a:p>
          <a:p>
            <a:pPr algn="just"/>
            <a:r>
              <a:rPr lang="fr-FR" dirty="0">
                <a:solidFill>
                  <a:schemeClr val="bg1"/>
                </a:solidFill>
                <a:latin typeface="Verdana" panose="020B0604030504040204" pitchFamily="34" charset="0"/>
                <a:ea typeface="Verdana" panose="020B0604030504040204" pitchFamily="34" charset="0"/>
              </a:rPr>
              <a:t>• la verbalisation des infractions au code de la route </a:t>
            </a:r>
          </a:p>
          <a:p>
            <a:pPr algn="just"/>
            <a:r>
              <a:rPr lang="fr-FR" dirty="0">
                <a:solidFill>
                  <a:schemeClr val="bg1"/>
                </a:solidFill>
                <a:latin typeface="Verdana" panose="020B0604030504040204" pitchFamily="34" charset="0"/>
                <a:ea typeface="Verdana" panose="020B0604030504040204" pitchFamily="34" charset="0"/>
              </a:rPr>
              <a:t>• l’information aux usagers </a:t>
            </a:r>
          </a:p>
          <a:p>
            <a:pPr algn="just"/>
            <a:r>
              <a:rPr lang="fr-FR" dirty="0">
                <a:solidFill>
                  <a:schemeClr val="bg1"/>
                </a:solidFill>
                <a:latin typeface="Verdana" panose="020B0604030504040204" pitchFamily="34" charset="0"/>
                <a:ea typeface="Verdana" panose="020B0604030504040204" pitchFamily="34" charset="0"/>
              </a:rPr>
              <a:t>• l’interpellation dans le cadre du flagrant délit </a:t>
            </a:r>
          </a:p>
          <a:p>
            <a:pPr algn="just"/>
            <a:r>
              <a:rPr lang="fr-FR" dirty="0">
                <a:solidFill>
                  <a:schemeClr val="bg1"/>
                </a:solidFill>
                <a:latin typeface="Verdana" panose="020B0604030504040204" pitchFamily="34" charset="0"/>
                <a:ea typeface="Verdana" panose="020B0604030504040204" pitchFamily="34" charset="0"/>
              </a:rPr>
              <a:t>• la sécurisation des manifestations, des fêtes et des marchés… </a:t>
            </a:r>
          </a:p>
          <a:p>
            <a:pPr algn="just"/>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Les missions prédominantes du métier sont axées sur la prévention et la proximité à l’égard de la population. </a:t>
            </a:r>
          </a:p>
        </p:txBody>
      </p:sp>
      <p:sp>
        <p:nvSpPr>
          <p:cNvPr id="4" name="ZoneTexte 3">
            <a:extLst>
              <a:ext uri="{FF2B5EF4-FFF2-40B4-BE49-F238E27FC236}">
                <a16:creationId xmlns:a16="http://schemas.microsoft.com/office/drawing/2014/main" id="{AD72050C-7171-944F-02B9-5772BB832495}"/>
              </a:ext>
            </a:extLst>
          </p:cNvPr>
          <p:cNvSpPr txBox="1"/>
          <p:nvPr/>
        </p:nvSpPr>
        <p:spPr>
          <a:xfrm>
            <a:off x="3488436" y="3094047"/>
            <a:ext cx="8392668" cy="646331"/>
          </a:xfrm>
          <a:prstGeom prst="rect">
            <a:avLst/>
          </a:prstGeom>
          <a:noFill/>
        </p:spPr>
        <p:txBody>
          <a:bodyPr wrap="square">
            <a:spAutoFit/>
          </a:bodyPr>
          <a:lstStyle/>
          <a:p>
            <a:r>
              <a:rPr lang="fr-FR" dirty="0">
                <a:solidFill>
                  <a:schemeClr val="bg1"/>
                </a:solidFill>
                <a:latin typeface="Verdana" panose="020B0604030504040204" pitchFamily="34" charset="0"/>
                <a:ea typeface="Verdana" panose="020B0604030504040204" pitchFamily="34" charset="0"/>
              </a:rPr>
              <a:t>Les missions de gardiens-brigadiers de police municipale s’organisent autour de trois catégories d’interventions :</a:t>
            </a:r>
          </a:p>
        </p:txBody>
      </p:sp>
      <p:pic>
        <p:nvPicPr>
          <p:cNvPr id="10" name="Image 9">
            <a:extLst>
              <a:ext uri="{FF2B5EF4-FFF2-40B4-BE49-F238E27FC236}">
                <a16:creationId xmlns:a16="http://schemas.microsoft.com/office/drawing/2014/main" id="{CFD06D09-40D8-E6BC-154D-1300E185A1DF}"/>
              </a:ext>
            </a:extLst>
          </p:cNvPr>
          <p:cNvPicPr>
            <a:picLocks noChangeAspect="1"/>
          </p:cNvPicPr>
          <p:nvPr/>
        </p:nvPicPr>
        <p:blipFill>
          <a:blip r:embed="rId2"/>
          <a:stretch>
            <a:fillRect/>
          </a:stretch>
        </p:blipFill>
        <p:spPr>
          <a:xfrm>
            <a:off x="4038600" y="3840049"/>
            <a:ext cx="3124200" cy="2878911"/>
          </a:xfrm>
          <a:prstGeom prst="rect">
            <a:avLst/>
          </a:prstGeom>
        </p:spPr>
      </p:pic>
      <p:pic>
        <p:nvPicPr>
          <p:cNvPr id="12" name="Image 11">
            <a:extLst>
              <a:ext uri="{FF2B5EF4-FFF2-40B4-BE49-F238E27FC236}">
                <a16:creationId xmlns:a16="http://schemas.microsoft.com/office/drawing/2014/main" id="{B521B337-D0E4-51E2-8F73-87094E6348E2}"/>
              </a:ext>
            </a:extLst>
          </p:cNvPr>
          <p:cNvPicPr>
            <a:picLocks noChangeAspect="1"/>
          </p:cNvPicPr>
          <p:nvPr/>
        </p:nvPicPr>
        <p:blipFill>
          <a:blip r:embed="rId3"/>
          <a:stretch>
            <a:fillRect/>
          </a:stretch>
        </p:blipFill>
        <p:spPr>
          <a:xfrm>
            <a:off x="8001000" y="3840049"/>
            <a:ext cx="3410256" cy="2846822"/>
          </a:xfrm>
          <a:prstGeom prst="rect">
            <a:avLst/>
          </a:prstGeom>
        </p:spPr>
      </p:pic>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Tree>
    <p:extLst>
      <p:ext uri="{BB962C8B-B14F-4D97-AF65-F5344CB8AC3E}">
        <p14:creationId xmlns:p14="http://schemas.microsoft.com/office/powerpoint/2010/main" val="620298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3" name="Image 2">
            <a:extLst>
              <a:ext uri="{FF2B5EF4-FFF2-40B4-BE49-F238E27FC236}">
                <a16:creationId xmlns:a16="http://schemas.microsoft.com/office/drawing/2014/main" id="{8333CF12-1B75-92D5-1B7A-BD83C1012B5C}"/>
              </a:ext>
            </a:extLst>
          </p:cNvPr>
          <p:cNvPicPr>
            <a:picLocks noChangeAspect="1"/>
          </p:cNvPicPr>
          <p:nvPr/>
        </p:nvPicPr>
        <p:blipFill>
          <a:blip r:embed="rId2"/>
          <a:stretch>
            <a:fillRect/>
          </a:stretch>
        </p:blipFill>
        <p:spPr>
          <a:xfrm>
            <a:off x="3654552" y="1001426"/>
            <a:ext cx="7829888" cy="4855148"/>
          </a:xfrm>
          <a:prstGeom prst="rect">
            <a:avLst/>
          </a:prstGeom>
        </p:spPr>
      </p:pic>
    </p:spTree>
    <p:extLst>
      <p:ext uri="{BB962C8B-B14F-4D97-AF65-F5344CB8AC3E}">
        <p14:creationId xmlns:p14="http://schemas.microsoft.com/office/powerpoint/2010/main" val="4164019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4" name="Image 3">
            <a:extLst>
              <a:ext uri="{FF2B5EF4-FFF2-40B4-BE49-F238E27FC236}">
                <a16:creationId xmlns:a16="http://schemas.microsoft.com/office/drawing/2014/main" id="{AA4F32AA-2C00-B195-BF8A-C18AE1466312}"/>
              </a:ext>
            </a:extLst>
          </p:cNvPr>
          <p:cNvPicPr>
            <a:picLocks noChangeAspect="1"/>
          </p:cNvPicPr>
          <p:nvPr/>
        </p:nvPicPr>
        <p:blipFill>
          <a:blip r:embed="rId2"/>
          <a:stretch>
            <a:fillRect/>
          </a:stretch>
        </p:blipFill>
        <p:spPr>
          <a:xfrm>
            <a:off x="3939012" y="448055"/>
            <a:ext cx="7795787" cy="6123069"/>
          </a:xfrm>
          <a:prstGeom prst="rect">
            <a:avLst/>
          </a:prstGeom>
        </p:spPr>
      </p:pic>
    </p:spTree>
    <p:extLst>
      <p:ext uri="{BB962C8B-B14F-4D97-AF65-F5344CB8AC3E}">
        <p14:creationId xmlns:p14="http://schemas.microsoft.com/office/powerpoint/2010/main" val="247807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CF362DEE-4875-B5B2-7C00-527F92F1BF9B}"/>
              </a:ext>
            </a:extLst>
          </p:cNvPr>
          <p:cNvPicPr>
            <a:picLocks noChangeAspect="1"/>
          </p:cNvPicPr>
          <p:nvPr/>
        </p:nvPicPr>
        <p:blipFill>
          <a:blip r:embed="rId2"/>
          <a:stretch>
            <a:fillRect/>
          </a:stretch>
        </p:blipFill>
        <p:spPr>
          <a:xfrm>
            <a:off x="4343400" y="813538"/>
            <a:ext cx="6608368" cy="4672862"/>
          </a:xfrm>
          <a:prstGeom prst="rect">
            <a:avLst/>
          </a:prstGeom>
        </p:spPr>
      </p:pic>
    </p:spTree>
    <p:extLst>
      <p:ext uri="{BB962C8B-B14F-4D97-AF65-F5344CB8AC3E}">
        <p14:creationId xmlns:p14="http://schemas.microsoft.com/office/powerpoint/2010/main" val="2356778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5F0C702E-9030-80B4-D9FC-0524D9EAD112}"/>
              </a:ext>
            </a:extLst>
          </p:cNvPr>
          <p:cNvPicPr>
            <a:picLocks noChangeAspect="1"/>
          </p:cNvPicPr>
          <p:nvPr/>
        </p:nvPicPr>
        <p:blipFill>
          <a:blip r:embed="rId2"/>
          <a:stretch>
            <a:fillRect/>
          </a:stretch>
        </p:blipFill>
        <p:spPr>
          <a:xfrm>
            <a:off x="3581400" y="289561"/>
            <a:ext cx="3501347" cy="2834640"/>
          </a:xfrm>
          <a:prstGeom prst="rect">
            <a:avLst/>
          </a:prstGeom>
        </p:spPr>
      </p:pic>
      <p:pic>
        <p:nvPicPr>
          <p:cNvPr id="6" name="Image 5">
            <a:extLst>
              <a:ext uri="{FF2B5EF4-FFF2-40B4-BE49-F238E27FC236}">
                <a16:creationId xmlns:a16="http://schemas.microsoft.com/office/drawing/2014/main" id="{A520540C-7114-B20F-C1A7-3CA83BBDFEE4}"/>
              </a:ext>
            </a:extLst>
          </p:cNvPr>
          <p:cNvPicPr>
            <a:picLocks noChangeAspect="1"/>
          </p:cNvPicPr>
          <p:nvPr/>
        </p:nvPicPr>
        <p:blipFill>
          <a:blip r:embed="rId3"/>
          <a:stretch>
            <a:fillRect/>
          </a:stretch>
        </p:blipFill>
        <p:spPr>
          <a:xfrm>
            <a:off x="3655673" y="3359497"/>
            <a:ext cx="3427074" cy="3422287"/>
          </a:xfrm>
          <a:prstGeom prst="rect">
            <a:avLst/>
          </a:prstGeom>
        </p:spPr>
      </p:pic>
      <p:pic>
        <p:nvPicPr>
          <p:cNvPr id="10" name="Image 9">
            <a:extLst>
              <a:ext uri="{FF2B5EF4-FFF2-40B4-BE49-F238E27FC236}">
                <a16:creationId xmlns:a16="http://schemas.microsoft.com/office/drawing/2014/main" id="{21B170B3-9D77-D039-28BC-195B4B1AFB7A}"/>
              </a:ext>
            </a:extLst>
          </p:cNvPr>
          <p:cNvPicPr>
            <a:picLocks noChangeAspect="1"/>
          </p:cNvPicPr>
          <p:nvPr/>
        </p:nvPicPr>
        <p:blipFill>
          <a:blip r:embed="rId4"/>
          <a:stretch>
            <a:fillRect/>
          </a:stretch>
        </p:blipFill>
        <p:spPr>
          <a:xfrm>
            <a:off x="7848600" y="775619"/>
            <a:ext cx="3770419" cy="5001962"/>
          </a:xfrm>
          <a:prstGeom prst="rect">
            <a:avLst/>
          </a:prstGeom>
        </p:spPr>
      </p:pic>
    </p:spTree>
    <p:extLst>
      <p:ext uri="{BB962C8B-B14F-4D97-AF65-F5344CB8AC3E}">
        <p14:creationId xmlns:p14="http://schemas.microsoft.com/office/powerpoint/2010/main" val="2483610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JURISTE TERRITORIAL</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37B9355A-8B11-9562-53E3-3E562F054511}"/>
              </a:ext>
            </a:extLst>
          </p:cNvPr>
          <p:cNvPicPr>
            <a:picLocks noChangeAspect="1"/>
          </p:cNvPicPr>
          <p:nvPr/>
        </p:nvPicPr>
        <p:blipFill>
          <a:blip r:embed="rId2"/>
          <a:stretch>
            <a:fillRect/>
          </a:stretch>
        </p:blipFill>
        <p:spPr>
          <a:xfrm>
            <a:off x="3685026" y="689670"/>
            <a:ext cx="7727088" cy="2133600"/>
          </a:xfrm>
          <a:prstGeom prst="rect">
            <a:avLst/>
          </a:prstGeom>
        </p:spPr>
      </p:pic>
      <p:pic>
        <p:nvPicPr>
          <p:cNvPr id="11" name="Image 10">
            <a:extLst>
              <a:ext uri="{FF2B5EF4-FFF2-40B4-BE49-F238E27FC236}">
                <a16:creationId xmlns:a16="http://schemas.microsoft.com/office/drawing/2014/main" id="{676994DB-9D76-90E4-AA9C-A9983EC1BF41}"/>
              </a:ext>
            </a:extLst>
          </p:cNvPr>
          <p:cNvPicPr>
            <a:picLocks noChangeAspect="1"/>
          </p:cNvPicPr>
          <p:nvPr/>
        </p:nvPicPr>
        <p:blipFill>
          <a:blip r:embed="rId3"/>
          <a:stretch>
            <a:fillRect/>
          </a:stretch>
        </p:blipFill>
        <p:spPr>
          <a:xfrm>
            <a:off x="3685026" y="2703576"/>
            <a:ext cx="7727088" cy="2381338"/>
          </a:xfrm>
          <a:prstGeom prst="rect">
            <a:avLst/>
          </a:prstGeom>
        </p:spPr>
      </p:pic>
    </p:spTree>
    <p:extLst>
      <p:ext uri="{BB962C8B-B14F-4D97-AF65-F5344CB8AC3E}">
        <p14:creationId xmlns:p14="http://schemas.microsoft.com/office/powerpoint/2010/main" val="656586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200400"/>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371600" y="3733800"/>
            <a:ext cx="9982200" cy="2782813"/>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MERCI DE VOTRE ATTENTION</a:t>
            </a:r>
            <a:br>
              <a:rPr lang="fr-FR" cap="all" dirty="0">
                <a:solidFill>
                  <a:schemeClr val="tx2"/>
                </a:solidFill>
                <a:latin typeface="Verdana" panose="020B0604030504040204" pitchFamily="34" charset="0"/>
                <a:ea typeface="Verdana" panose="020B0604030504040204" pitchFamily="34" charset="0"/>
              </a:rPr>
            </a:br>
            <a:br>
              <a:rPr lang="fr-FR" cap="all"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2"/>
              </a:rPr>
              <a:t>www.fncdg.com</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3"/>
              </a:rPr>
              <a:t>www.emploi-territorial.fr</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4"/>
              </a:rPr>
              <a:t>www.metiersterritoriaux.fr</a:t>
            </a:r>
            <a:r>
              <a:rPr lang="fr-FR" dirty="0">
                <a:solidFill>
                  <a:schemeClr val="tx2"/>
                </a:solidFill>
                <a:latin typeface="Verdana" panose="020B0604030504040204" pitchFamily="34" charset="0"/>
                <a:ea typeface="Verdana" panose="020B0604030504040204" pitchFamily="34" charset="0"/>
              </a:rPr>
              <a:t> </a:t>
            </a:r>
            <a:endParaRPr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extLst>
      <p:ext uri="{BB962C8B-B14F-4D97-AF65-F5344CB8AC3E}">
        <p14:creationId xmlns:p14="http://schemas.microsoft.com/office/powerpoint/2010/main" val="3517241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3311</TotalTime>
  <Words>1193</Words>
  <Application>Microsoft Office PowerPoint</Application>
  <PresentationFormat>Grand écran</PresentationFormat>
  <Paragraphs>108</Paragraphs>
  <Slides>23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23</vt:i4>
      </vt:variant>
    </vt:vector>
  </HeadingPairs>
  <TitlesOfParts>
    <vt:vector size="30" baseType="lpstr">
      <vt:lpstr>Arial</vt:lpstr>
      <vt:lpstr>Calibri</vt:lpstr>
      <vt:lpstr>Century Gothic</vt:lpstr>
      <vt:lpstr>Times New Roman</vt:lpstr>
      <vt:lpstr>Verdana</vt:lpstr>
      <vt:lpstr>Wingdings</vt:lpstr>
      <vt:lpstr>Office Theme</vt:lpstr>
      <vt:lpstr>VOS COMPETENCES SONT NOS BESOINS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L’EVOLUTION DES METIERS DE LA FPT: DES COMPETENCES POUR ACCOMPAGNER LES TRANSITIONS</vt:lpstr>
      <vt:lpstr>Présentation PowerPoint</vt:lpstr>
      <vt:lpstr>Présentation PowerPoint</vt:lpstr>
      <vt:lpstr>Présentation PowerPoint</vt:lpstr>
      <vt:lpstr>PRESENTATION DE QUELQUES METIERS DE LA FPT : LE GARDIEN BRIGADIER DE POLICE MUNICIPALE LE JURISTE TERRITORIAL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DE VOTRE ATTENTION  www.fncdg.com www.emploi-territorial.fr www.metiersterritoriaux.fr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COLAS Stéphanie</dc:creator>
  <cp:lastModifiedBy>cindlab@yahoo.fr</cp:lastModifiedBy>
  <cp:revision>84</cp:revision>
  <cp:lastPrinted>2023-05-03T10:17:03Z</cp:lastPrinted>
  <dcterms:created xsi:type="dcterms:W3CDTF">2020-06-25T13:00:58Z</dcterms:created>
  <dcterms:modified xsi:type="dcterms:W3CDTF">2023-10-17T13:41:03Z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2020-06-23T00:00:00Z</vt:filetime>
  </property>
  <property fmtid="{D5CDD505-2E9C-101B-9397-08002B2CF9AE}" pid="3" name="Creator">
    <vt:lpwstr>Acrobat PDFMaker 19 pour PowerPoint</vt:lpwstr>
  </property>
  <property fmtid="{D5CDD505-2E9C-101B-9397-08002B2CF9AE}" pid="4" name="LastSaved">
    <vt:filetime>2020-06-25T00:00:00Z</vt:filetime>
  </property>
</Properties>
</file>