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25"/>
  </p:notesMasterIdLst>
  <p:sldIdLst>
    <p:sldId id="256" r:id="rId2"/>
    <p:sldId id="258" r:id="rId3"/>
    <p:sldId id="259" r:id="rId4"/>
    <p:sldId id="260" r:id="rId5"/>
    <p:sldId id="261" r:id="rId6"/>
    <p:sldId id="262" r:id="rId7"/>
    <p:sldId id="263" r:id="rId8"/>
    <p:sldId id="304" r:id="rId9"/>
    <p:sldId id="303" r:id="rId10"/>
    <p:sldId id="265" r:id="rId11"/>
    <p:sldId id="266" r:id="rId12"/>
    <p:sldId id="287" r:id="rId13"/>
    <p:sldId id="288" r:id="rId14"/>
    <p:sldId id="305" r:id="rId15"/>
    <p:sldId id="289" r:id="rId16"/>
    <p:sldId id="290" r:id="rId17"/>
    <p:sldId id="306" r:id="rId18"/>
    <p:sldId id="279" r:id="rId19"/>
    <p:sldId id="291" r:id="rId20"/>
    <p:sldId id="292" r:id="rId21"/>
    <p:sldId id="293" r:id="rId22"/>
    <p:sldId id="294" r:id="rId23"/>
    <p:sldId id="295" r:id="rId2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30" d="100"/>
          <a:sy n="130" d="100"/>
        </p:scale>
        <p:origin x="96" y="-15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2"/>
            <a:ext cx="2945659" cy="498056"/>
          </a:xfrm>
          <a:prstGeom prst="rect">
            <a:avLst/>
          </a:prstGeom>
        </p:spPr>
        <p:txBody>
          <a:bodyPr vert="horz" lIns="91410" tIns="45704" rIns="91410" bIns="45704" rtlCol="0"/>
          <a:lstStyle>
            <a:lvl1pPr algn="l">
              <a:defRPr sz="1200"/>
            </a:lvl1pPr>
          </a:lstStyle>
          <a:p>
            <a:endParaRPr lang="fr-FR"/>
          </a:p>
        </p:txBody>
      </p:sp>
      <p:sp>
        <p:nvSpPr>
          <p:cNvPr id="3" name="Espace réservé de la date 2"/>
          <p:cNvSpPr>
            <a:spLocks noGrp="1"/>
          </p:cNvSpPr>
          <p:nvPr>
            <p:ph type="dt" idx="1"/>
          </p:nvPr>
        </p:nvSpPr>
        <p:spPr>
          <a:xfrm>
            <a:off x="3850445" y="2"/>
            <a:ext cx="2945659" cy="498056"/>
          </a:xfrm>
          <a:prstGeom prst="rect">
            <a:avLst/>
          </a:prstGeom>
        </p:spPr>
        <p:txBody>
          <a:bodyPr vert="horz" lIns="91410" tIns="45704" rIns="91410" bIns="45704" rtlCol="0"/>
          <a:lstStyle>
            <a:lvl1pPr algn="r">
              <a:defRPr sz="1200"/>
            </a:lvl1pPr>
          </a:lstStyle>
          <a:p>
            <a:fld id="{B85982CA-A156-458B-9BD3-4BCAC9FAEE40}" type="datetimeFigureOut">
              <a:rPr lang="fr-FR" smtClean="0"/>
              <a:t>10/12/2025</a:t>
            </a:fld>
            <a:endParaRPr lang="fr-FR"/>
          </a:p>
        </p:txBody>
      </p:sp>
      <p:sp>
        <p:nvSpPr>
          <p:cNvPr id="4" name="Espace réservé de l'image des diapositives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10" tIns="45704" rIns="91410" bIns="45704"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10" tIns="45704" rIns="91410" bIns="4570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4" y="9428584"/>
            <a:ext cx="2945659" cy="498055"/>
          </a:xfrm>
          <a:prstGeom prst="rect">
            <a:avLst/>
          </a:prstGeom>
        </p:spPr>
        <p:txBody>
          <a:bodyPr vert="horz" lIns="91410" tIns="45704" rIns="91410" bIns="45704"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5" y="9428584"/>
            <a:ext cx="2945659" cy="498055"/>
          </a:xfrm>
          <a:prstGeom prst="rect">
            <a:avLst/>
          </a:prstGeom>
        </p:spPr>
        <p:txBody>
          <a:bodyPr vert="horz" lIns="91410" tIns="45704" rIns="91410" bIns="45704" rtlCol="0" anchor="b"/>
          <a:lstStyle>
            <a:lvl1pPr algn="r">
              <a:defRPr sz="1200"/>
            </a:lvl1pPr>
          </a:lstStyle>
          <a:p>
            <a:fld id="{7A62FDB5-F17B-43E6-853D-1A75BE8B4B57}" type="slidenum">
              <a:rPr lang="fr-FR" smtClean="0"/>
              <a:t>‹N°›</a:t>
            </a:fld>
            <a:endParaRPr lang="fr-FR"/>
          </a:p>
        </p:txBody>
      </p:sp>
    </p:spTree>
    <p:extLst>
      <p:ext uri="{BB962C8B-B14F-4D97-AF65-F5344CB8AC3E}">
        <p14:creationId xmlns:p14="http://schemas.microsoft.com/office/powerpoint/2010/main" val="3080546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823698A-1987-46DD-A716-2A7DE43C01E6}" type="datetime1">
              <a:rPr lang="en-US" smtClean="0"/>
              <a:t>12/10/2025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56DEC2C-5407-455C-9BBC-21E5FB5FAF9E}" type="datetime1">
              <a:rPr lang="en-US" smtClean="0"/>
              <a:t>12/10/2025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392CA86-F1D2-4537-80E4-6A8B47D6A568}" type="datetime1">
              <a:rPr lang="en-US" smtClean="0"/>
              <a:t>12/10/2025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AB39535A-5A45-4F55-99DE-F3B8EA7B7956}" type="datetime1">
              <a:rPr lang="en-US" smtClean="0"/>
              <a:t>12/10/2025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9007C01D-A8B0-4F6D-857C-68BCF68A8C78}" type="datetime1">
              <a:rPr lang="en-US" smtClean="0"/>
              <a:t>12/10/2025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8F87CB89-E842-4209-A119-E044558C5570}" type="datetime1">
              <a:rPr lang="en-US" smtClean="0"/>
              <a:t>12/10/2025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D03EBDE-8435-4700-B589-B82FB596D3CB}" type="datetime1">
              <a:rPr lang="en-US" smtClean="0"/>
              <a:t>12/10/2025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2A2A867B-3833-4583-BB57-0B471AC69A5A}" type="datetime1">
              <a:rPr lang="en-US" smtClean="0"/>
              <a:t>12/10/2025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fld id="{8363127E-9B66-4D2B-A7C7-111826106D20}" type="datetime1">
              <a:rPr lang="en-US" smtClean="0"/>
              <a:t>12/10/2025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B383486-9748-4111-BD31-B70DBB6584DA}" type="datetime1">
              <a:rPr lang="en-US" smtClean="0"/>
              <a:t>12/10/2025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6BBDC1EC-E421-4499-89FD-CF3D321B6256}" type="datetime1">
              <a:rPr lang="en-US" smtClean="0"/>
              <a:t>12/10/2025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4A00813D-AE1A-41B7-821D-FA1F2CEE4D02}" type="datetime1">
              <a:rPr lang="en-US" smtClean="0"/>
              <a:t>12/10/2025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74AC34-CBF2-F95F-A0A3-717A4D9EE763}"/>
              </a:ext>
            </a:extLst>
          </p:cNvPr>
          <p:cNvSpPr>
            <a:spLocks noGrp="1"/>
          </p:cNvSpPr>
          <p:nvPr>
            <p:ph type="ctrTitle"/>
          </p:nvPr>
        </p:nvSpPr>
        <p:spPr>
          <a:xfrm>
            <a:off x="398107" y="1311516"/>
            <a:ext cx="8266922" cy="3579140"/>
          </a:xfrm>
        </p:spPr>
        <p:txBody>
          <a:bodyPr>
            <a:normAutofit/>
          </a:bodyPr>
          <a:lstStyle/>
          <a:p>
            <a:pPr algn="ctr"/>
            <a:r>
              <a:rPr lang="en-GB" altLang="fr-FR" sz="6000" b="1" cap="all" dirty="0">
                <a:solidFill>
                  <a:schemeClr val="tx1"/>
                </a:solidFill>
                <a:ea typeface="Verdana" panose="020B0604030504040204" pitchFamily="34" charset="0"/>
              </a:rPr>
              <a:t>Fédération</a:t>
            </a:r>
            <a:br>
              <a:rPr lang="en-GB" altLang="fr-FR" sz="6000" b="1" cap="all" dirty="0">
                <a:solidFill>
                  <a:schemeClr val="tx1"/>
                </a:solidFill>
                <a:ea typeface="Verdana" panose="020B0604030504040204" pitchFamily="34" charset="0"/>
              </a:rPr>
            </a:br>
            <a:r>
              <a:rPr lang="en-GB" altLang="fr-FR" sz="6000" b="1" cap="all" dirty="0">
                <a:solidFill>
                  <a:schemeClr val="tx1"/>
                </a:solidFill>
                <a:ea typeface="Verdana" panose="020B0604030504040204" pitchFamily="34" charset="0"/>
              </a:rPr>
              <a:t> </a:t>
            </a:r>
            <a:r>
              <a:rPr lang="en-GB" altLang="fr-FR" sz="6000" b="1" cap="all" dirty="0" err="1">
                <a:solidFill>
                  <a:schemeClr val="tx1"/>
                </a:solidFill>
                <a:ea typeface="Verdana" panose="020B0604030504040204" pitchFamily="34" charset="0"/>
              </a:rPr>
              <a:t>Nationale</a:t>
            </a:r>
            <a:r>
              <a:rPr lang="en-GB" altLang="fr-FR" sz="6000" b="1" cap="all" dirty="0">
                <a:solidFill>
                  <a:schemeClr val="tx1"/>
                </a:solidFill>
                <a:ea typeface="Verdana" panose="020B0604030504040204" pitchFamily="34" charset="0"/>
              </a:rPr>
              <a:t> des</a:t>
            </a:r>
            <a:br>
              <a:rPr lang="en-GB" altLang="fr-FR" sz="6000" b="1" cap="all" dirty="0">
                <a:solidFill>
                  <a:schemeClr val="tx1"/>
                </a:solidFill>
                <a:ea typeface="Verdana" panose="020B0604030504040204" pitchFamily="34" charset="0"/>
              </a:rPr>
            </a:br>
            <a:r>
              <a:rPr lang="en-GB" altLang="fr-FR" sz="6000" b="1" cap="all" dirty="0">
                <a:solidFill>
                  <a:schemeClr val="tx1"/>
                </a:solidFill>
                <a:ea typeface="Verdana" panose="020B0604030504040204" pitchFamily="34" charset="0"/>
              </a:rPr>
              <a:t>Centres de Gestion</a:t>
            </a:r>
            <a:endParaRPr lang="fr-FR" dirty="0">
              <a:solidFill>
                <a:schemeClr val="tx1"/>
              </a:solidFill>
            </a:endParaRPr>
          </a:p>
        </p:txBody>
      </p:sp>
      <p:pic>
        <p:nvPicPr>
          <p:cNvPr id="4" name="Picture 4" descr="Logo">
            <a:extLst>
              <a:ext uri="{FF2B5EF4-FFF2-40B4-BE49-F238E27FC236}">
                <a16:creationId xmlns:a16="http://schemas.microsoft.com/office/drawing/2014/main" id="{56878552-9796-9A29-356C-835134E824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numéro de diapositive 4">
            <a:extLst>
              <a:ext uri="{FF2B5EF4-FFF2-40B4-BE49-F238E27FC236}">
                <a16:creationId xmlns:a16="http://schemas.microsoft.com/office/drawing/2014/main" id="{C994C20F-3ACF-70B8-4261-50AABB9B1C65}"/>
              </a:ext>
            </a:extLst>
          </p:cNvPr>
          <p:cNvSpPr>
            <a:spLocks noGrp="1"/>
          </p:cNvSpPr>
          <p:nvPr>
            <p:ph type="sldNum" sz="quarter" idx="12"/>
          </p:nvPr>
        </p:nvSpPr>
        <p:spPr/>
        <p:txBody>
          <a:bodyPr/>
          <a:lstStyle/>
          <a:p>
            <a:fld id="{4FAB73BC-B049-4115-A692-8D63A059BFB8}" type="slidenum">
              <a:rPr lang="en-US" sz="1600" smtClean="0">
                <a:solidFill>
                  <a:schemeClr val="tx1"/>
                </a:solidFill>
              </a:rPr>
              <a:pPr/>
              <a:t>1</a:t>
            </a:fld>
            <a:endParaRPr lang="en-US" sz="1600" dirty="0">
              <a:solidFill>
                <a:schemeClr val="tx1"/>
              </a:solidFill>
            </a:endParaRPr>
          </a:p>
        </p:txBody>
      </p:sp>
    </p:spTree>
    <p:extLst>
      <p:ext uri="{BB962C8B-B14F-4D97-AF65-F5344CB8AC3E}">
        <p14:creationId xmlns:p14="http://schemas.microsoft.com/office/powerpoint/2010/main" val="3952364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19500-E374-C266-0F86-68D409AFA3B9}"/>
              </a:ext>
            </a:extLst>
          </p:cNvPr>
          <p:cNvSpPr>
            <a:spLocks noGrp="1"/>
          </p:cNvSpPr>
          <p:nvPr>
            <p:ph type="ctrTitle"/>
          </p:nvPr>
        </p:nvSpPr>
        <p:spPr>
          <a:xfrm>
            <a:off x="489103" y="1326157"/>
            <a:ext cx="8514826" cy="3255264"/>
          </a:xfrm>
        </p:spPr>
        <p:txBody>
          <a:bodyPr>
            <a:normAutofit/>
          </a:bodyPr>
          <a:lstStyle/>
          <a:p>
            <a:r>
              <a:rPr lang="en-GB" altLang="fr-FR" sz="6600" b="1" cap="all" dirty="0" err="1">
                <a:solidFill>
                  <a:schemeClr val="tx1"/>
                </a:solidFill>
                <a:ea typeface="Verdana" panose="020B0604030504040204" pitchFamily="34" charset="0"/>
                <a:cs typeface="Verdana" panose="020B0604030504040204" pitchFamily="34" charset="0"/>
              </a:rPr>
              <a:t>fonctionnement</a:t>
            </a:r>
            <a:br>
              <a:rPr lang="en-GB" altLang="fr-FR" sz="4400" b="1" cap="all" dirty="0">
                <a:solidFill>
                  <a:schemeClr val="bg2"/>
                </a:solidFill>
                <a:latin typeface="Verdana" panose="020B0604030504040204" pitchFamily="34" charset="0"/>
                <a:ea typeface="Verdana" panose="020B0604030504040204" pitchFamily="34" charset="0"/>
                <a:cs typeface="Verdana" panose="020B0604030504040204" pitchFamily="34" charset="0"/>
              </a:rPr>
            </a:br>
            <a:endParaRPr lang="fr-FR" sz="4400" cap="all" dirty="0"/>
          </a:p>
        </p:txBody>
      </p:sp>
      <p:sp>
        <p:nvSpPr>
          <p:cNvPr id="5" name="Espace réservé du numéro de diapositive 4">
            <a:extLst>
              <a:ext uri="{FF2B5EF4-FFF2-40B4-BE49-F238E27FC236}">
                <a16:creationId xmlns:a16="http://schemas.microsoft.com/office/drawing/2014/main" id="{5B91FA10-CE81-7782-2E97-1CB0A979E56A}"/>
              </a:ext>
            </a:extLst>
          </p:cNvPr>
          <p:cNvSpPr>
            <a:spLocks noGrp="1"/>
          </p:cNvSpPr>
          <p:nvPr>
            <p:ph type="sldNum" sz="quarter" idx="12"/>
          </p:nvPr>
        </p:nvSpPr>
        <p:spPr/>
        <p:txBody>
          <a:bodyPr/>
          <a:lstStyle/>
          <a:p>
            <a:fld id="{4FAB73BC-B049-4115-A692-8D63A059BFB8}" type="slidenum">
              <a:rPr lang="en-US" sz="1600" smtClean="0">
                <a:solidFill>
                  <a:schemeClr val="tx1"/>
                </a:solidFill>
              </a:rPr>
              <a:pPr/>
              <a:t>2</a:t>
            </a:fld>
            <a:endParaRPr lang="en-US" sz="1600" dirty="0">
              <a:solidFill>
                <a:schemeClr val="tx1"/>
              </a:solidFill>
            </a:endParaRPr>
          </a:p>
        </p:txBody>
      </p:sp>
      <p:pic>
        <p:nvPicPr>
          <p:cNvPr id="3" name="Picture 4" descr="Logo">
            <a:extLst>
              <a:ext uri="{FF2B5EF4-FFF2-40B4-BE49-F238E27FC236}">
                <a16:creationId xmlns:a16="http://schemas.microsoft.com/office/drawing/2014/main" id="{B7D78B6E-1751-EA8F-C43B-AE363117C4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487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1B2069-7DFB-87D4-FBEC-D330DBE2207A}"/>
              </a:ext>
            </a:extLst>
          </p:cNvPr>
          <p:cNvSpPr>
            <a:spLocks noGrp="1"/>
          </p:cNvSpPr>
          <p:nvPr>
            <p:ph type="title"/>
          </p:nvPr>
        </p:nvSpPr>
        <p:spPr/>
        <p:txBody>
          <a:bodyPr>
            <a:normAutofit/>
          </a:bodyPr>
          <a:lstStyle/>
          <a:p>
            <a:r>
              <a:rPr lang="fr-FR" sz="4400" dirty="0">
                <a:solidFill>
                  <a:schemeClr val="bg1"/>
                </a:solidFill>
              </a:rPr>
              <a:t>LES INSTANCES</a:t>
            </a:r>
          </a:p>
        </p:txBody>
      </p:sp>
      <p:sp>
        <p:nvSpPr>
          <p:cNvPr id="3" name="Espace réservé du contenu 2">
            <a:extLst>
              <a:ext uri="{FF2B5EF4-FFF2-40B4-BE49-F238E27FC236}">
                <a16:creationId xmlns:a16="http://schemas.microsoft.com/office/drawing/2014/main" id="{CDFDBC30-4D70-3317-2E37-28D25B42F925}"/>
              </a:ext>
            </a:extLst>
          </p:cNvPr>
          <p:cNvSpPr>
            <a:spLocks noGrp="1"/>
          </p:cNvSpPr>
          <p:nvPr>
            <p:ph idx="1"/>
          </p:nvPr>
        </p:nvSpPr>
        <p:spPr>
          <a:xfrm>
            <a:off x="3735044" y="448989"/>
            <a:ext cx="7816596" cy="4601183"/>
          </a:xfrm>
        </p:spPr>
        <p:txBody>
          <a:bodyPr>
            <a:normAutofit/>
          </a:bodyPr>
          <a:lstStyle/>
          <a:p>
            <a:pPr>
              <a:buFont typeface="Wingdings" panose="05000000000000000000" pitchFamily="2" charset="2"/>
              <a:buChar char="Ø"/>
            </a:pPr>
            <a: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t>Une Assemblée Générale composée des Présidents de CDG ou des administrateurs délégués qui ont été désignés par délibération de leur conseil d’administration en remplacement du président pour la durée du mandat.</a:t>
            </a:r>
            <a:b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br>
            <a: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t> </a:t>
            </a:r>
            <a:b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br>
            <a: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t>L’AG fixe les grandes orientations de la Fédération et entend les rapports sur la situation morale et financière de l’association. Elle fixe la cotisation annuelle due par les Centres de Gestion et vote le budget (budget d’environ 1 million d’euros)</a:t>
            </a:r>
          </a:p>
          <a:p>
            <a:pPr algn="just">
              <a:buFont typeface="Wingdings" panose="05000000000000000000" pitchFamily="2" charset="2"/>
              <a:buChar char="Ø"/>
            </a:pPr>
            <a: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t>Le Conseil d’Administration, composé de 40 administrateurs, met en œuvre les orientations générales tracées par l’Assemblée Générale</a:t>
            </a:r>
          </a:p>
          <a:p>
            <a:pPr algn="just">
              <a:buFont typeface="Wingdings" panose="05000000000000000000" pitchFamily="2" charset="2"/>
              <a:buChar char="Ø"/>
            </a:pPr>
            <a: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t>Le Bureau, composé de 11 membres (Président, six </a:t>
            </a:r>
            <a:r>
              <a:rPr lang="fr-FR" altLang="fr-FR" sz="1800" dirty="0" err="1">
                <a:solidFill>
                  <a:srgbClr val="002060"/>
                </a:solidFill>
                <a:latin typeface="Arial" panose="020B0604020202020204" pitchFamily="34" charset="0"/>
                <a:ea typeface="Verdana" panose="020B0604030504040204" pitchFamily="34" charset="0"/>
                <a:cs typeface="Arial" panose="020B0604020202020204" pitchFamily="34" charset="0"/>
              </a:rPr>
              <a:t>VP</a:t>
            </a:r>
            <a: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t>, trésorier, trésorier adjoint, secrétaire général et secrétaire général adjoint)</a:t>
            </a:r>
            <a:b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br>
            <a:r>
              <a:rPr lang="fr-FR" altLang="fr-FR" sz="1800" dirty="0">
                <a:solidFill>
                  <a:srgbClr val="002060"/>
                </a:solidFill>
                <a:latin typeface="Arial" panose="020B0604020202020204" pitchFamily="34" charset="0"/>
                <a:ea typeface="Verdana" panose="020B0604030504040204" pitchFamily="34" charset="0"/>
                <a:cs typeface="Arial" panose="020B0604020202020204" pitchFamily="34" charset="0"/>
              </a:rPr>
              <a:t>Le bureau est notamment chargé de préparer les Conseils d’Administration ou de répondre à des sollicitations urgentes émanant notamment des pouvoirs publics, collectivités et établissements, CDG.</a:t>
            </a:r>
            <a:endParaRPr lang="fr-FR" sz="1800" dirty="0">
              <a:solidFill>
                <a:srgbClr val="002060"/>
              </a:solidFill>
              <a:latin typeface="Arial" panose="020B0604020202020204" pitchFamily="34" charset="0"/>
              <a:ea typeface="Verdana" panose="020B0604030504040204" pitchFamily="34" charset="0"/>
              <a:cs typeface="Arial" panose="020B0604020202020204" pitchFamily="34" charset="0"/>
            </a:endParaRPr>
          </a:p>
        </p:txBody>
      </p:sp>
      <p:sp>
        <p:nvSpPr>
          <p:cNvPr id="8" name="ZoneTexte 7">
            <a:extLst>
              <a:ext uri="{FF2B5EF4-FFF2-40B4-BE49-F238E27FC236}">
                <a16:creationId xmlns:a16="http://schemas.microsoft.com/office/drawing/2014/main" id="{F1C772E8-62F6-8E25-B0C4-3B9E2DA5C32B}"/>
              </a:ext>
            </a:extLst>
          </p:cNvPr>
          <p:cNvSpPr txBox="1"/>
          <p:nvPr/>
        </p:nvSpPr>
        <p:spPr>
          <a:xfrm>
            <a:off x="3553709" y="5050172"/>
            <a:ext cx="8179266" cy="707886"/>
          </a:xfrm>
          <a:prstGeom prst="rect">
            <a:avLst/>
          </a:prstGeom>
          <a:solidFill>
            <a:schemeClr val="tx2">
              <a:lumMod val="20000"/>
              <a:lumOff val="80000"/>
            </a:schemeClr>
          </a:solidFill>
          <a:ln>
            <a:solidFill>
              <a:schemeClr val="tx1"/>
            </a:solidFill>
          </a:ln>
        </p:spPr>
        <p:txBody>
          <a:bodyPr wrap="square" rtlCol="0">
            <a:spAutoFit/>
          </a:bodyPr>
          <a:lstStyle/>
          <a:p>
            <a:pPr algn="ctr"/>
            <a:r>
              <a:rPr lang="fr-FR" altLang="fr-FR" sz="2000" b="1" cap="small" dirty="0">
                <a:latin typeface="Arial" panose="020B0604020202020204" pitchFamily="34" charset="0"/>
                <a:ea typeface="Verdana" panose="020B0604030504040204" pitchFamily="34" charset="0"/>
                <a:cs typeface="Arial" panose="020B0604020202020204" pitchFamily="34" charset="0"/>
              </a:rPr>
              <a:t>Les réunions du CA ont lieu 4 fois par an, les AG 2 fois. </a:t>
            </a:r>
            <a:br>
              <a:rPr lang="fr-FR" altLang="fr-FR" sz="2000" b="1" cap="small" dirty="0">
                <a:latin typeface="Arial" panose="020B0604020202020204" pitchFamily="34" charset="0"/>
                <a:ea typeface="Verdana" panose="020B0604030504040204" pitchFamily="34" charset="0"/>
                <a:cs typeface="Arial" panose="020B0604020202020204" pitchFamily="34" charset="0"/>
              </a:rPr>
            </a:br>
            <a:endParaRPr lang="fr-FR" sz="2000" cap="small" dirty="0">
              <a:latin typeface="Arial" panose="020B0604020202020204" pitchFamily="34" charset="0"/>
              <a:cs typeface="Arial" panose="020B0604020202020204" pitchFamily="34" charset="0"/>
            </a:endParaRPr>
          </a:p>
        </p:txBody>
      </p:sp>
      <p:sp>
        <p:nvSpPr>
          <p:cNvPr id="9" name="Espace réservé du numéro de diapositive 8">
            <a:extLst>
              <a:ext uri="{FF2B5EF4-FFF2-40B4-BE49-F238E27FC236}">
                <a16:creationId xmlns:a16="http://schemas.microsoft.com/office/drawing/2014/main" id="{F73A0BB7-3F52-74EC-EE82-A50A1A736162}"/>
              </a:ext>
            </a:extLst>
          </p:cNvPr>
          <p:cNvSpPr>
            <a:spLocks noGrp="1"/>
          </p:cNvSpPr>
          <p:nvPr>
            <p:ph type="sldNum" sz="quarter" idx="12"/>
          </p:nvPr>
        </p:nvSpPr>
        <p:spPr/>
        <p:txBody>
          <a:bodyPr/>
          <a:lstStyle/>
          <a:p>
            <a:fld id="{4FAB73BC-B049-4115-A692-8D63A059BFB8}" type="slidenum">
              <a:rPr lang="en-US" sz="1600" smtClean="0">
                <a:solidFill>
                  <a:schemeClr val="tx1"/>
                </a:solidFill>
              </a:rPr>
              <a:pPr/>
              <a:t>3</a:t>
            </a:fld>
            <a:endParaRPr lang="en-US" sz="1600" dirty="0">
              <a:solidFill>
                <a:schemeClr val="tx1"/>
              </a:solidFill>
            </a:endParaRPr>
          </a:p>
        </p:txBody>
      </p:sp>
      <p:pic>
        <p:nvPicPr>
          <p:cNvPr id="4" name="Picture 4" descr="Logo">
            <a:extLst>
              <a:ext uri="{FF2B5EF4-FFF2-40B4-BE49-F238E27FC236}">
                <a16:creationId xmlns:a16="http://schemas.microsoft.com/office/drawing/2014/main" id="{A0E92EA9-BF48-69F2-2E88-E241E2A4E0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69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3D53A7-F6B8-2CE5-F07F-CC40358607C6}"/>
              </a:ext>
            </a:extLst>
          </p:cNvPr>
          <p:cNvSpPr>
            <a:spLocks noGrp="1"/>
          </p:cNvSpPr>
          <p:nvPr>
            <p:ph type="title"/>
          </p:nvPr>
        </p:nvSpPr>
        <p:spPr>
          <a:xfrm>
            <a:off x="149290" y="1123837"/>
            <a:ext cx="3116423" cy="4601183"/>
          </a:xfrm>
        </p:spPr>
        <p:txBody>
          <a:bodyPr/>
          <a:lstStyle/>
          <a:p>
            <a:r>
              <a:rPr lang="fr-FR" dirty="0"/>
              <a:t>LES COMMISSIONS ET GROUPES DE TRAVAIL</a:t>
            </a:r>
          </a:p>
        </p:txBody>
      </p:sp>
      <p:sp>
        <p:nvSpPr>
          <p:cNvPr id="3" name="Espace réservé du contenu 2">
            <a:extLst>
              <a:ext uri="{FF2B5EF4-FFF2-40B4-BE49-F238E27FC236}">
                <a16:creationId xmlns:a16="http://schemas.microsoft.com/office/drawing/2014/main" id="{992254AA-1AA7-9223-3EB2-310F3CEBF379}"/>
              </a:ext>
            </a:extLst>
          </p:cNvPr>
          <p:cNvSpPr>
            <a:spLocks noGrp="1"/>
          </p:cNvSpPr>
          <p:nvPr>
            <p:ph idx="1"/>
          </p:nvPr>
        </p:nvSpPr>
        <p:spPr>
          <a:xfrm>
            <a:off x="3869267" y="864108"/>
            <a:ext cx="7892097" cy="5120640"/>
          </a:xfrm>
        </p:spPr>
        <p:txBody>
          <a:bodyPr>
            <a:normAutofit/>
          </a:bodyPr>
          <a:lstStyle/>
          <a:p>
            <a:pPr marL="0" indent="0">
              <a:buNone/>
            </a:pPr>
            <a:r>
              <a:rPr lang="fr-FR" altLang="fr-FR" sz="2000" dirty="0">
                <a:solidFill>
                  <a:srgbClr val="002060"/>
                </a:solidFill>
                <a:latin typeface="Arial" panose="020B0604020202020204" pitchFamily="34" charset="0"/>
                <a:ea typeface="Verdana" panose="020B0604030504040204" pitchFamily="34" charset="0"/>
                <a:cs typeface="Arial" panose="020B0604020202020204" pitchFamily="34" charset="0"/>
              </a:rPr>
              <a:t>Pour le mandat 2020-2026, quatre commissions et deux groupes de travail ont été institués. Les commissions sont présidées par un Président ou un VP et un administrateur elles sont ouvertes à l’ensemble des élus et collaborateurs de CDG.</a:t>
            </a:r>
          </a:p>
          <a:p>
            <a:pPr marL="0" indent="0">
              <a:buNone/>
            </a:pPr>
            <a:r>
              <a:rPr lang="fr-FR" altLang="fr-FR" sz="2000" dirty="0">
                <a:solidFill>
                  <a:srgbClr val="002060"/>
                </a:solidFill>
                <a:latin typeface="Arial" panose="020B0604020202020204" pitchFamily="34" charset="0"/>
                <a:ea typeface="Verdana" panose="020B0604030504040204" pitchFamily="34" charset="0"/>
                <a:cs typeface="Arial" panose="020B0604020202020204" pitchFamily="34" charset="0"/>
              </a:rPr>
              <a:t>Comme au mandat précédent, un référent a été désigné par l’ANDCDG pour chaque commission et groupe de travail.</a:t>
            </a:r>
          </a:p>
          <a:p>
            <a:pPr marL="0" indent="0">
              <a:buNone/>
            </a:pPr>
            <a:endParaRPr lang="fr-FR" altLang="fr-FR" sz="1100" dirty="0">
              <a:solidFill>
                <a:srgbClr val="0070C0"/>
              </a:solidFill>
              <a:latin typeface="Arial" panose="020B0604020202020204" pitchFamily="34" charset="0"/>
              <a:ea typeface="Verdana" panose="020B0604030504040204" pitchFamily="34" charset="0"/>
              <a:cs typeface="Arial" panose="020B0604020202020204" pitchFamily="34" charset="0"/>
            </a:endParaRPr>
          </a:p>
          <a:p>
            <a:pPr>
              <a:buFont typeface="Wingdings" panose="05000000000000000000" pitchFamily="2" charset="2"/>
              <a:buChar char="v"/>
            </a:pPr>
            <a:r>
              <a:rPr lang="fr-FR" altLang="fr-FR" b="1" dirty="0">
                <a:solidFill>
                  <a:schemeClr val="tx1"/>
                </a:solidFill>
                <a:latin typeface="Arial" panose="020B0604020202020204" pitchFamily="34" charset="0"/>
                <a:ea typeface="Verdana" panose="020B0604030504040204" pitchFamily="34" charset="0"/>
                <a:cs typeface="Arial" panose="020B0604020202020204" pitchFamily="34" charset="0"/>
              </a:rPr>
              <a:t>É</a:t>
            </a:r>
            <a:r>
              <a:rPr lang="fr-FR" altLang="fr-FR" sz="2000" b="1" dirty="0">
                <a:solidFill>
                  <a:schemeClr val="tx1"/>
                </a:solidFill>
                <a:latin typeface="Arial" panose="020B0604020202020204" pitchFamily="34" charset="0"/>
                <a:ea typeface="Verdana" panose="020B0604030504040204" pitchFamily="34" charset="0"/>
                <a:cs typeface="Arial" panose="020B0604020202020204" pitchFamily="34" charset="0"/>
              </a:rPr>
              <a:t>volution institutionnelle, communication, partenariat</a:t>
            </a:r>
          </a:p>
          <a:p>
            <a:pPr marL="0" indent="0">
              <a:lnSpc>
                <a:spcPct val="11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Présidée par Michel HIRIART et Jacques-Alain </a:t>
            </a:r>
            <a:r>
              <a:rPr lang="fr-FR" altLang="fr-FR" sz="1400" i="1" dirty="0" err="1">
                <a:solidFill>
                  <a:schemeClr val="tx1"/>
                </a:solidFill>
                <a:latin typeface="Arial" panose="020B0604020202020204" pitchFamily="34" charset="0"/>
                <a:ea typeface="Verdana" panose="020B0604030504040204" pitchFamily="34" charset="0"/>
                <a:cs typeface="Arial" panose="020B0604020202020204" pitchFamily="34" charset="0"/>
              </a:rPr>
              <a:t>BENISTI</a:t>
            </a:r>
            <a:endPar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marL="0" indent="0">
              <a:lnSpc>
                <a:spcPct val="11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Référent </a:t>
            </a:r>
            <a:r>
              <a:rPr lang="fr-FR" altLang="fr-FR" sz="1400" i="1" dirty="0" err="1">
                <a:solidFill>
                  <a:schemeClr val="tx1"/>
                </a:solidFill>
                <a:latin typeface="Arial" panose="020B0604020202020204" pitchFamily="34" charset="0"/>
                <a:ea typeface="Verdana" panose="020B0604030504040204" pitchFamily="34" charset="0"/>
                <a:cs typeface="Arial" panose="020B0604020202020204" pitchFamily="34" charset="0"/>
              </a:rPr>
              <a:t>ANDCDG</a:t>
            </a: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 : Emmanuelle ABINAL</a:t>
            </a:r>
          </a:p>
          <a:p>
            <a:pPr marL="0" indent="0">
              <a:buNone/>
            </a:pPr>
            <a:endParaRPr lang="fr-FR" altLang="fr-FR" sz="900"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buFont typeface="Wingdings" panose="05000000000000000000" pitchFamily="2" charset="2"/>
              <a:buChar char="v"/>
            </a:pPr>
            <a:r>
              <a:rPr lang="fr-FR" altLang="fr-FR" sz="2000" b="1" dirty="0">
                <a:solidFill>
                  <a:schemeClr val="tx1"/>
                </a:solidFill>
                <a:latin typeface="Arial" panose="020B0604020202020204" pitchFamily="34" charset="0"/>
                <a:ea typeface="Verdana" panose="020B0604030504040204" pitchFamily="34" charset="0"/>
                <a:cs typeface="Arial" panose="020B0604020202020204" pitchFamily="34" charset="0"/>
              </a:rPr>
              <a:t>Concours/recrutement/Emploi public </a:t>
            </a:r>
            <a:endParaRPr lang="fr-FR" altLang="fr-FR" b="1"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marL="0" indent="0">
              <a:lnSpc>
                <a:spcPct val="11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Présidée par Vincent LE MEAUX et Daniel LEVEL,</a:t>
            </a:r>
            <a:r>
              <a:rPr lang="fr-FR" altLang="fr-FR" sz="1400" dirty="0">
                <a:solidFill>
                  <a:schemeClr val="tx1"/>
                </a:solidFill>
                <a:latin typeface="Arial" panose="020B0604020202020204" pitchFamily="34" charset="0"/>
                <a:ea typeface="Verdana" panose="020B0604030504040204" pitchFamily="34" charset="0"/>
                <a:cs typeface="Arial" panose="020B0604020202020204" pitchFamily="34" charset="0"/>
              </a:rPr>
              <a:t> </a:t>
            </a:r>
          </a:p>
          <a:p>
            <a:pPr marL="0" indent="0">
              <a:lnSpc>
                <a:spcPct val="11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Référents ANDCDG : Patricia LE SAUX et Xavier BASTARD</a:t>
            </a:r>
            <a:br>
              <a:rPr lang="fr-FR" altLang="fr-FR" sz="2000" dirty="0">
                <a:solidFill>
                  <a:schemeClr val="accent1"/>
                </a:solidFill>
                <a:latin typeface="Verdana" panose="020B0604030504040204" pitchFamily="34" charset="0"/>
                <a:ea typeface="Verdana" panose="020B0604030504040204" pitchFamily="34" charset="0"/>
                <a:cs typeface="Verdana" panose="020B0604030504040204" pitchFamily="34" charset="0"/>
              </a:rPr>
            </a:br>
            <a:endParaRPr lang="fr-FR" dirty="0"/>
          </a:p>
        </p:txBody>
      </p:sp>
      <p:sp>
        <p:nvSpPr>
          <p:cNvPr id="4" name="Espace réservé du numéro de diapositive 3">
            <a:extLst>
              <a:ext uri="{FF2B5EF4-FFF2-40B4-BE49-F238E27FC236}">
                <a16:creationId xmlns:a16="http://schemas.microsoft.com/office/drawing/2014/main" id="{C6B618A0-78A9-826A-4754-B991D5770E98}"/>
              </a:ext>
            </a:extLst>
          </p:cNvPr>
          <p:cNvSpPr>
            <a:spLocks noGrp="1"/>
          </p:cNvSpPr>
          <p:nvPr>
            <p:ph type="sldNum" sz="quarter" idx="12"/>
          </p:nvPr>
        </p:nvSpPr>
        <p:spPr/>
        <p:txBody>
          <a:bodyPr/>
          <a:lstStyle/>
          <a:p>
            <a:fld id="{4FAB73BC-B049-4115-A692-8D63A059BFB8}" type="slidenum">
              <a:rPr lang="en-US" sz="1600" smtClean="0">
                <a:solidFill>
                  <a:schemeClr val="tx1"/>
                </a:solidFill>
              </a:rPr>
              <a:pPr/>
              <a:t>4</a:t>
            </a:fld>
            <a:endParaRPr lang="en-US" sz="1600" dirty="0">
              <a:solidFill>
                <a:schemeClr val="tx1"/>
              </a:solidFill>
            </a:endParaRPr>
          </a:p>
        </p:txBody>
      </p:sp>
      <p:pic>
        <p:nvPicPr>
          <p:cNvPr id="6" name="Picture 4" descr="Logo">
            <a:extLst>
              <a:ext uri="{FF2B5EF4-FFF2-40B4-BE49-F238E27FC236}">
                <a16:creationId xmlns:a16="http://schemas.microsoft.com/office/drawing/2014/main" id="{611698CB-F9CD-167F-F21D-DD27CBAD30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020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82D5B6-C7C4-B092-1C4B-E4AAA3B13E54}"/>
              </a:ext>
            </a:extLst>
          </p:cNvPr>
          <p:cNvSpPr>
            <a:spLocks noGrp="1"/>
          </p:cNvSpPr>
          <p:nvPr>
            <p:ph idx="1"/>
          </p:nvPr>
        </p:nvSpPr>
        <p:spPr>
          <a:xfrm>
            <a:off x="3869267" y="864108"/>
            <a:ext cx="7791429" cy="5117242"/>
          </a:xfrm>
        </p:spPr>
        <p:txBody>
          <a:bodyPr>
            <a:normAutofit/>
          </a:bodyPr>
          <a:lstStyle/>
          <a:p>
            <a:pPr>
              <a:buFont typeface="Wingdings" panose="05000000000000000000" pitchFamily="2" charset="2"/>
              <a:buChar char="v"/>
            </a:pPr>
            <a:r>
              <a:rPr lang="fr-FR" altLang="fr-FR" sz="2200" b="1" dirty="0">
                <a:solidFill>
                  <a:schemeClr val="tx1"/>
                </a:solidFill>
                <a:latin typeface="Arial" panose="020B0604020202020204" pitchFamily="34" charset="0"/>
                <a:ea typeface="Verdana" panose="020B0604030504040204" pitchFamily="34" charset="0"/>
                <a:cs typeface="Arial" panose="020B0604020202020204" pitchFamily="34" charset="0"/>
              </a:rPr>
              <a:t>Santé, sécurité, qualité de vie au travail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Présidée par Anne THIBAULT et Eric DURAND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Référent ANDCDG : Pascale CORNU/Valérie BOUVIER</a:t>
            </a:r>
            <a:endParaRPr lang="fr-FR" altLang="fr-FR" sz="1400"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buFont typeface="Wingdings" panose="05000000000000000000" pitchFamily="2" charset="2"/>
              <a:buChar char="v"/>
            </a:pPr>
            <a:endParaRPr lang="fr-FR" altLang="fr-FR" sz="1700"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buFont typeface="Wingdings" panose="05000000000000000000" pitchFamily="2" charset="2"/>
              <a:buChar char="v"/>
            </a:pPr>
            <a:r>
              <a:rPr lang="fr-FR" altLang="fr-FR" sz="2200" b="1" dirty="0">
                <a:solidFill>
                  <a:schemeClr val="tx1"/>
                </a:solidFill>
                <a:latin typeface="Arial" panose="020B0604020202020204" pitchFamily="34" charset="0"/>
                <a:ea typeface="Verdana" panose="020B0604030504040204" pitchFamily="34" charset="0"/>
                <a:cs typeface="Arial" panose="020B0604020202020204" pitchFamily="34" charset="0"/>
              </a:rPr>
              <a:t>Carrière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Présidée par Philip SQUELARD et Roger RECORS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Référent </a:t>
            </a:r>
            <a:r>
              <a:rPr lang="fr-FR" altLang="fr-FR" sz="1400" i="1" dirty="0" err="1">
                <a:solidFill>
                  <a:schemeClr val="tx1"/>
                </a:solidFill>
                <a:latin typeface="Arial" panose="020B0604020202020204" pitchFamily="34" charset="0"/>
                <a:ea typeface="Verdana" panose="020B0604030504040204" pitchFamily="34" charset="0"/>
                <a:cs typeface="Arial" panose="020B0604020202020204" pitchFamily="34" charset="0"/>
              </a:rPr>
              <a:t>ANDCDG</a:t>
            </a: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 : Xavier LALONDE</a:t>
            </a:r>
          </a:p>
          <a:p>
            <a:pPr>
              <a:buFont typeface="Wingdings" panose="05000000000000000000" pitchFamily="2" charset="2"/>
              <a:buChar char="v"/>
            </a:pPr>
            <a:endParaRPr lang="fr-FR" altLang="fr-FR" sz="1700"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buFont typeface="Wingdings" panose="05000000000000000000" pitchFamily="2" charset="2"/>
              <a:buChar char="v"/>
            </a:pPr>
            <a:r>
              <a:rPr lang="fr-FR" altLang="fr-FR" sz="2200" b="1" dirty="0">
                <a:solidFill>
                  <a:schemeClr val="tx1"/>
                </a:solidFill>
                <a:latin typeface="Arial" panose="020B0604020202020204" pitchFamily="34" charset="0"/>
                <a:ea typeface="Verdana" panose="020B0604030504040204" pitchFamily="34" charset="0"/>
                <a:cs typeface="Arial" panose="020B0604020202020204" pitchFamily="34" charset="0"/>
              </a:rPr>
              <a:t>GT : Dialogue et politiques sociales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Présidée par Jean-Marc FRIZOT et Gil </a:t>
            </a:r>
            <a:r>
              <a:rPr lang="fr-FR" altLang="fr-FR" sz="1400" i="1" dirty="0" err="1">
                <a:solidFill>
                  <a:schemeClr val="tx1"/>
                </a:solidFill>
                <a:latin typeface="Arial" panose="020B0604020202020204" pitchFamily="34" charset="0"/>
                <a:ea typeface="Verdana" panose="020B0604030504040204" pitchFamily="34" charset="0"/>
                <a:cs typeface="Arial" panose="020B0604020202020204" pitchFamily="34" charset="0"/>
              </a:rPr>
              <a:t>AVÉROUS</a:t>
            </a: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Référent ANDCDG : Claude SORET-VIROLLE</a:t>
            </a:r>
            <a:endParaRPr lang="fr-FR" altLang="fr-FR" sz="1400"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buFont typeface="Wingdings" panose="05000000000000000000" pitchFamily="2" charset="2"/>
              <a:buChar char="v"/>
            </a:pPr>
            <a:endParaRPr lang="fr-FR" altLang="fr-FR" sz="1700"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buFont typeface="Wingdings" panose="05000000000000000000" pitchFamily="2" charset="2"/>
              <a:buChar char="v"/>
            </a:pPr>
            <a:r>
              <a:rPr lang="fr-FR" altLang="fr-FR" sz="2200" b="1" dirty="0">
                <a:solidFill>
                  <a:schemeClr val="tx1"/>
                </a:solidFill>
                <a:latin typeface="Arial" panose="020B0604020202020204" pitchFamily="34" charset="0"/>
                <a:ea typeface="Verdana" panose="020B0604030504040204" pitchFamily="34" charset="0"/>
                <a:cs typeface="Arial" panose="020B0604020202020204" pitchFamily="34" charset="0"/>
              </a:rPr>
              <a:t>GT : Mutualisations, nouvelles compétences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Présidée par Philippe LOCATELLI et Daniel MATERGIA </a:t>
            </a:r>
          </a:p>
          <a:p>
            <a:pPr marL="0" indent="0">
              <a:lnSpc>
                <a:spcPct val="120000"/>
              </a:lnSpc>
              <a:spcBef>
                <a:spcPts val="0"/>
              </a:spcBef>
              <a:buNone/>
            </a:pPr>
            <a:r>
              <a:rPr lang="fr-FR" altLang="fr-FR" sz="1400" i="1" dirty="0">
                <a:solidFill>
                  <a:schemeClr val="tx1"/>
                </a:solidFill>
                <a:latin typeface="Arial" panose="020B0604020202020204" pitchFamily="34" charset="0"/>
                <a:ea typeface="Verdana" panose="020B0604030504040204" pitchFamily="34" charset="0"/>
                <a:cs typeface="Arial" panose="020B0604020202020204" pitchFamily="34" charset="0"/>
              </a:rPr>
              <a:t>Référents ANDCDG: Emmanuelle ABINAL et Benoît DE KILMAINE</a:t>
            </a:r>
          </a:p>
        </p:txBody>
      </p:sp>
      <p:sp>
        <p:nvSpPr>
          <p:cNvPr id="4" name="Espace réservé du numéro de diapositive 3">
            <a:extLst>
              <a:ext uri="{FF2B5EF4-FFF2-40B4-BE49-F238E27FC236}">
                <a16:creationId xmlns:a16="http://schemas.microsoft.com/office/drawing/2014/main" id="{685A134C-C52D-ECD5-1C74-38235B288CAD}"/>
              </a:ext>
            </a:extLst>
          </p:cNvPr>
          <p:cNvSpPr>
            <a:spLocks noGrp="1"/>
          </p:cNvSpPr>
          <p:nvPr>
            <p:ph type="sldNum" sz="quarter" idx="12"/>
          </p:nvPr>
        </p:nvSpPr>
        <p:spPr/>
        <p:txBody>
          <a:bodyPr/>
          <a:lstStyle/>
          <a:p>
            <a:fld id="{4FAB73BC-B049-4115-A692-8D63A059BFB8}" type="slidenum">
              <a:rPr lang="en-US" sz="1600" smtClean="0">
                <a:solidFill>
                  <a:schemeClr val="tx1"/>
                </a:solidFill>
              </a:rPr>
              <a:pPr/>
              <a:t>5</a:t>
            </a:fld>
            <a:endParaRPr lang="en-US" sz="1600" dirty="0">
              <a:solidFill>
                <a:schemeClr val="tx1"/>
              </a:solidFill>
            </a:endParaRPr>
          </a:p>
        </p:txBody>
      </p:sp>
      <p:sp>
        <p:nvSpPr>
          <p:cNvPr id="6" name="Titre 1">
            <a:extLst>
              <a:ext uri="{FF2B5EF4-FFF2-40B4-BE49-F238E27FC236}">
                <a16:creationId xmlns:a16="http://schemas.microsoft.com/office/drawing/2014/main" id="{370F996C-613A-DE05-0CA2-3545A2970F7E}"/>
              </a:ext>
            </a:extLst>
          </p:cNvPr>
          <p:cNvSpPr>
            <a:spLocks noGrp="1"/>
          </p:cNvSpPr>
          <p:nvPr>
            <p:ph type="title"/>
          </p:nvPr>
        </p:nvSpPr>
        <p:spPr>
          <a:xfrm>
            <a:off x="157040" y="1123950"/>
            <a:ext cx="3145997" cy="4600575"/>
          </a:xfrm>
        </p:spPr>
        <p:txBody>
          <a:bodyPr/>
          <a:lstStyle/>
          <a:p>
            <a:r>
              <a:rPr lang="fr-FR" dirty="0"/>
              <a:t>LES COMMISSIONS ET GROUPES DE TRAVAIL</a:t>
            </a:r>
          </a:p>
        </p:txBody>
      </p:sp>
      <p:pic>
        <p:nvPicPr>
          <p:cNvPr id="2" name="Picture 4" descr="Logo">
            <a:extLst>
              <a:ext uri="{FF2B5EF4-FFF2-40B4-BE49-F238E27FC236}">
                <a16:creationId xmlns:a16="http://schemas.microsoft.com/office/drawing/2014/main" id="{CEBE62C5-A38D-0E47-9194-7FF5B70DB0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310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F695EB-4681-B8BE-5937-4943271F3B19}"/>
              </a:ext>
            </a:extLst>
          </p:cNvPr>
          <p:cNvSpPr>
            <a:spLocks noGrp="1"/>
          </p:cNvSpPr>
          <p:nvPr>
            <p:ph type="ctrTitle"/>
          </p:nvPr>
        </p:nvSpPr>
        <p:spPr/>
        <p:txBody>
          <a:bodyPr>
            <a:normAutofit/>
          </a:bodyPr>
          <a:lstStyle/>
          <a:p>
            <a:r>
              <a:rPr lang="fr-FR" sz="6600" b="1" dirty="0">
                <a:solidFill>
                  <a:schemeClr val="tx1"/>
                </a:solidFill>
              </a:rPr>
              <a:t>MISSIONS DE LA FÉDÉRATION</a:t>
            </a:r>
          </a:p>
        </p:txBody>
      </p:sp>
      <p:sp>
        <p:nvSpPr>
          <p:cNvPr id="4" name="Espace réservé du numéro de diapositive 3">
            <a:extLst>
              <a:ext uri="{FF2B5EF4-FFF2-40B4-BE49-F238E27FC236}">
                <a16:creationId xmlns:a16="http://schemas.microsoft.com/office/drawing/2014/main" id="{8569D24D-C479-46A8-0A54-89E439371C8D}"/>
              </a:ext>
            </a:extLst>
          </p:cNvPr>
          <p:cNvSpPr>
            <a:spLocks noGrp="1"/>
          </p:cNvSpPr>
          <p:nvPr>
            <p:ph type="sldNum" sz="quarter" idx="12"/>
          </p:nvPr>
        </p:nvSpPr>
        <p:spPr/>
        <p:txBody>
          <a:bodyPr/>
          <a:lstStyle/>
          <a:p>
            <a:fld id="{4FAB73BC-B049-4115-A692-8D63A059BFB8}" type="slidenum">
              <a:rPr lang="en-US" sz="1600" smtClean="0">
                <a:solidFill>
                  <a:schemeClr val="tx1"/>
                </a:solidFill>
              </a:rPr>
              <a:pPr/>
              <a:t>6</a:t>
            </a:fld>
            <a:endParaRPr lang="en-US" sz="1600" dirty="0">
              <a:solidFill>
                <a:schemeClr val="tx1"/>
              </a:solidFill>
            </a:endParaRPr>
          </a:p>
        </p:txBody>
      </p:sp>
      <p:pic>
        <p:nvPicPr>
          <p:cNvPr id="6" name="Picture 4" descr="Logo">
            <a:extLst>
              <a:ext uri="{FF2B5EF4-FFF2-40B4-BE49-F238E27FC236}">
                <a16:creationId xmlns:a16="http://schemas.microsoft.com/office/drawing/2014/main" id="{E99556D5-C6A7-F7AB-B55A-C310778B70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007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6A4E1E-7BE0-0D28-337A-8716B81FB402}"/>
              </a:ext>
            </a:extLst>
          </p:cNvPr>
          <p:cNvSpPr>
            <a:spLocks noGrp="1"/>
          </p:cNvSpPr>
          <p:nvPr>
            <p:ph type="title"/>
          </p:nvPr>
        </p:nvSpPr>
        <p:spPr/>
        <p:txBody>
          <a:bodyPr/>
          <a:lstStyle/>
          <a:p>
            <a:r>
              <a:rPr lang="fr-FR" altLang="fr-FR" sz="4000" b="1" dirty="0">
                <a:solidFill>
                  <a:schemeClr val="bg1"/>
                </a:solidFill>
                <a:ea typeface="Verdana" panose="020B0604030504040204" pitchFamily="34" charset="0"/>
                <a:cs typeface="Arial" panose="020B0604020202020204" pitchFamily="34" charset="0"/>
              </a:rPr>
              <a:t>La Fédération exerce quatre missions principales </a:t>
            </a:r>
            <a:br>
              <a:rPr lang="fr-FR" altLang="fr-FR" sz="3600" b="1" dirty="0">
                <a:solidFill>
                  <a:schemeClr val="tx1"/>
                </a:solidFill>
                <a:latin typeface="Verdana" panose="020B0604030504040204" pitchFamily="34" charset="0"/>
                <a:ea typeface="Verdana" panose="020B0604030504040204" pitchFamily="34" charset="0"/>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ABBE9CA0-BC77-0D05-5EFA-051D5EB4B63F}"/>
              </a:ext>
            </a:extLst>
          </p:cNvPr>
          <p:cNvSpPr>
            <a:spLocks noGrp="1"/>
          </p:cNvSpPr>
          <p:nvPr>
            <p:ph sz="half" idx="1"/>
          </p:nvPr>
        </p:nvSpPr>
        <p:spPr>
          <a:xfrm>
            <a:off x="3867911" y="770151"/>
            <a:ext cx="7805928" cy="1523385"/>
          </a:xfrm>
          <a:solidFill>
            <a:schemeClr val="accent1"/>
          </a:solidFill>
          <a:ln>
            <a:solidFill>
              <a:schemeClr val="tx2">
                <a:lumMod val="60000"/>
                <a:lumOff val="40000"/>
              </a:schemeClr>
            </a:solidFill>
          </a:ln>
        </p:spPr>
        <p:txBody>
          <a:bodyPr>
            <a:normAutofit fontScale="92500"/>
          </a:bodyPr>
          <a:lstStyle/>
          <a:p>
            <a:pPr marL="0" indent="0">
              <a:buNone/>
            </a:pPr>
            <a:r>
              <a:rPr lang="fr-FR" sz="2600" b="1" cap="small" dirty="0">
                <a:solidFill>
                  <a:schemeClr val="bg1"/>
                </a:solidFill>
                <a:effectLst/>
                <a:latin typeface="Arial" panose="020B0604020202020204" pitchFamily="34" charset="0"/>
                <a:ea typeface="Calibri" panose="020F0502020204030204" pitchFamily="34" charset="0"/>
                <a:cs typeface="Arial" panose="020B0604020202020204" pitchFamily="34" charset="0"/>
              </a:rPr>
              <a:t>Représenter</a:t>
            </a:r>
            <a:r>
              <a:rPr lang="fr-FR"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fr-FR" sz="2200" dirty="0">
                <a:solidFill>
                  <a:schemeClr val="bg1"/>
                </a:solidFill>
                <a:effectLst/>
                <a:latin typeface="Arial" panose="020B0604020202020204" pitchFamily="34" charset="0"/>
                <a:ea typeface="Calibri" panose="020F0502020204030204" pitchFamily="34" charset="0"/>
                <a:cs typeface="Arial" panose="020B0604020202020204" pitchFamily="34" charset="0"/>
              </a:rPr>
              <a:t>les Centres de gestion auprès de l’ensemble des pouvoirs publics. Jouer un rôle de force de propositions notamment au sein de la coordination des employeurs publics et prendre position sur les projets de textes législatifs et réglementaires concernant la Fonction Publique Territoriale et ses institutions</a:t>
            </a:r>
            <a:endParaRPr lang="fr-FR" dirty="0">
              <a:solidFill>
                <a:schemeClr val="bg1"/>
              </a:solidFill>
              <a:latin typeface="Arial" panose="020B0604020202020204" pitchFamily="34" charset="0"/>
              <a:cs typeface="Arial" panose="020B0604020202020204" pitchFamily="34" charset="0"/>
            </a:endParaRPr>
          </a:p>
        </p:txBody>
      </p:sp>
      <p:sp>
        <p:nvSpPr>
          <p:cNvPr id="4" name="Espace réservé du contenu 3">
            <a:extLst>
              <a:ext uri="{FF2B5EF4-FFF2-40B4-BE49-F238E27FC236}">
                <a16:creationId xmlns:a16="http://schemas.microsoft.com/office/drawing/2014/main" id="{9847775F-B555-FC79-D1C7-EF735E7DDC9D}"/>
              </a:ext>
            </a:extLst>
          </p:cNvPr>
          <p:cNvSpPr>
            <a:spLocks noGrp="1"/>
          </p:cNvSpPr>
          <p:nvPr>
            <p:ph sz="half" idx="2"/>
          </p:nvPr>
        </p:nvSpPr>
        <p:spPr>
          <a:xfrm>
            <a:off x="3867911" y="2470439"/>
            <a:ext cx="7805928" cy="1270203"/>
          </a:xfrm>
          <a:solidFill>
            <a:schemeClr val="tx2">
              <a:lumMod val="40000"/>
              <a:lumOff val="60000"/>
            </a:schemeClr>
          </a:solidFill>
          <a:ln>
            <a:solidFill>
              <a:schemeClr val="accent1"/>
            </a:solidFill>
          </a:ln>
        </p:spPr>
        <p:txBody>
          <a:bodyPr>
            <a:normAutofit fontScale="92500"/>
          </a:bodyPr>
          <a:lstStyle/>
          <a:p>
            <a:pPr marL="0" indent="0">
              <a:buNone/>
            </a:pPr>
            <a:r>
              <a:rPr lang="fr-FR" sz="2600" b="1" cap="small" dirty="0">
                <a:solidFill>
                  <a:schemeClr val="bg1"/>
                </a:solidFill>
                <a:latin typeface="Arial" panose="020B0604020202020204" pitchFamily="34" charset="0"/>
                <a:cs typeface="Arial" panose="020B0604020202020204" pitchFamily="34" charset="0"/>
              </a:rPr>
              <a:t>Accompagner</a:t>
            </a:r>
            <a:r>
              <a:rPr lang="fr-FR"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fr-FR" sz="2200" dirty="0">
                <a:solidFill>
                  <a:schemeClr val="bg1"/>
                </a:solidFill>
                <a:effectLst/>
                <a:latin typeface="Arial" panose="020B0604020202020204" pitchFamily="34" charset="0"/>
                <a:ea typeface="Calibri" panose="020F0502020204030204" pitchFamily="34" charset="0"/>
                <a:cs typeface="Arial" panose="020B0604020202020204" pitchFamily="34" charset="0"/>
              </a:rPr>
              <a:t>les CDG dans la mise en œuvre de leurs missions. Favoriser une concertation et des échanges entre les Centres de Gestion pour la mise en œuvre et le développement de leurs compétences</a:t>
            </a:r>
            <a:endParaRPr lang="fr-FR" dirty="0">
              <a:solidFill>
                <a:schemeClr val="bg1"/>
              </a:solidFill>
            </a:endParaRPr>
          </a:p>
        </p:txBody>
      </p:sp>
      <p:sp>
        <p:nvSpPr>
          <p:cNvPr id="5" name="Espace réservé du numéro de diapositive 4">
            <a:extLst>
              <a:ext uri="{FF2B5EF4-FFF2-40B4-BE49-F238E27FC236}">
                <a16:creationId xmlns:a16="http://schemas.microsoft.com/office/drawing/2014/main" id="{87D44E64-B7FE-3E1C-B5D3-398C73B179B2}"/>
              </a:ext>
            </a:extLst>
          </p:cNvPr>
          <p:cNvSpPr>
            <a:spLocks noGrp="1"/>
          </p:cNvSpPr>
          <p:nvPr>
            <p:ph type="sldNum" sz="quarter" idx="12"/>
          </p:nvPr>
        </p:nvSpPr>
        <p:spPr/>
        <p:txBody>
          <a:bodyPr/>
          <a:lstStyle/>
          <a:p>
            <a:fld id="{4FAB73BC-B049-4115-A692-8D63A059BFB8}" type="slidenum">
              <a:rPr lang="en-US" sz="1600" smtClean="0">
                <a:solidFill>
                  <a:schemeClr val="tx1"/>
                </a:solidFill>
              </a:rPr>
              <a:pPr/>
              <a:t>7</a:t>
            </a:fld>
            <a:endParaRPr lang="en-US" sz="1600" dirty="0">
              <a:solidFill>
                <a:schemeClr val="tx1"/>
              </a:solidFill>
            </a:endParaRPr>
          </a:p>
        </p:txBody>
      </p:sp>
      <p:sp>
        <p:nvSpPr>
          <p:cNvPr id="7" name="Espace réservé du contenu 3">
            <a:extLst>
              <a:ext uri="{FF2B5EF4-FFF2-40B4-BE49-F238E27FC236}">
                <a16:creationId xmlns:a16="http://schemas.microsoft.com/office/drawing/2014/main" id="{824DA5CD-6DBB-BEAE-F765-105ECF536277}"/>
              </a:ext>
            </a:extLst>
          </p:cNvPr>
          <p:cNvSpPr txBox="1">
            <a:spLocks/>
          </p:cNvSpPr>
          <p:nvPr/>
        </p:nvSpPr>
        <p:spPr>
          <a:xfrm>
            <a:off x="3867912" y="3921323"/>
            <a:ext cx="7805927" cy="1152573"/>
          </a:xfrm>
          <a:prstGeom prst="rect">
            <a:avLst/>
          </a:prstGeom>
          <a:solidFill>
            <a:schemeClr val="accent1"/>
          </a:solidFill>
          <a:ln>
            <a:solidFill>
              <a:schemeClr val="tx2">
                <a:lumMod val="60000"/>
                <a:lumOff val="40000"/>
              </a:schemeClr>
            </a:solidFill>
          </a:ln>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7000"/>
              </a:lnSpc>
              <a:spcAft>
                <a:spcPts val="800"/>
              </a:spcAft>
              <a:buNone/>
            </a:pPr>
            <a:r>
              <a:rPr lang="fr-FR" sz="2400" b="1" cap="small" dirty="0">
                <a:solidFill>
                  <a:schemeClr val="bg1"/>
                </a:solidFill>
                <a:latin typeface="Arial" panose="020B0604020202020204" pitchFamily="34" charset="0"/>
                <a:cs typeface="Arial" panose="020B0604020202020204" pitchFamily="34" charset="0"/>
              </a:rPr>
              <a:t>Valoriser</a:t>
            </a:r>
            <a:r>
              <a:rPr lang="fr-FR"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fr-FR" dirty="0">
                <a:solidFill>
                  <a:schemeClr val="bg1"/>
                </a:solidFill>
                <a:effectLst/>
                <a:latin typeface="Arial" panose="020B0604020202020204" pitchFamily="34" charset="0"/>
                <a:ea typeface="Calibri" panose="020F0502020204030204" pitchFamily="34" charset="0"/>
                <a:cs typeface="Arial" panose="020B0604020202020204" pitchFamily="34" charset="0"/>
              </a:rPr>
              <a:t>l'action des Centres, comme une instance de liaison et de représentation avec tous les partenaires institutionnels afin de développer avec eux des actions de coopération</a:t>
            </a:r>
            <a:endParaRPr lang="fr-FR"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8" name="Espace réservé du contenu 3">
            <a:extLst>
              <a:ext uri="{FF2B5EF4-FFF2-40B4-BE49-F238E27FC236}">
                <a16:creationId xmlns:a16="http://schemas.microsoft.com/office/drawing/2014/main" id="{35ADE2FC-6189-6D0E-D792-EDC83BF13FCF}"/>
              </a:ext>
            </a:extLst>
          </p:cNvPr>
          <p:cNvSpPr txBox="1">
            <a:spLocks/>
          </p:cNvSpPr>
          <p:nvPr/>
        </p:nvSpPr>
        <p:spPr>
          <a:xfrm>
            <a:off x="3867913" y="5218964"/>
            <a:ext cx="7805926" cy="1137386"/>
          </a:xfrm>
          <a:prstGeom prst="rect">
            <a:avLst/>
          </a:prstGeom>
          <a:solidFill>
            <a:schemeClr val="tx2">
              <a:lumMod val="40000"/>
              <a:lumOff val="60000"/>
            </a:schemeClr>
          </a:solidFill>
          <a:ln>
            <a:solidFill>
              <a:schemeClr val="accent1"/>
            </a:solidFill>
          </a:ln>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7000"/>
              </a:lnSpc>
              <a:spcAft>
                <a:spcPts val="800"/>
              </a:spcAft>
              <a:buNone/>
            </a:pPr>
            <a:r>
              <a:rPr lang="fr-FR" sz="2400" b="1" cap="small" dirty="0">
                <a:solidFill>
                  <a:schemeClr val="bg1"/>
                </a:solidFill>
                <a:latin typeface="Arial" panose="020B0604020202020204" pitchFamily="34" charset="0"/>
                <a:cs typeface="Arial" panose="020B0604020202020204" pitchFamily="34" charset="0"/>
              </a:rPr>
              <a:t>Promouvoir</a:t>
            </a:r>
            <a:r>
              <a:rPr lang="fr-FR" sz="1800" b="1" cap="small" dirty="0">
                <a:solidFill>
                  <a:schemeClr val="bg1"/>
                </a:solidFill>
                <a:latin typeface="Arial" panose="020B0604020202020204" pitchFamily="34" charset="0"/>
                <a:cs typeface="Arial" panose="020B0604020202020204" pitchFamily="34" charset="0"/>
              </a:rPr>
              <a:t> </a:t>
            </a:r>
            <a:r>
              <a:rPr lang="fr-FR" dirty="0">
                <a:solidFill>
                  <a:schemeClr val="bg1"/>
                </a:solidFill>
                <a:effectLst/>
                <a:latin typeface="Arial" panose="020B0604020202020204" pitchFamily="34" charset="0"/>
                <a:ea typeface="Calibri" panose="020F0502020204030204" pitchFamily="34" charset="0"/>
                <a:cs typeface="Arial" panose="020B0604020202020204" pitchFamily="34" charset="0"/>
              </a:rPr>
              <a:t>la Fonction Publique Territoriale et centraliser les informations intéressant les agents et les candidats à la fonction publique</a:t>
            </a:r>
            <a:endParaRPr lang="fr-FR" dirty="0">
              <a:solidFill>
                <a:schemeClr val="bg1"/>
              </a:solidFill>
            </a:endParaRPr>
          </a:p>
        </p:txBody>
      </p:sp>
      <p:pic>
        <p:nvPicPr>
          <p:cNvPr id="9" name="Picture 4" descr="Logo">
            <a:extLst>
              <a:ext uri="{FF2B5EF4-FFF2-40B4-BE49-F238E27FC236}">
                <a16:creationId xmlns:a16="http://schemas.microsoft.com/office/drawing/2014/main" id="{8B8A1836-4A57-5891-F240-B2476FC227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3816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3CEABF-2521-6B73-B380-E47326487F7D}"/>
              </a:ext>
            </a:extLst>
          </p:cNvPr>
          <p:cNvSpPr>
            <a:spLocks noGrp="1"/>
          </p:cNvSpPr>
          <p:nvPr>
            <p:ph type="title"/>
          </p:nvPr>
        </p:nvSpPr>
        <p:spPr>
          <a:xfrm>
            <a:off x="109057" y="1123837"/>
            <a:ext cx="3271706" cy="4601183"/>
          </a:xfrm>
        </p:spPr>
        <p:txBody>
          <a:bodyPr/>
          <a:lstStyle/>
          <a:p>
            <a:r>
              <a:rPr lang="fr-FR" cap="small" dirty="0"/>
              <a:t>Nos Représentations</a:t>
            </a:r>
            <a:br>
              <a:rPr lang="fr-FR" cap="small" dirty="0"/>
            </a:br>
            <a:r>
              <a:rPr lang="fr-FR" cap="small" dirty="0"/>
              <a:t>au Conseil Supérieur de la Fonction Publique territoriale (</a:t>
            </a:r>
            <a:r>
              <a:rPr lang="fr-FR" cap="small" dirty="0" err="1"/>
              <a:t>CSFPT</a:t>
            </a:r>
            <a:r>
              <a:rPr lang="fr-FR" cap="small" dirty="0"/>
              <a:t>)</a:t>
            </a:r>
            <a:endParaRPr lang="fr-FR" dirty="0"/>
          </a:p>
        </p:txBody>
      </p:sp>
      <p:sp>
        <p:nvSpPr>
          <p:cNvPr id="3" name="Espace réservé du numéro de diapositive 2">
            <a:extLst>
              <a:ext uri="{FF2B5EF4-FFF2-40B4-BE49-F238E27FC236}">
                <a16:creationId xmlns:a16="http://schemas.microsoft.com/office/drawing/2014/main" id="{B749F3EF-7E49-F06B-5588-D0F866D0A143}"/>
              </a:ext>
            </a:extLst>
          </p:cNvPr>
          <p:cNvSpPr>
            <a:spLocks noGrp="1"/>
          </p:cNvSpPr>
          <p:nvPr>
            <p:ph type="sldNum" sz="quarter" idx="12"/>
          </p:nvPr>
        </p:nvSpPr>
        <p:spPr/>
        <p:txBody>
          <a:bodyPr/>
          <a:lstStyle/>
          <a:p>
            <a:fld id="{4FAB73BC-B049-4115-A692-8D63A059BFB8}" type="slidenum">
              <a:rPr lang="en-US" sz="1600" smtClean="0">
                <a:solidFill>
                  <a:schemeClr val="tx1"/>
                </a:solidFill>
              </a:rPr>
              <a:pPr/>
              <a:t>8</a:t>
            </a:fld>
            <a:endParaRPr lang="en-US" sz="1600" dirty="0">
              <a:solidFill>
                <a:schemeClr val="tx1"/>
              </a:solidFill>
            </a:endParaRPr>
          </a:p>
        </p:txBody>
      </p:sp>
      <p:sp>
        <p:nvSpPr>
          <p:cNvPr id="4" name="Espace réservé du contenu 2">
            <a:extLst>
              <a:ext uri="{FF2B5EF4-FFF2-40B4-BE49-F238E27FC236}">
                <a16:creationId xmlns:a16="http://schemas.microsoft.com/office/drawing/2014/main" id="{EFEE03C0-E31E-36B5-8E42-13B4963DBD02}"/>
              </a:ext>
            </a:extLst>
          </p:cNvPr>
          <p:cNvSpPr txBox="1">
            <a:spLocks/>
          </p:cNvSpPr>
          <p:nvPr/>
        </p:nvSpPr>
        <p:spPr>
          <a:xfrm>
            <a:off x="3615655" y="234892"/>
            <a:ext cx="7977929" cy="6121458"/>
          </a:xfrm>
          <a:prstGeom prst="rect">
            <a:avLst/>
          </a:prstGeom>
        </p:spPr>
        <p:txBody>
          <a:bodyPr>
            <a:normAutofit fontScale="77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20000"/>
              </a:lnSpc>
              <a:spcBef>
                <a:spcPts val="0"/>
              </a:spcBef>
              <a:spcAft>
                <a:spcPts val="600"/>
              </a:spcAft>
              <a:buFont typeface="Wingdings 2" pitchFamily="18" charset="2"/>
              <a:buNone/>
            </a:pPr>
            <a:r>
              <a:rPr lang="fr-FR" sz="1600" b="1" dirty="0">
                <a:solidFill>
                  <a:srgbClr val="002060"/>
                </a:solidFill>
                <a:latin typeface="Arial" panose="020B0604020202020204" pitchFamily="34" charset="0"/>
                <a:cs typeface="Arial" panose="020B0604020202020204" pitchFamily="34" charset="0"/>
              </a:rPr>
              <a:t>Bureau</a:t>
            </a:r>
          </a:p>
          <a:p>
            <a:pPr marL="0" indent="0">
              <a:lnSpc>
                <a:spcPct val="100000"/>
              </a:lnSpc>
              <a:spcBef>
                <a:spcPts val="0"/>
              </a:spcBef>
              <a:buFont typeface="Wingdings 2" pitchFamily="18" charset="2"/>
              <a:buNone/>
            </a:pPr>
            <a:r>
              <a:rPr lang="fr-FR" sz="1600" dirty="0">
                <a:solidFill>
                  <a:schemeClr val="tx1"/>
                </a:solidFill>
                <a:latin typeface="Arial" panose="020B0604020202020204" pitchFamily="34" charset="0"/>
                <a:cs typeface="Arial" panose="020B0604020202020204" pitchFamily="34" charset="0"/>
              </a:rPr>
              <a:t>Titulaires : Michel HIRIART, Florence GALZIN, Gil AVEROUS</a:t>
            </a:r>
          </a:p>
          <a:p>
            <a:pPr marL="0" indent="0">
              <a:lnSpc>
                <a:spcPct val="100000"/>
              </a:lnSpc>
              <a:spcBef>
                <a:spcPts val="0"/>
              </a:spcBef>
              <a:buFont typeface="Wingdings 2" pitchFamily="18" charset="2"/>
              <a:buNone/>
            </a:pPr>
            <a:r>
              <a:rPr lang="fr-FR" sz="1600" i="1" dirty="0">
                <a:latin typeface="Arial" panose="020B0604020202020204" pitchFamily="34" charset="0"/>
                <a:cs typeface="Arial" panose="020B0604020202020204" pitchFamily="34" charset="0"/>
              </a:rPr>
              <a:t>Suppléants : Bertrand MASSOT, Alain </a:t>
            </a:r>
            <a:r>
              <a:rPr lang="fr-FR" sz="1600" i="1" dirty="0" err="1">
                <a:latin typeface="Arial" panose="020B0604020202020204" pitchFamily="34" charset="0"/>
                <a:cs typeface="Arial" panose="020B0604020202020204" pitchFamily="34" charset="0"/>
              </a:rPr>
              <a:t>VASSELLE</a:t>
            </a:r>
            <a:r>
              <a:rPr lang="fr-FR" sz="1600" i="1" dirty="0">
                <a:latin typeface="Arial" panose="020B0604020202020204" pitchFamily="34" charset="0"/>
                <a:cs typeface="Arial" panose="020B0604020202020204" pitchFamily="34" charset="0"/>
              </a:rPr>
              <a:t>, Jean-Louis COSTES, Jeanne </a:t>
            </a:r>
            <a:r>
              <a:rPr lang="fr-FR" sz="1600" i="1" dirty="0" err="1">
                <a:latin typeface="Arial" panose="020B0604020202020204" pitchFamily="34" charset="0"/>
                <a:cs typeface="Arial" panose="020B0604020202020204" pitchFamily="34" charset="0"/>
              </a:rPr>
              <a:t>COUTIERE</a:t>
            </a:r>
            <a:r>
              <a:rPr lang="fr-FR" sz="1600" i="1" dirty="0">
                <a:latin typeface="Arial" panose="020B0604020202020204" pitchFamily="34" charset="0"/>
                <a:cs typeface="Arial" panose="020B0604020202020204" pitchFamily="34" charset="0"/>
              </a:rPr>
              <a:t>, Philip SQUELARD, Yohann NEDELEC, Olivier </a:t>
            </a:r>
            <a:r>
              <a:rPr lang="fr-FR" sz="1600" i="1" dirty="0" err="1">
                <a:latin typeface="Arial" panose="020B0604020202020204" pitchFamily="34" charset="0"/>
                <a:cs typeface="Arial" panose="020B0604020202020204" pitchFamily="34" charset="0"/>
              </a:rPr>
              <a:t>RICHEFOU</a:t>
            </a:r>
            <a:r>
              <a:rPr lang="fr-FR" sz="1600" i="1" dirty="0">
                <a:latin typeface="Arial" panose="020B0604020202020204" pitchFamily="34" charset="0"/>
                <a:cs typeface="Arial" panose="020B0604020202020204" pitchFamily="34" charset="0"/>
              </a:rPr>
              <a:t> </a:t>
            </a:r>
          </a:p>
          <a:p>
            <a:pPr marL="0" indent="0">
              <a:lnSpc>
                <a:spcPct val="120000"/>
              </a:lnSpc>
              <a:spcBef>
                <a:spcPts val="0"/>
              </a:spcBef>
              <a:spcAft>
                <a:spcPts val="600"/>
              </a:spcAft>
              <a:buFont typeface="Wingdings 2" pitchFamily="18" charset="2"/>
              <a:buNone/>
            </a:pPr>
            <a:endParaRPr lang="fr-FR" sz="1600" b="1" dirty="0">
              <a:solidFill>
                <a:srgbClr val="002060"/>
              </a:solidFill>
              <a:latin typeface="Arial" panose="020B0604020202020204" pitchFamily="34" charset="0"/>
              <a:cs typeface="Arial" panose="020B0604020202020204" pitchFamily="34" charset="0"/>
            </a:endParaRPr>
          </a:p>
          <a:p>
            <a:pPr marL="0" indent="0">
              <a:lnSpc>
                <a:spcPct val="120000"/>
              </a:lnSpc>
              <a:spcBef>
                <a:spcPts val="0"/>
              </a:spcBef>
              <a:spcAft>
                <a:spcPts val="600"/>
              </a:spcAft>
              <a:buFont typeface="Wingdings 2" pitchFamily="18" charset="2"/>
              <a:buNone/>
            </a:pPr>
            <a:r>
              <a:rPr lang="fr-FR" sz="1600" b="1" dirty="0">
                <a:solidFill>
                  <a:srgbClr val="002060"/>
                </a:solidFill>
                <a:latin typeface="Arial" panose="020B0604020202020204" pitchFamily="34" charset="0"/>
                <a:cs typeface="Arial" panose="020B0604020202020204" pitchFamily="34" charset="0"/>
              </a:rPr>
              <a:t>Assemblée Plénière </a:t>
            </a:r>
          </a:p>
          <a:p>
            <a:pPr marL="0" indent="0">
              <a:lnSpc>
                <a:spcPct val="100000"/>
              </a:lnSpc>
              <a:spcBef>
                <a:spcPts val="0"/>
              </a:spcBef>
              <a:buFont typeface="Wingdings 2" pitchFamily="18" charset="2"/>
              <a:buNone/>
            </a:pPr>
            <a:r>
              <a:rPr lang="fr-FR" sz="1600" dirty="0">
                <a:solidFill>
                  <a:schemeClr val="tx1"/>
                </a:solidFill>
                <a:latin typeface="Arial" panose="020B0604020202020204" pitchFamily="34" charset="0"/>
                <a:cs typeface="Arial" panose="020B0604020202020204" pitchFamily="34" charset="0"/>
              </a:rPr>
              <a:t>Titulaires : Jeanne </a:t>
            </a:r>
            <a:r>
              <a:rPr lang="fr-FR" sz="1600" dirty="0" err="1">
                <a:solidFill>
                  <a:schemeClr val="tx1"/>
                </a:solidFill>
                <a:latin typeface="Arial" panose="020B0604020202020204" pitchFamily="34" charset="0"/>
                <a:cs typeface="Arial" panose="020B0604020202020204" pitchFamily="34" charset="0"/>
              </a:rPr>
              <a:t>COUTIERE</a:t>
            </a:r>
            <a:r>
              <a:rPr lang="fr-FR" sz="1600" dirty="0">
                <a:solidFill>
                  <a:schemeClr val="tx1"/>
                </a:solidFill>
                <a:latin typeface="Arial" panose="020B0604020202020204" pitchFamily="34" charset="0"/>
                <a:cs typeface="Arial" panose="020B0604020202020204" pitchFamily="34" charset="0"/>
              </a:rPr>
              <a:t>, Michel HIRIART, Gil AVEROUS, Olivier </a:t>
            </a:r>
            <a:r>
              <a:rPr lang="fr-FR" sz="1600" dirty="0" err="1">
                <a:solidFill>
                  <a:schemeClr val="tx1"/>
                </a:solidFill>
                <a:latin typeface="Arial" panose="020B0604020202020204" pitchFamily="34" charset="0"/>
                <a:cs typeface="Arial" panose="020B0604020202020204" pitchFamily="34" charset="0"/>
              </a:rPr>
              <a:t>RICHEFOU</a:t>
            </a:r>
            <a:endParaRPr lang="fr-FR" sz="1600" dirty="0">
              <a:solidFill>
                <a:schemeClr val="tx1"/>
              </a:solidFill>
              <a:latin typeface="Arial" panose="020B0604020202020204" pitchFamily="34" charset="0"/>
              <a:cs typeface="Arial" panose="020B0604020202020204" pitchFamily="34" charset="0"/>
            </a:endParaRPr>
          </a:p>
          <a:p>
            <a:pPr marL="0" indent="0">
              <a:lnSpc>
                <a:spcPct val="100000"/>
              </a:lnSpc>
              <a:spcBef>
                <a:spcPts val="0"/>
              </a:spcBef>
              <a:buFont typeface="Wingdings 2" pitchFamily="18" charset="2"/>
              <a:buNone/>
            </a:pPr>
            <a:r>
              <a:rPr lang="fr-FR" sz="1600" i="1" dirty="0">
                <a:latin typeface="Arial" panose="020B0604020202020204" pitchFamily="34" charset="0"/>
                <a:cs typeface="Arial" panose="020B0604020202020204" pitchFamily="34" charset="0"/>
              </a:rPr>
              <a:t>Suppléants : </a:t>
            </a:r>
            <a:r>
              <a:rPr lang="fr-FR" sz="1600" i="1" dirty="0" err="1">
                <a:latin typeface="Arial" panose="020B0604020202020204" pitchFamily="34" charset="0"/>
                <a:cs typeface="Arial" panose="020B0604020202020204" pitchFamily="34" charset="0"/>
              </a:rPr>
              <a:t>Bertand</a:t>
            </a:r>
            <a:r>
              <a:rPr lang="fr-FR" sz="1600" i="1" dirty="0">
                <a:latin typeface="Arial" panose="020B0604020202020204" pitchFamily="34" charset="0"/>
                <a:cs typeface="Arial" panose="020B0604020202020204" pitchFamily="34" charset="0"/>
              </a:rPr>
              <a:t> MASSOT, Alain </a:t>
            </a:r>
            <a:r>
              <a:rPr lang="fr-FR" sz="1600" i="1" dirty="0" err="1">
                <a:latin typeface="Arial" panose="020B0604020202020204" pitchFamily="34" charset="0"/>
                <a:cs typeface="Arial" panose="020B0604020202020204" pitchFamily="34" charset="0"/>
              </a:rPr>
              <a:t>VASSELLE</a:t>
            </a:r>
            <a:r>
              <a:rPr lang="fr-FR" sz="1600" i="1" dirty="0">
                <a:latin typeface="Arial" panose="020B0604020202020204" pitchFamily="34" charset="0"/>
                <a:cs typeface="Arial" panose="020B0604020202020204" pitchFamily="34" charset="0"/>
              </a:rPr>
              <a:t>, Vincent </a:t>
            </a:r>
            <a:r>
              <a:rPr lang="fr-FR" sz="1600" i="1" dirty="0" err="1">
                <a:latin typeface="Arial" panose="020B0604020202020204" pitchFamily="34" charset="0"/>
                <a:cs typeface="Arial" panose="020B0604020202020204" pitchFamily="34" charset="0"/>
              </a:rPr>
              <a:t>MATELIC</a:t>
            </a:r>
            <a:r>
              <a:rPr lang="fr-FR" sz="1600" i="1" dirty="0">
                <a:latin typeface="Arial" panose="020B0604020202020204" pitchFamily="34" charset="0"/>
                <a:cs typeface="Arial" panose="020B0604020202020204" pitchFamily="34" charset="0"/>
              </a:rPr>
              <a:t>, Philip SQUELARD, Jean-Louis COSTES, Florence GALZIN, Yohann NEDELEC</a:t>
            </a:r>
          </a:p>
          <a:p>
            <a:pPr marL="0" indent="0">
              <a:lnSpc>
                <a:spcPct val="100000"/>
              </a:lnSpc>
              <a:spcBef>
                <a:spcPts val="0"/>
              </a:spcBef>
              <a:buFont typeface="Wingdings 2" pitchFamily="18" charset="2"/>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Font typeface="Wingdings 2" pitchFamily="18" charset="2"/>
              <a:buNone/>
            </a:pPr>
            <a:r>
              <a:rPr lang="fr-FR" sz="1600" b="1" dirty="0">
                <a:solidFill>
                  <a:srgbClr val="002060"/>
                </a:solidFill>
                <a:latin typeface="Arial" panose="020B0604020202020204" pitchFamily="34" charset="0"/>
                <a:cs typeface="Arial" panose="020B0604020202020204" pitchFamily="34" charset="0"/>
              </a:rPr>
              <a:t>FS 1 (questions institutionnelles, statistiques et études) </a:t>
            </a:r>
          </a:p>
          <a:p>
            <a:pPr marL="0" indent="0">
              <a:lnSpc>
                <a:spcPct val="120000"/>
              </a:lnSpc>
              <a:spcBef>
                <a:spcPts val="0"/>
              </a:spcBef>
              <a:spcAft>
                <a:spcPts val="600"/>
              </a:spcAft>
              <a:buFont typeface="Wingdings 2" pitchFamily="18" charset="2"/>
              <a:buNone/>
            </a:pPr>
            <a:r>
              <a:rPr lang="fr-FR" sz="1600" b="1" dirty="0">
                <a:solidFill>
                  <a:srgbClr val="002060"/>
                </a:solidFill>
                <a:latin typeface="Arial" panose="020B0604020202020204" pitchFamily="34" charset="0"/>
                <a:cs typeface="Arial" panose="020B0604020202020204" pitchFamily="34" charset="0"/>
              </a:rPr>
              <a:t>Présidée par Françoise DESCAMPS CROSNIER</a:t>
            </a:r>
          </a:p>
          <a:p>
            <a:pPr marL="0" indent="0">
              <a:lnSpc>
                <a:spcPct val="100000"/>
              </a:lnSpc>
              <a:spcBef>
                <a:spcPts val="0"/>
              </a:spcBef>
              <a:buFont typeface="Wingdings 2" pitchFamily="18" charset="2"/>
              <a:buNone/>
            </a:pPr>
            <a:r>
              <a:rPr lang="fr-FR" sz="1600" dirty="0">
                <a:solidFill>
                  <a:schemeClr val="tx1"/>
                </a:solidFill>
                <a:latin typeface="Arial" panose="020B0604020202020204" pitchFamily="34" charset="0"/>
                <a:cs typeface="Arial" panose="020B0604020202020204" pitchFamily="34" charset="0"/>
              </a:rPr>
              <a:t>Titulaires : Yohann NEDELEC, Jean-Louis COSTES</a:t>
            </a:r>
          </a:p>
          <a:p>
            <a:pPr marL="0" indent="0">
              <a:lnSpc>
                <a:spcPct val="100000"/>
              </a:lnSpc>
              <a:spcBef>
                <a:spcPts val="0"/>
              </a:spcBef>
              <a:buFont typeface="Wingdings 2" pitchFamily="18" charset="2"/>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Font typeface="Wingdings 2" pitchFamily="18" charset="2"/>
              <a:buNone/>
            </a:pPr>
            <a:r>
              <a:rPr lang="fr-FR" sz="1600" b="1" dirty="0">
                <a:solidFill>
                  <a:srgbClr val="002060"/>
                </a:solidFill>
                <a:latin typeface="Arial" panose="020B0604020202020204" pitchFamily="34" charset="0"/>
                <a:cs typeface="Arial" panose="020B0604020202020204" pitchFamily="34" charset="0"/>
              </a:rPr>
              <a:t>FS 2 (questions organiques) Virginie GREGORACCI (CFDT)</a:t>
            </a:r>
          </a:p>
          <a:p>
            <a:pPr marL="0" indent="0">
              <a:lnSpc>
                <a:spcPct val="100000"/>
              </a:lnSpc>
              <a:spcBef>
                <a:spcPts val="0"/>
              </a:spcBef>
              <a:buFont typeface="Wingdings 2" pitchFamily="18" charset="2"/>
              <a:buNone/>
            </a:pPr>
            <a:r>
              <a:rPr lang="fr-FR" sz="1600" dirty="0">
                <a:solidFill>
                  <a:schemeClr val="tx1"/>
                </a:solidFill>
                <a:latin typeface="Arial" panose="020B0604020202020204" pitchFamily="34" charset="0"/>
                <a:cs typeface="Arial" panose="020B0604020202020204" pitchFamily="34" charset="0"/>
              </a:rPr>
              <a:t>Titulaires : Bertrand MASSOT, Yohann NEDELEC, Philip SQUELARD, Gil AVEROUS</a:t>
            </a:r>
            <a:endParaRPr lang="fr-FR" sz="1600" i="1" dirty="0">
              <a:latin typeface="Arial" panose="020B0604020202020204" pitchFamily="34" charset="0"/>
              <a:cs typeface="Arial" panose="020B0604020202020204" pitchFamily="34" charset="0"/>
            </a:endParaRPr>
          </a:p>
          <a:p>
            <a:pPr marL="0" indent="0">
              <a:lnSpc>
                <a:spcPct val="100000"/>
              </a:lnSpc>
              <a:spcBef>
                <a:spcPts val="0"/>
              </a:spcBef>
              <a:buFont typeface="Wingdings 2" pitchFamily="18" charset="2"/>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Font typeface="Wingdings 2" pitchFamily="18" charset="2"/>
              <a:buNone/>
            </a:pPr>
            <a:r>
              <a:rPr lang="fr-FR" sz="1600" b="1" dirty="0">
                <a:solidFill>
                  <a:srgbClr val="002060"/>
                </a:solidFill>
                <a:latin typeface="Arial" panose="020B0604020202020204" pitchFamily="34" charset="0"/>
                <a:cs typeface="Arial" panose="020B0604020202020204" pitchFamily="34" charset="0"/>
              </a:rPr>
              <a:t>FS 3 (questions statutaires) Delphine DEPAY (CGT)</a:t>
            </a:r>
          </a:p>
          <a:p>
            <a:pPr marL="0" indent="0">
              <a:lnSpc>
                <a:spcPct val="100000"/>
              </a:lnSpc>
              <a:spcBef>
                <a:spcPts val="0"/>
              </a:spcBef>
              <a:buFont typeface="Wingdings 2" pitchFamily="18" charset="2"/>
              <a:buNone/>
            </a:pPr>
            <a:r>
              <a:rPr lang="fr-FR" sz="1600" dirty="0">
                <a:solidFill>
                  <a:schemeClr val="tx1"/>
                </a:solidFill>
                <a:latin typeface="Arial" panose="020B0604020202020204" pitchFamily="34" charset="0"/>
                <a:cs typeface="Arial" panose="020B0604020202020204" pitchFamily="34" charset="0"/>
              </a:rPr>
              <a:t>Titulaires : </a:t>
            </a:r>
            <a:r>
              <a:rPr lang="fr-FR" sz="1600" dirty="0" err="1">
                <a:solidFill>
                  <a:schemeClr val="tx1"/>
                </a:solidFill>
                <a:latin typeface="Arial" panose="020B0604020202020204" pitchFamily="34" charset="0"/>
                <a:cs typeface="Arial" panose="020B0604020202020204" pitchFamily="34" charset="0"/>
              </a:rPr>
              <a:t>Bertrant</a:t>
            </a:r>
            <a:r>
              <a:rPr lang="fr-FR" sz="1600" dirty="0">
                <a:solidFill>
                  <a:schemeClr val="tx1"/>
                </a:solidFill>
                <a:latin typeface="Arial" panose="020B0604020202020204" pitchFamily="34" charset="0"/>
                <a:cs typeface="Arial" panose="020B0604020202020204" pitchFamily="34" charset="0"/>
              </a:rPr>
              <a:t> MASSOT, Florence GALZIN</a:t>
            </a:r>
          </a:p>
          <a:p>
            <a:pPr marL="0" indent="0">
              <a:lnSpc>
                <a:spcPct val="100000"/>
              </a:lnSpc>
              <a:spcBef>
                <a:spcPts val="0"/>
              </a:spcBef>
              <a:buFont typeface="Wingdings 2" pitchFamily="18" charset="2"/>
              <a:buNone/>
            </a:pPr>
            <a:r>
              <a:rPr lang="fr-FR" sz="1600" i="1" dirty="0">
                <a:latin typeface="Arial" panose="020B0604020202020204" pitchFamily="34" charset="0"/>
                <a:cs typeface="Arial" panose="020B0604020202020204" pitchFamily="34" charset="0"/>
              </a:rPr>
              <a:t>Suppléants: Olivier </a:t>
            </a:r>
            <a:r>
              <a:rPr lang="fr-FR" sz="1600" i="1" dirty="0" err="1">
                <a:latin typeface="Arial" panose="020B0604020202020204" pitchFamily="34" charset="0"/>
                <a:cs typeface="Arial" panose="020B0604020202020204" pitchFamily="34" charset="0"/>
              </a:rPr>
              <a:t>RICHEFOU</a:t>
            </a:r>
            <a:endParaRPr lang="fr-FR" sz="1600" i="1" dirty="0">
              <a:latin typeface="Arial" panose="020B0604020202020204" pitchFamily="34" charset="0"/>
              <a:cs typeface="Arial" panose="020B0604020202020204" pitchFamily="34" charset="0"/>
            </a:endParaRPr>
          </a:p>
          <a:p>
            <a:pPr marL="0" indent="0">
              <a:lnSpc>
                <a:spcPct val="100000"/>
              </a:lnSpc>
              <a:spcBef>
                <a:spcPts val="0"/>
              </a:spcBef>
              <a:buFont typeface="Wingdings 2" pitchFamily="18" charset="2"/>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Font typeface="Wingdings 2" pitchFamily="18" charset="2"/>
              <a:buNone/>
            </a:pPr>
            <a:r>
              <a:rPr lang="fr-FR" sz="1800" b="1" dirty="0">
                <a:solidFill>
                  <a:srgbClr val="002060"/>
                </a:solidFill>
                <a:latin typeface="Arial" panose="020B0604020202020204" pitchFamily="34" charset="0"/>
                <a:cs typeface="Arial" panose="020B0604020202020204" pitchFamily="34" charset="0"/>
              </a:rPr>
              <a:t>FS 4 (questions sociales) Roselyne BIENVENU</a:t>
            </a:r>
          </a:p>
          <a:p>
            <a:pPr marL="0" indent="0">
              <a:lnSpc>
                <a:spcPct val="100000"/>
              </a:lnSpc>
              <a:spcBef>
                <a:spcPts val="0"/>
              </a:spcBef>
              <a:buFont typeface="Wingdings 2" pitchFamily="18" charset="2"/>
              <a:buNone/>
            </a:pPr>
            <a:r>
              <a:rPr lang="fr-FR" sz="1600" dirty="0">
                <a:solidFill>
                  <a:schemeClr val="tx1"/>
                </a:solidFill>
                <a:latin typeface="Arial" panose="020B0604020202020204" pitchFamily="34" charset="0"/>
                <a:cs typeface="Arial" panose="020B0604020202020204" pitchFamily="34" charset="0"/>
              </a:rPr>
              <a:t>Titulaires : Michel HIRIART, Alain </a:t>
            </a:r>
            <a:r>
              <a:rPr lang="fr-FR" sz="1600" dirty="0" err="1">
                <a:solidFill>
                  <a:schemeClr val="tx1"/>
                </a:solidFill>
                <a:latin typeface="Arial" panose="020B0604020202020204" pitchFamily="34" charset="0"/>
                <a:cs typeface="Arial" panose="020B0604020202020204" pitchFamily="34" charset="0"/>
              </a:rPr>
              <a:t>VASSELLE</a:t>
            </a:r>
            <a:r>
              <a:rPr lang="fr-FR" sz="1600" dirty="0">
                <a:solidFill>
                  <a:schemeClr val="tx1"/>
                </a:solidFill>
                <a:latin typeface="Arial" panose="020B0604020202020204" pitchFamily="34" charset="0"/>
                <a:cs typeface="Arial" panose="020B0604020202020204" pitchFamily="34" charset="0"/>
              </a:rPr>
              <a:t>, Florence GALZIN</a:t>
            </a:r>
          </a:p>
          <a:p>
            <a:pPr marL="0" indent="0">
              <a:lnSpc>
                <a:spcPct val="100000"/>
              </a:lnSpc>
              <a:spcBef>
                <a:spcPts val="0"/>
              </a:spcBef>
              <a:buFont typeface="Wingdings 2" pitchFamily="18" charset="2"/>
              <a:buNone/>
            </a:pPr>
            <a:r>
              <a:rPr lang="fr-FR" sz="1600" i="1" dirty="0">
                <a:latin typeface="Arial" panose="020B0604020202020204" pitchFamily="34" charset="0"/>
                <a:cs typeface="Arial" panose="020B0604020202020204" pitchFamily="34" charset="0"/>
              </a:rPr>
              <a:t>Suppléants : Philip SQUELARD</a:t>
            </a:r>
          </a:p>
          <a:p>
            <a:pPr marL="0" indent="0">
              <a:lnSpc>
                <a:spcPct val="100000"/>
              </a:lnSpc>
              <a:spcBef>
                <a:spcPts val="0"/>
              </a:spcBef>
              <a:buFont typeface="Wingdings 2" pitchFamily="18" charset="2"/>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Font typeface="Wingdings 2" pitchFamily="18" charset="2"/>
              <a:buNone/>
            </a:pPr>
            <a:r>
              <a:rPr lang="fr-FR" sz="1800" b="1" dirty="0">
                <a:solidFill>
                  <a:srgbClr val="002060"/>
                </a:solidFill>
                <a:latin typeface="Arial" panose="020B0604020202020204" pitchFamily="34" charset="0"/>
                <a:cs typeface="Arial" panose="020B0604020202020204" pitchFamily="34" charset="0"/>
              </a:rPr>
              <a:t>FS 5 (questions inter fonctions publiques) SEBASTIEN VADE</a:t>
            </a:r>
          </a:p>
          <a:p>
            <a:pPr marL="0" indent="0">
              <a:lnSpc>
                <a:spcPct val="100000"/>
              </a:lnSpc>
              <a:spcBef>
                <a:spcPts val="0"/>
              </a:spcBef>
              <a:buFont typeface="Wingdings 2" pitchFamily="18" charset="2"/>
              <a:buNone/>
            </a:pPr>
            <a:r>
              <a:rPr lang="fr-FR" sz="1600" dirty="0">
                <a:solidFill>
                  <a:schemeClr val="tx1"/>
                </a:solidFill>
                <a:latin typeface="Arial" panose="020B0604020202020204" pitchFamily="34" charset="0"/>
                <a:cs typeface="Arial" panose="020B0604020202020204" pitchFamily="34" charset="0"/>
              </a:rPr>
              <a:t>Titulaires: Jean-Louis COSTES, Alain VASSELLE</a:t>
            </a:r>
          </a:p>
          <a:p>
            <a:pPr marL="0" indent="0">
              <a:lnSpc>
                <a:spcPct val="100000"/>
              </a:lnSpc>
              <a:spcBef>
                <a:spcPts val="0"/>
              </a:spcBef>
              <a:buFont typeface="Wingdings 2" pitchFamily="18" charset="2"/>
              <a:buNone/>
            </a:pPr>
            <a:endParaRPr lang="fr-FR" sz="1600" dirty="0">
              <a:solidFill>
                <a:schemeClr val="tx1"/>
              </a:solidFill>
              <a:latin typeface="Arial" panose="020B0604020202020204" pitchFamily="34" charset="0"/>
              <a:cs typeface="Arial" panose="020B0604020202020204" pitchFamily="34" charset="0"/>
            </a:endParaRPr>
          </a:p>
          <a:p>
            <a:pPr marL="0" indent="0" algn="just">
              <a:lnSpc>
                <a:spcPct val="100000"/>
              </a:lnSpc>
              <a:spcBef>
                <a:spcPts val="0"/>
              </a:spcBef>
              <a:buFont typeface="Wingdings 2" pitchFamily="18" charset="2"/>
              <a:buNone/>
            </a:pPr>
            <a:r>
              <a:rPr lang="fr-FR" sz="1800" b="1" dirty="0">
                <a:solidFill>
                  <a:schemeClr val="tx1"/>
                </a:solidFill>
                <a:latin typeface="Arial" panose="020B0604020202020204" pitchFamily="34" charset="0"/>
                <a:cs typeface="Arial" panose="020B0604020202020204" pitchFamily="34" charset="0"/>
              </a:rPr>
              <a:t>Le CSFPT est saisi pour avis des projets de lois relatifs à la fonction publique territoriale ainsi que des décrets concernant la situation des fonctionnaires territoriaux et les statuts particuliers des cadres d’emplois. Le Conseil supérieur dispose, en outre, d’une compétence de propositions et d’études.</a:t>
            </a:r>
            <a:endParaRPr lang="fr-FR" sz="21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2915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11EEB8-F054-7F40-059E-8FC4DE432E1E}"/>
              </a:ext>
            </a:extLst>
          </p:cNvPr>
          <p:cNvSpPr>
            <a:spLocks noGrp="1"/>
          </p:cNvSpPr>
          <p:nvPr>
            <p:ph type="title"/>
          </p:nvPr>
        </p:nvSpPr>
        <p:spPr>
          <a:xfrm>
            <a:off x="0" y="1123837"/>
            <a:ext cx="3363985" cy="4601183"/>
          </a:xfrm>
        </p:spPr>
        <p:txBody>
          <a:bodyPr/>
          <a:lstStyle/>
          <a:p>
            <a:r>
              <a:rPr lang="fr-FR" cap="small" dirty="0"/>
              <a:t>Nos Représentations</a:t>
            </a:r>
            <a:br>
              <a:rPr lang="fr-FR" cap="small" dirty="0"/>
            </a:br>
            <a:r>
              <a:rPr lang="fr-FR" cap="small" dirty="0"/>
              <a:t>au Conseil Commun de la Fonction publique</a:t>
            </a:r>
            <a:br>
              <a:rPr lang="fr-FR" cap="small" dirty="0"/>
            </a:br>
            <a:r>
              <a:rPr lang="fr-FR" cap="small" dirty="0"/>
              <a:t>(</a:t>
            </a:r>
            <a:r>
              <a:rPr lang="fr-FR" cap="small" dirty="0" err="1"/>
              <a:t>CCFP</a:t>
            </a:r>
            <a:r>
              <a:rPr lang="fr-FR" cap="small" dirty="0"/>
              <a:t>)</a:t>
            </a:r>
          </a:p>
        </p:txBody>
      </p:sp>
      <p:sp>
        <p:nvSpPr>
          <p:cNvPr id="3" name="Espace réservé du contenu 2">
            <a:extLst>
              <a:ext uri="{FF2B5EF4-FFF2-40B4-BE49-F238E27FC236}">
                <a16:creationId xmlns:a16="http://schemas.microsoft.com/office/drawing/2014/main" id="{5E577464-2307-D579-34D5-1303C6BB798E}"/>
              </a:ext>
            </a:extLst>
          </p:cNvPr>
          <p:cNvSpPr>
            <a:spLocks noGrp="1"/>
          </p:cNvSpPr>
          <p:nvPr>
            <p:ph idx="1"/>
          </p:nvPr>
        </p:nvSpPr>
        <p:spPr>
          <a:xfrm>
            <a:off x="3586520" y="180388"/>
            <a:ext cx="7977929" cy="6488080"/>
          </a:xfrm>
        </p:spPr>
        <p:txBody>
          <a:bodyPr>
            <a:normAutofit fontScale="85000" lnSpcReduction="20000"/>
          </a:bodyPr>
          <a:lstStyle/>
          <a:p>
            <a:pPr marL="0" indent="0">
              <a:lnSpc>
                <a:spcPct val="120000"/>
              </a:lnSpc>
              <a:spcBef>
                <a:spcPts val="0"/>
              </a:spcBef>
              <a:spcAft>
                <a:spcPts val="600"/>
              </a:spcAft>
              <a:buNone/>
            </a:pPr>
            <a:r>
              <a:rPr lang="fr-FR" sz="1600" b="1" dirty="0">
                <a:solidFill>
                  <a:srgbClr val="002060"/>
                </a:solidFill>
                <a:latin typeface="Arial" panose="020B0604020202020204" pitchFamily="34" charset="0"/>
                <a:cs typeface="Arial" panose="020B0604020202020204" pitchFamily="34" charset="0"/>
              </a:rPr>
              <a:t>Assemblée Plénière </a:t>
            </a:r>
          </a:p>
          <a:p>
            <a:pPr marL="0" indent="0">
              <a:lnSpc>
                <a:spcPct val="100000"/>
              </a:lnSpc>
              <a:spcBef>
                <a:spcPts val="0"/>
              </a:spcBef>
              <a:buNone/>
            </a:pPr>
            <a:r>
              <a:rPr lang="fr-FR" sz="1600" dirty="0">
                <a:solidFill>
                  <a:schemeClr val="tx1"/>
                </a:solidFill>
                <a:latin typeface="Arial" panose="020B0604020202020204" pitchFamily="34" charset="0"/>
                <a:cs typeface="Arial" panose="020B0604020202020204" pitchFamily="34" charset="0"/>
              </a:rPr>
              <a:t>Titulaire : Michel HIRIART </a:t>
            </a:r>
          </a:p>
          <a:p>
            <a:pPr marL="0" indent="0">
              <a:lnSpc>
                <a:spcPct val="100000"/>
              </a:lnSpc>
              <a:spcBef>
                <a:spcPts val="0"/>
              </a:spcBef>
              <a:buNone/>
            </a:pPr>
            <a:r>
              <a:rPr lang="fr-FR" sz="1600" i="1" dirty="0">
                <a:latin typeface="Arial" panose="020B0604020202020204" pitchFamily="34" charset="0"/>
                <a:cs typeface="Arial" panose="020B0604020202020204" pitchFamily="34" charset="0"/>
              </a:rPr>
              <a:t>Suppléants : Bertrand MASSOT, Philip SQUELARD , Yohann NEDELEC </a:t>
            </a:r>
          </a:p>
          <a:p>
            <a:pPr marL="0" indent="0">
              <a:lnSpc>
                <a:spcPct val="100000"/>
              </a:lnSpc>
              <a:spcBef>
                <a:spcPts val="0"/>
              </a:spcBef>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None/>
            </a:pPr>
            <a:r>
              <a:rPr lang="fr-FR" sz="1600" b="1" dirty="0">
                <a:solidFill>
                  <a:srgbClr val="002060"/>
                </a:solidFill>
                <a:latin typeface="Arial" panose="020B0604020202020204" pitchFamily="34" charset="0"/>
                <a:cs typeface="Arial" panose="020B0604020202020204" pitchFamily="34" charset="0"/>
              </a:rPr>
              <a:t>FS 1 « Examen des projets de textes »</a:t>
            </a:r>
          </a:p>
          <a:p>
            <a:pPr marL="0" indent="0">
              <a:lnSpc>
                <a:spcPct val="100000"/>
              </a:lnSpc>
              <a:spcBef>
                <a:spcPts val="0"/>
              </a:spcBef>
              <a:buNone/>
            </a:pPr>
            <a:r>
              <a:rPr lang="fr-FR" sz="1600" dirty="0">
                <a:solidFill>
                  <a:schemeClr val="tx1"/>
                </a:solidFill>
                <a:latin typeface="Arial" panose="020B0604020202020204" pitchFamily="34" charset="0"/>
                <a:cs typeface="Arial" panose="020B0604020202020204" pitchFamily="34" charset="0"/>
              </a:rPr>
              <a:t>Titulaire : Michel HIRIART </a:t>
            </a:r>
          </a:p>
          <a:p>
            <a:pPr marL="0" indent="0">
              <a:lnSpc>
                <a:spcPct val="100000"/>
              </a:lnSpc>
              <a:spcBef>
                <a:spcPts val="0"/>
              </a:spcBef>
              <a:buNone/>
            </a:pPr>
            <a:r>
              <a:rPr lang="fr-FR" sz="1600" i="1" dirty="0">
                <a:latin typeface="Arial" panose="020B0604020202020204" pitchFamily="34" charset="0"/>
                <a:cs typeface="Arial" panose="020B0604020202020204" pitchFamily="34" charset="0"/>
              </a:rPr>
              <a:t>Suppléant: Alain </a:t>
            </a:r>
            <a:r>
              <a:rPr lang="fr-FR" sz="1600" i="1" dirty="0" err="1">
                <a:latin typeface="Arial" panose="020B0604020202020204" pitchFamily="34" charset="0"/>
                <a:cs typeface="Arial" panose="020B0604020202020204" pitchFamily="34" charset="0"/>
              </a:rPr>
              <a:t>VASSELLE</a:t>
            </a:r>
            <a:r>
              <a:rPr lang="fr-FR" sz="1600" i="1" dirty="0">
                <a:latin typeface="Arial" panose="020B0604020202020204" pitchFamily="34" charset="0"/>
                <a:cs typeface="Arial" panose="020B0604020202020204" pitchFamily="34" charset="0"/>
              </a:rPr>
              <a:t> </a:t>
            </a:r>
          </a:p>
          <a:p>
            <a:pPr marL="0" indent="0">
              <a:lnSpc>
                <a:spcPct val="100000"/>
              </a:lnSpc>
              <a:spcBef>
                <a:spcPts val="0"/>
              </a:spcBef>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None/>
            </a:pPr>
            <a:r>
              <a:rPr lang="fr-FR" sz="1600" b="1" dirty="0">
                <a:solidFill>
                  <a:srgbClr val="002060"/>
                </a:solidFill>
                <a:latin typeface="Arial" panose="020B0604020202020204" pitchFamily="34" charset="0"/>
                <a:cs typeface="Arial" panose="020B0604020202020204" pitchFamily="34" charset="0"/>
              </a:rPr>
              <a:t>FS 2 « Examen des questions relatives aux évolutions de l’emploi public, à la politique des retraites dans la FP et à la connaissance statistique de la situation, de la rémunération et des pension des agents publics »</a:t>
            </a:r>
          </a:p>
          <a:p>
            <a:pPr marL="0" indent="0">
              <a:lnSpc>
                <a:spcPct val="100000"/>
              </a:lnSpc>
              <a:spcBef>
                <a:spcPts val="0"/>
              </a:spcBef>
              <a:buNone/>
            </a:pPr>
            <a:r>
              <a:rPr lang="fr-FR" sz="1600" i="1" dirty="0">
                <a:latin typeface="Arial" panose="020B0604020202020204" pitchFamily="34" charset="0"/>
                <a:cs typeface="Arial" panose="020B0604020202020204" pitchFamily="34" charset="0"/>
              </a:rPr>
              <a:t>Suppléant : Gil AVEROUS </a:t>
            </a:r>
          </a:p>
          <a:p>
            <a:pPr marL="0" indent="0">
              <a:lnSpc>
                <a:spcPct val="100000"/>
              </a:lnSpc>
              <a:spcBef>
                <a:spcPts val="0"/>
              </a:spcBef>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None/>
            </a:pPr>
            <a:r>
              <a:rPr lang="fr-FR" sz="1600" b="1" dirty="0">
                <a:solidFill>
                  <a:srgbClr val="002060"/>
                </a:solidFill>
                <a:latin typeface="Arial" panose="020B0604020202020204" pitchFamily="34" charset="0"/>
                <a:cs typeface="Arial" panose="020B0604020202020204" pitchFamily="34" charset="0"/>
              </a:rPr>
              <a:t>FS 3 « Examen des questions relatives à l’égalité, à la mobilité et aux parcours professionnels »</a:t>
            </a:r>
          </a:p>
          <a:p>
            <a:pPr marL="0" indent="0">
              <a:lnSpc>
                <a:spcPct val="100000"/>
              </a:lnSpc>
              <a:spcBef>
                <a:spcPts val="0"/>
              </a:spcBef>
              <a:buNone/>
            </a:pPr>
            <a:r>
              <a:rPr lang="fr-FR" sz="1600" dirty="0">
                <a:solidFill>
                  <a:schemeClr val="tx1"/>
                </a:solidFill>
                <a:latin typeface="Arial" panose="020B0604020202020204" pitchFamily="34" charset="0"/>
                <a:cs typeface="Arial" panose="020B0604020202020204" pitchFamily="34" charset="0"/>
              </a:rPr>
              <a:t>Titulaire : Jean- Louis COSTES</a:t>
            </a:r>
          </a:p>
          <a:p>
            <a:pPr marL="0" indent="0">
              <a:lnSpc>
                <a:spcPct val="100000"/>
              </a:lnSpc>
              <a:spcBef>
                <a:spcPts val="0"/>
              </a:spcBef>
              <a:buNone/>
            </a:pPr>
            <a:r>
              <a:rPr lang="fr-FR" sz="1600" i="1" dirty="0">
                <a:latin typeface="Arial" panose="020B0604020202020204" pitchFamily="34" charset="0"/>
                <a:cs typeface="Arial" panose="020B0604020202020204" pitchFamily="34" charset="0"/>
              </a:rPr>
              <a:t>Membres participants avec voix consultative : Patricia GOURMAND , Philip SQUELARD </a:t>
            </a:r>
          </a:p>
          <a:p>
            <a:pPr marL="0" indent="0">
              <a:lnSpc>
                <a:spcPct val="100000"/>
              </a:lnSpc>
              <a:spcBef>
                <a:spcPts val="0"/>
              </a:spcBef>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None/>
            </a:pPr>
            <a:r>
              <a:rPr lang="fr-FR" sz="1500" b="1" dirty="0">
                <a:solidFill>
                  <a:srgbClr val="002060"/>
                </a:solidFill>
                <a:latin typeface="Arial" panose="020B0604020202020204" pitchFamily="34" charset="0"/>
                <a:cs typeface="Arial" panose="020B0604020202020204" pitchFamily="34" charset="0"/>
              </a:rPr>
              <a:t>FS 4 « Examen des questions relatives aux conditions de travail, à l’hygiène, à la santé et à la sécurité au travail »</a:t>
            </a:r>
          </a:p>
          <a:p>
            <a:pPr marL="0" indent="0">
              <a:lnSpc>
                <a:spcPct val="100000"/>
              </a:lnSpc>
              <a:spcBef>
                <a:spcPts val="0"/>
              </a:spcBef>
              <a:buNone/>
            </a:pPr>
            <a:r>
              <a:rPr lang="fr-FR" sz="1600" i="1" dirty="0">
                <a:latin typeface="Arial" panose="020B0604020202020204" pitchFamily="34" charset="0"/>
                <a:cs typeface="Arial" panose="020B0604020202020204" pitchFamily="34" charset="0"/>
              </a:rPr>
              <a:t>Suppléant : Philip SQUELARD </a:t>
            </a:r>
          </a:p>
          <a:p>
            <a:pPr marL="0" indent="0">
              <a:lnSpc>
                <a:spcPct val="100000"/>
              </a:lnSpc>
              <a:spcBef>
                <a:spcPts val="0"/>
              </a:spcBef>
              <a:buNone/>
            </a:pPr>
            <a:r>
              <a:rPr lang="fr-FR" sz="1600" i="1" dirty="0">
                <a:latin typeface="Arial" panose="020B0604020202020204" pitchFamily="34" charset="0"/>
                <a:cs typeface="Arial" panose="020B0604020202020204" pitchFamily="34" charset="0"/>
              </a:rPr>
              <a:t>Membres participants avec voix consultative : Anne THIBAULT , Eric DURAND </a:t>
            </a:r>
          </a:p>
          <a:p>
            <a:pPr marL="0" indent="0">
              <a:lnSpc>
                <a:spcPct val="100000"/>
              </a:lnSpc>
              <a:spcBef>
                <a:spcPts val="0"/>
              </a:spcBef>
              <a:buNone/>
            </a:pPr>
            <a:endParaRPr lang="fr-FR" sz="16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None/>
            </a:pPr>
            <a:r>
              <a:rPr lang="fr-FR" sz="1500" b="1" dirty="0">
                <a:solidFill>
                  <a:srgbClr val="002060"/>
                </a:solidFill>
                <a:latin typeface="Arial" panose="020B0604020202020204" pitchFamily="34" charset="0"/>
                <a:cs typeface="Arial" panose="020B0604020202020204" pitchFamily="34" charset="0"/>
              </a:rPr>
              <a:t>FS 5 « Examen des questions relative aux modifications de l’organisation et du fonctionnement des services publics au regard de leurs conséquences sur les agents publics »</a:t>
            </a:r>
          </a:p>
          <a:p>
            <a:pPr marL="0" indent="0">
              <a:lnSpc>
                <a:spcPct val="100000"/>
              </a:lnSpc>
              <a:spcBef>
                <a:spcPts val="0"/>
              </a:spcBef>
              <a:buNone/>
            </a:pPr>
            <a:r>
              <a:rPr lang="fr-FR" sz="1600" dirty="0">
                <a:solidFill>
                  <a:schemeClr val="tx1"/>
                </a:solidFill>
                <a:latin typeface="Arial" panose="020B0604020202020204" pitchFamily="34" charset="0"/>
                <a:cs typeface="Arial" panose="020B0604020202020204" pitchFamily="34" charset="0"/>
              </a:rPr>
              <a:t>Titulaire: Alain </a:t>
            </a:r>
            <a:r>
              <a:rPr lang="fr-FR" sz="1600" dirty="0" err="1">
                <a:solidFill>
                  <a:schemeClr val="tx1"/>
                </a:solidFill>
                <a:latin typeface="Arial" panose="020B0604020202020204" pitchFamily="34" charset="0"/>
                <a:cs typeface="Arial" panose="020B0604020202020204" pitchFamily="34" charset="0"/>
              </a:rPr>
              <a:t>VASSELLE</a:t>
            </a:r>
            <a:r>
              <a:rPr lang="fr-FR" sz="1600" dirty="0">
                <a:solidFill>
                  <a:schemeClr val="tx1"/>
                </a:solidFill>
                <a:latin typeface="Arial" panose="020B0604020202020204" pitchFamily="34" charset="0"/>
                <a:cs typeface="Arial" panose="020B0604020202020204" pitchFamily="34" charset="0"/>
              </a:rPr>
              <a:t> </a:t>
            </a:r>
          </a:p>
          <a:p>
            <a:pPr marL="0" indent="0">
              <a:lnSpc>
                <a:spcPct val="100000"/>
              </a:lnSpc>
              <a:spcBef>
                <a:spcPts val="0"/>
              </a:spcBef>
              <a:buNone/>
            </a:pPr>
            <a:r>
              <a:rPr lang="fr-FR" sz="1600" i="1" dirty="0">
                <a:latin typeface="Arial" panose="020B0604020202020204" pitchFamily="34" charset="0"/>
                <a:cs typeface="Arial" panose="020B0604020202020204" pitchFamily="34" charset="0"/>
              </a:rPr>
              <a:t>Suppléant: Jean-Louis COSTES </a:t>
            </a:r>
          </a:p>
          <a:p>
            <a:pPr marL="0" indent="0">
              <a:lnSpc>
                <a:spcPct val="100000"/>
              </a:lnSpc>
              <a:spcBef>
                <a:spcPts val="0"/>
              </a:spcBef>
              <a:buNone/>
            </a:pPr>
            <a:endParaRPr lang="fr-FR" sz="1600" i="1" dirty="0">
              <a:latin typeface="Arial" panose="020B0604020202020204" pitchFamily="34" charset="0"/>
              <a:cs typeface="Arial" panose="020B0604020202020204" pitchFamily="34" charset="0"/>
            </a:endParaRPr>
          </a:p>
          <a:p>
            <a:pPr marL="0" indent="0" algn="just">
              <a:lnSpc>
                <a:spcPct val="100000"/>
              </a:lnSpc>
              <a:spcBef>
                <a:spcPts val="0"/>
              </a:spcBef>
              <a:buNone/>
            </a:pPr>
            <a:r>
              <a:rPr lang="fr-FR" sz="1800" b="1" i="0" dirty="0">
                <a:solidFill>
                  <a:schemeClr val="tx1"/>
                </a:solidFill>
                <a:effectLst/>
                <a:latin typeface="Arial" panose="020B0604020202020204" pitchFamily="34" charset="0"/>
                <a:cs typeface="Arial" panose="020B0604020202020204" pitchFamily="34" charset="0"/>
              </a:rPr>
              <a:t>Le Conseil commun de la fonction publique connaît de toute question d'ordre général commune à au moins deux des trois fonctions publiques dont il est saisi. Il est saisi des projets de loi ou d'ordonnance et de décret, communs à au moins deux des trois fonctions publiques.</a:t>
            </a:r>
            <a:endParaRPr lang="fr-FR" sz="2100" b="1" i="1" dirty="0">
              <a:solidFill>
                <a:schemeClr val="tx1"/>
              </a:solidFill>
              <a:latin typeface="Arial" panose="020B060402020202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6AF07FAE-83BD-E38E-34F3-480A37D3F572}"/>
              </a:ext>
            </a:extLst>
          </p:cNvPr>
          <p:cNvSpPr>
            <a:spLocks noGrp="1"/>
          </p:cNvSpPr>
          <p:nvPr>
            <p:ph type="sldNum" sz="quarter" idx="12"/>
          </p:nvPr>
        </p:nvSpPr>
        <p:spPr/>
        <p:txBody>
          <a:bodyPr/>
          <a:lstStyle/>
          <a:p>
            <a:fld id="{4FAB73BC-B049-4115-A692-8D63A059BFB8}" type="slidenum">
              <a:rPr lang="en-US" sz="1600" smtClean="0">
                <a:solidFill>
                  <a:schemeClr val="tx1"/>
                </a:solidFill>
              </a:rPr>
              <a:pPr/>
              <a:t>9</a:t>
            </a:fld>
            <a:endParaRPr lang="en-US" dirty="0">
              <a:solidFill>
                <a:schemeClr val="tx1"/>
              </a:solidFill>
            </a:endParaRPr>
          </a:p>
        </p:txBody>
      </p:sp>
    </p:spTree>
    <p:extLst>
      <p:ext uri="{BB962C8B-B14F-4D97-AF65-F5344CB8AC3E}">
        <p14:creationId xmlns:p14="http://schemas.microsoft.com/office/powerpoint/2010/main" val="124848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EB503-AAF8-A6CE-4B6B-DDF11A9DFDDD}"/>
              </a:ext>
            </a:extLst>
          </p:cNvPr>
          <p:cNvSpPr>
            <a:spLocks noGrp="1"/>
          </p:cNvSpPr>
          <p:nvPr>
            <p:ph type="ctrTitle"/>
          </p:nvPr>
        </p:nvSpPr>
        <p:spPr>
          <a:xfrm>
            <a:off x="629920" y="1298448"/>
            <a:ext cx="8178800" cy="3255264"/>
          </a:xfrm>
        </p:spPr>
        <p:txBody>
          <a:bodyPr>
            <a:normAutofit/>
          </a:bodyPr>
          <a:lstStyle/>
          <a:p>
            <a:r>
              <a:rPr lang="en-GB" altLang="fr-FR" sz="6600" b="1" cap="all" dirty="0">
                <a:solidFill>
                  <a:schemeClr val="tx1"/>
                </a:solidFill>
                <a:ea typeface="Verdana" panose="020B0604030504040204" pitchFamily="34" charset="0"/>
                <a:cs typeface="Verdana" panose="020B0604030504040204" pitchFamily="34" charset="0"/>
              </a:rPr>
              <a:t>actions </a:t>
            </a:r>
            <a:r>
              <a:rPr lang="en-GB" altLang="fr-FR" sz="6600" b="1" cap="all" dirty="0" err="1">
                <a:solidFill>
                  <a:schemeClr val="tx1"/>
                </a:solidFill>
                <a:ea typeface="Verdana" panose="020B0604030504040204" pitchFamily="34" charset="0"/>
                <a:cs typeface="Verdana" panose="020B0604030504040204" pitchFamily="34" charset="0"/>
              </a:rPr>
              <a:t>menées</a:t>
            </a:r>
            <a:r>
              <a:rPr lang="en-GB" altLang="fr-FR" sz="6600" b="1" cap="all" dirty="0">
                <a:solidFill>
                  <a:schemeClr val="tx1"/>
                </a:solidFill>
                <a:ea typeface="Verdana" panose="020B0604030504040204" pitchFamily="34" charset="0"/>
                <a:cs typeface="Verdana" panose="020B0604030504040204" pitchFamily="34" charset="0"/>
              </a:rPr>
              <a:t> </a:t>
            </a:r>
            <a:r>
              <a:rPr lang="en-GB" altLang="fr-FR" sz="6600" b="1" cap="all" dirty="0" err="1">
                <a:solidFill>
                  <a:schemeClr val="tx1"/>
                </a:solidFill>
                <a:ea typeface="Verdana" panose="020B0604030504040204" pitchFamily="34" charset="0"/>
                <a:cs typeface="Verdana" panose="020B0604030504040204" pitchFamily="34" charset="0"/>
              </a:rPr>
              <a:t>depuis</a:t>
            </a:r>
            <a:r>
              <a:rPr lang="en-GB" altLang="fr-FR" sz="6600" b="1" cap="all" dirty="0">
                <a:solidFill>
                  <a:schemeClr val="tx1"/>
                </a:solidFill>
                <a:ea typeface="Verdana" panose="020B0604030504040204" pitchFamily="34" charset="0"/>
                <a:cs typeface="Verdana" panose="020B0604030504040204" pitchFamily="34" charset="0"/>
              </a:rPr>
              <a:t> 2010</a:t>
            </a:r>
            <a:endParaRPr lang="fr-FR" sz="6000" cap="all" dirty="0">
              <a:solidFill>
                <a:schemeClr val="tx1"/>
              </a:solidFill>
            </a:endParaRPr>
          </a:p>
        </p:txBody>
      </p:sp>
      <p:sp>
        <p:nvSpPr>
          <p:cNvPr id="4" name="Espace réservé du numéro de diapositive 3">
            <a:extLst>
              <a:ext uri="{FF2B5EF4-FFF2-40B4-BE49-F238E27FC236}">
                <a16:creationId xmlns:a16="http://schemas.microsoft.com/office/drawing/2014/main" id="{26F69D90-6507-394F-2FDE-D424E45F01ED}"/>
              </a:ext>
            </a:extLst>
          </p:cNvPr>
          <p:cNvSpPr>
            <a:spLocks noGrp="1"/>
          </p:cNvSpPr>
          <p:nvPr>
            <p:ph type="sldNum" sz="quarter" idx="12"/>
          </p:nvPr>
        </p:nvSpPr>
        <p:spPr/>
        <p:txBody>
          <a:bodyPr/>
          <a:lstStyle/>
          <a:p>
            <a:fld id="{4FAB73BC-B049-4115-A692-8D63A059BFB8}" type="slidenum">
              <a:rPr lang="en-US" sz="1600" smtClean="0">
                <a:solidFill>
                  <a:schemeClr val="tx1"/>
                </a:solidFill>
              </a:rPr>
              <a:pPr/>
              <a:t>10</a:t>
            </a:fld>
            <a:endParaRPr lang="en-US" dirty="0">
              <a:solidFill>
                <a:schemeClr val="tx1"/>
              </a:solidFill>
            </a:endParaRPr>
          </a:p>
        </p:txBody>
      </p:sp>
      <p:pic>
        <p:nvPicPr>
          <p:cNvPr id="3" name="Picture 4" descr="Logo">
            <a:extLst>
              <a:ext uri="{FF2B5EF4-FFF2-40B4-BE49-F238E27FC236}">
                <a16:creationId xmlns:a16="http://schemas.microsoft.com/office/drawing/2014/main" id="{E6371962-D8EF-5C46-3DC9-E20437A533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325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E8C21CE-927D-20CE-C4DA-11EFC782B5E8}"/>
              </a:ext>
            </a:extLst>
          </p:cNvPr>
          <p:cNvSpPr>
            <a:spLocks noGrp="1"/>
          </p:cNvSpPr>
          <p:nvPr>
            <p:ph idx="1"/>
          </p:nvPr>
        </p:nvSpPr>
        <p:spPr>
          <a:xfrm>
            <a:off x="3869268" y="335280"/>
            <a:ext cx="7315200" cy="6228080"/>
          </a:xfrm>
        </p:spPr>
        <p:txBody>
          <a:bodyPr>
            <a:normAutofit/>
          </a:bodyPr>
          <a:lstStyle/>
          <a:p>
            <a:pPr marL="0" indent="0">
              <a:lnSpc>
                <a:spcPct val="107000"/>
              </a:lnSpc>
              <a:spcAft>
                <a:spcPts val="800"/>
              </a:spcAft>
              <a:buNone/>
            </a:pPr>
            <a:r>
              <a:rPr lang="fr-FR" sz="1400" b="1" cap="small" dirty="0">
                <a:solidFill>
                  <a:schemeClr val="tx1"/>
                </a:solidFill>
                <a:latin typeface="Arial" panose="020B0604020202020204" pitchFamily="34" charset="0"/>
                <a:ea typeface="Calibri" panose="020F0502020204030204" pitchFamily="34" charset="0"/>
                <a:cs typeface="Arial" panose="020B0604020202020204" pitchFamily="34" charset="0"/>
              </a:rPr>
              <a:t>La Fédération a été force de propositions pour la rédaction de nombreux textes législatifs et réglementaires que ce soit dans le cadre de l’examen au Parlement, en CSFPT ou en CCFP ou par sollicitation préalable de la DGCL ou de la DGAFP.</a:t>
            </a:r>
          </a:p>
          <a:p>
            <a:pPr marL="0" indent="0">
              <a:lnSpc>
                <a:spcPct val="107000"/>
              </a:lnSpc>
              <a:spcAft>
                <a:spcPts val="800"/>
              </a:spcAft>
              <a:buNone/>
            </a:pPr>
            <a:r>
              <a:rPr lang="fr-FR" sz="1400" b="1" cap="small" dirty="0">
                <a:solidFill>
                  <a:schemeClr val="tx1"/>
                </a:solidFill>
                <a:effectLst/>
                <a:latin typeface="Arial" panose="020B0604020202020204" pitchFamily="34" charset="0"/>
                <a:ea typeface="Calibri" panose="020F0502020204030204" pitchFamily="34" charset="0"/>
                <a:cs typeface="Arial" panose="020B0604020202020204" pitchFamily="34" charset="0"/>
              </a:rPr>
              <a:t>P</a:t>
            </a:r>
            <a:r>
              <a:rPr lang="fr-FR" sz="1400" dirty="0">
                <a:effectLst/>
                <a:latin typeface="Arial" panose="020B0604020202020204" pitchFamily="34" charset="0"/>
                <a:ea typeface="Calibri" panose="020F0502020204030204" pitchFamily="34" charset="0"/>
                <a:cs typeface="Arial" panose="020B0604020202020204" pitchFamily="34" charset="0"/>
              </a:rPr>
              <a:t>ar exemple : </a:t>
            </a:r>
          </a:p>
          <a:p>
            <a:pPr lvl="0">
              <a:lnSpc>
                <a:spcPct val="110000"/>
              </a:lnSpc>
              <a:spcBef>
                <a:spcPts val="600"/>
              </a:spcBef>
              <a:buFont typeface="Wingdings" panose="05000000000000000000" pitchFamily="2" charset="2"/>
              <a:buChar char="§"/>
              <a:tabLst>
                <a:tab pos="457200" algn="l"/>
              </a:tabLst>
            </a:pPr>
            <a:r>
              <a:rPr lang="fr-FR" sz="1400" dirty="0">
                <a:effectLst/>
                <a:latin typeface="Arial" panose="020B0604020202020204" pitchFamily="34" charset="0"/>
                <a:ea typeface="Calibri" panose="020F0502020204030204" pitchFamily="34" charset="0"/>
                <a:cs typeface="Arial" panose="020B0604020202020204" pitchFamily="34" charset="0"/>
              </a:rPr>
              <a:t>Lois Sauvadet de 2012 </a:t>
            </a:r>
          </a:p>
          <a:p>
            <a:pPr lvl="0">
              <a:lnSpc>
                <a:spcPct val="110000"/>
              </a:lnSpc>
              <a:spcBef>
                <a:spcPts val="600"/>
              </a:spcBef>
              <a:buFont typeface="Wingdings" panose="05000000000000000000" pitchFamily="2" charset="2"/>
              <a:buChar char="§"/>
              <a:tabLst>
                <a:tab pos="457200" algn="l"/>
              </a:tabLst>
            </a:pPr>
            <a:r>
              <a:rPr lang="fr-FR" sz="1400" dirty="0">
                <a:latin typeface="Arial" panose="020B0604020202020204" pitchFamily="34" charset="0"/>
                <a:ea typeface="Calibri" panose="020F0502020204030204" pitchFamily="34" charset="0"/>
                <a:cs typeface="Arial" panose="020B0604020202020204" pitchFamily="34" charset="0"/>
              </a:rPr>
              <a:t>Loi d</a:t>
            </a:r>
            <a:r>
              <a:rPr lang="fr-FR" sz="1400" dirty="0">
                <a:effectLst/>
                <a:latin typeface="Arial" panose="020B0604020202020204" pitchFamily="34" charset="0"/>
                <a:ea typeface="Calibri" panose="020F0502020204030204" pitchFamily="34" charset="0"/>
                <a:cs typeface="Arial" panose="020B0604020202020204" pitchFamily="34" charset="0"/>
              </a:rPr>
              <a:t>éontologie de 2016</a:t>
            </a:r>
          </a:p>
          <a:p>
            <a:pPr lvl="0">
              <a:lnSpc>
                <a:spcPct val="110000"/>
              </a:lnSpc>
              <a:spcBef>
                <a:spcPts val="600"/>
              </a:spcBef>
              <a:buFont typeface="Wingdings" panose="05000000000000000000" pitchFamily="2" charset="2"/>
              <a:buChar char="§"/>
              <a:tabLst>
                <a:tab pos="457200" algn="l"/>
              </a:tabLst>
            </a:pPr>
            <a:r>
              <a:rPr lang="fr-FR" sz="1400" dirty="0">
                <a:effectLst/>
                <a:latin typeface="Arial" panose="020B0604020202020204" pitchFamily="34" charset="0"/>
                <a:ea typeface="Calibri" panose="020F0502020204030204" pitchFamily="34" charset="0"/>
                <a:cs typeface="Arial" panose="020B0604020202020204" pitchFamily="34" charset="0"/>
              </a:rPr>
              <a:t>Loi transformation de la FP de 2019</a:t>
            </a:r>
          </a:p>
          <a:p>
            <a:pPr lvl="0">
              <a:lnSpc>
                <a:spcPct val="110000"/>
              </a:lnSpc>
              <a:spcBef>
                <a:spcPts val="600"/>
              </a:spcBef>
              <a:buFont typeface="Wingdings" panose="05000000000000000000" pitchFamily="2" charset="2"/>
              <a:buChar char="§"/>
              <a:tabLst>
                <a:tab pos="457200" algn="l"/>
              </a:tabLst>
            </a:pPr>
            <a:r>
              <a:rPr lang="fr-FR" sz="1400" dirty="0">
                <a:latin typeface="Arial" panose="020B0604020202020204" pitchFamily="34" charset="0"/>
                <a:ea typeface="Calibri" panose="020F0502020204030204" pitchFamily="34" charset="0"/>
                <a:cs typeface="Arial" panose="020B0604020202020204" pitchFamily="34" charset="0"/>
              </a:rPr>
              <a:t>Ordonnance du 27 janvier 2017</a:t>
            </a:r>
          </a:p>
          <a:p>
            <a:pPr lvl="0">
              <a:lnSpc>
                <a:spcPct val="110000"/>
              </a:lnSpc>
              <a:spcBef>
                <a:spcPts val="600"/>
              </a:spcBef>
              <a:buFont typeface="Wingdings" panose="05000000000000000000" pitchFamily="2" charset="2"/>
              <a:buChar char="§"/>
              <a:tabLst>
                <a:tab pos="457200" algn="l"/>
              </a:tabLst>
            </a:pPr>
            <a:r>
              <a:rPr lang="fr-FR" sz="1400" dirty="0">
                <a:effectLst/>
                <a:latin typeface="Arial" panose="020B0604020202020204" pitchFamily="34" charset="0"/>
                <a:ea typeface="Calibri" panose="020F0502020204030204" pitchFamily="34" charset="0"/>
                <a:cs typeface="Arial" panose="020B0604020202020204" pitchFamily="34" charset="0"/>
              </a:rPr>
              <a:t>Ordonnances du 21 février 2021</a:t>
            </a:r>
          </a:p>
          <a:p>
            <a:pPr lvl="0">
              <a:lnSpc>
                <a:spcPct val="110000"/>
              </a:lnSpc>
              <a:spcBef>
                <a:spcPts val="600"/>
              </a:spcBef>
              <a:buFont typeface="Wingdings" panose="05000000000000000000" pitchFamily="2" charset="2"/>
              <a:buChar char="§"/>
              <a:tabLst>
                <a:tab pos="457200" algn="l"/>
              </a:tabLst>
            </a:pPr>
            <a:r>
              <a:rPr lang="fr-FR" sz="1400" dirty="0">
                <a:latin typeface="Arial" panose="020B0604020202020204" pitchFamily="34" charset="0"/>
                <a:ea typeface="Calibri" panose="020F0502020204030204" pitchFamily="34" charset="0"/>
                <a:cs typeface="Arial" panose="020B0604020202020204" pitchFamily="34" charset="0"/>
              </a:rPr>
              <a:t>Loi du 30 décembre 2023 sur les secrétaires généraux de mairie</a:t>
            </a:r>
            <a:endParaRPr lang="fr-FR" sz="1400" dirty="0">
              <a:effectLst/>
              <a:latin typeface="Arial" panose="020B0604020202020204" pitchFamily="34" charset="0"/>
              <a:ea typeface="Calibri" panose="020F0502020204030204" pitchFamily="34" charset="0"/>
              <a:cs typeface="Arial" panose="020B0604020202020204" pitchFamily="34" charset="0"/>
            </a:endParaRPr>
          </a:p>
          <a:p>
            <a:pPr>
              <a:lnSpc>
                <a:spcPct val="110000"/>
              </a:lnSpc>
              <a:spcBef>
                <a:spcPts val="600"/>
              </a:spcBef>
              <a:buFont typeface="Wingdings" panose="05000000000000000000" pitchFamily="2" charset="2"/>
              <a:buChar char="§"/>
              <a:tabLst>
                <a:tab pos="457200" algn="l"/>
              </a:tabLst>
            </a:pPr>
            <a:r>
              <a:rPr lang="fr-FR" sz="1400" dirty="0">
                <a:effectLst/>
                <a:latin typeface="Arial" panose="020B0604020202020204" pitchFamily="34" charset="0"/>
                <a:ea typeface="Calibri" panose="020F0502020204030204" pitchFamily="34" charset="0"/>
                <a:cs typeface="Arial" panose="020B0604020202020204" pitchFamily="34" charset="0"/>
              </a:rPr>
              <a:t>Décrets et arrêtés : déontologie, médecine du travail, visites médicales, heures complémentaires, CITIS, PPR, RSU, CHSCT, CST, contrat de projet, procédure de recrutement, rupture conventionnelle, base de données concours, CAP, PSC, accords négociés, concours ATSEM, concours réservés, </a:t>
            </a:r>
            <a:r>
              <a:rPr lang="fr-FR" sz="1400" dirty="0">
                <a:latin typeface="Arial" panose="020B0604020202020204" pitchFamily="34" charset="0"/>
                <a:cs typeface="Arial" panose="020B0604020202020204" pitchFamily="34" charset="0"/>
              </a:rPr>
              <a:t>indemnité dite de garantie individuelle du pouvoir d’achat, conseil médical, SGM, MPO, réforme de la promotion interne, renouvellement d’une disponibilité, élections professionnelles</a:t>
            </a:r>
            <a:r>
              <a:rPr lang="fr-FR" sz="1400" dirty="0">
                <a:effectLst/>
                <a:latin typeface="Arial" panose="020B0604020202020204" pitchFamily="34" charset="0"/>
                <a:ea typeface="Calibri" panose="020F0502020204030204" pitchFamily="34" charset="0"/>
                <a:cs typeface="Arial" panose="020B0604020202020204" pitchFamily="34" charset="0"/>
              </a:rPr>
              <a:t>…</a:t>
            </a:r>
          </a:p>
          <a:p>
            <a:pPr lvl="0">
              <a:lnSpc>
                <a:spcPct val="110000"/>
              </a:lnSpc>
              <a:spcBef>
                <a:spcPts val="600"/>
              </a:spcBef>
              <a:buFont typeface="Wingdings" panose="05000000000000000000" pitchFamily="2" charset="2"/>
              <a:buChar char="§"/>
              <a:tabLst>
                <a:tab pos="457200" algn="l"/>
              </a:tabLst>
            </a:pPr>
            <a:r>
              <a:rPr lang="fr-FR" sz="1400" dirty="0">
                <a:effectLst/>
                <a:latin typeface="Arial" panose="020B0604020202020204" pitchFamily="34" charset="0"/>
                <a:ea typeface="Calibri" panose="020F0502020204030204" pitchFamily="34" charset="0"/>
                <a:cs typeface="Arial" panose="020B0604020202020204" pitchFamily="34" charset="0"/>
              </a:rPr>
              <a:t>Mise en œuvre de la plateforme d’inscription aux concours</a:t>
            </a:r>
          </a:p>
        </p:txBody>
      </p:sp>
      <p:sp>
        <p:nvSpPr>
          <p:cNvPr id="4" name="Espace réservé du numéro de diapositive 3">
            <a:extLst>
              <a:ext uri="{FF2B5EF4-FFF2-40B4-BE49-F238E27FC236}">
                <a16:creationId xmlns:a16="http://schemas.microsoft.com/office/drawing/2014/main" id="{CAA88073-AAB3-E903-79EE-073C68BB5547}"/>
              </a:ext>
            </a:extLst>
          </p:cNvPr>
          <p:cNvSpPr>
            <a:spLocks noGrp="1"/>
          </p:cNvSpPr>
          <p:nvPr>
            <p:ph type="sldNum" sz="quarter" idx="12"/>
          </p:nvPr>
        </p:nvSpPr>
        <p:spPr/>
        <p:txBody>
          <a:bodyPr/>
          <a:lstStyle/>
          <a:p>
            <a:fld id="{4FAB73BC-B049-4115-A692-8D63A059BFB8}" type="slidenum">
              <a:rPr lang="en-US" sz="1600" smtClean="0">
                <a:solidFill>
                  <a:schemeClr val="tx1"/>
                </a:solidFill>
              </a:rPr>
              <a:pPr/>
              <a:t>11</a:t>
            </a:fld>
            <a:endParaRPr lang="en-US" dirty="0">
              <a:solidFill>
                <a:schemeClr val="tx1"/>
              </a:solidFill>
            </a:endParaRPr>
          </a:p>
        </p:txBody>
      </p:sp>
      <p:pic>
        <p:nvPicPr>
          <p:cNvPr id="6" name="Picture 4" descr="Logo">
            <a:extLst>
              <a:ext uri="{FF2B5EF4-FFF2-40B4-BE49-F238E27FC236}">
                <a16:creationId xmlns:a16="http://schemas.microsoft.com/office/drawing/2014/main" id="{952469C7-71E6-EBCE-C582-F733D4A78C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6">
            <a:extLst>
              <a:ext uri="{FF2B5EF4-FFF2-40B4-BE49-F238E27FC236}">
                <a16:creationId xmlns:a16="http://schemas.microsoft.com/office/drawing/2014/main" id="{B4D8BDE3-A9EA-FCA3-49C5-FC1E8C095144}"/>
              </a:ext>
            </a:extLst>
          </p:cNvPr>
          <p:cNvSpPr>
            <a:spLocks noGrp="1"/>
          </p:cNvSpPr>
          <p:nvPr>
            <p:ph type="title"/>
          </p:nvPr>
        </p:nvSpPr>
        <p:spPr/>
        <p:txBody>
          <a:bodyPr>
            <a:noAutofit/>
          </a:bodyPr>
          <a:lstStyle/>
          <a:p>
            <a:r>
              <a:rPr lang="fr-FR" sz="2400" b="1" cap="small" dirty="0">
                <a:solidFill>
                  <a:schemeClr val="tx1"/>
                </a:solidFill>
                <a:latin typeface="Arial" panose="020B0604020202020204" pitchFamily="34" charset="0"/>
                <a:ea typeface="Calibri" panose="020F0502020204030204" pitchFamily="34" charset="0"/>
                <a:cs typeface="Arial" panose="020B0604020202020204" pitchFamily="34" charset="0"/>
              </a:rPr>
              <a:t>rédaction de textes législatifs et réglementaires</a:t>
            </a:r>
            <a:endParaRPr lang="fr-FR" sz="2400" dirty="0"/>
          </a:p>
        </p:txBody>
      </p:sp>
    </p:spTree>
    <p:extLst>
      <p:ext uri="{BB962C8B-B14F-4D97-AF65-F5344CB8AC3E}">
        <p14:creationId xmlns:p14="http://schemas.microsoft.com/office/powerpoint/2010/main" val="3665928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12</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contenu 2">
            <a:extLst>
              <a:ext uri="{FF2B5EF4-FFF2-40B4-BE49-F238E27FC236}">
                <a16:creationId xmlns:a16="http://schemas.microsoft.com/office/drawing/2014/main" id="{9BEDC0B0-8ED9-0BBE-901A-366548502A27}"/>
              </a:ext>
            </a:extLst>
          </p:cNvPr>
          <p:cNvSpPr txBox="1">
            <a:spLocks/>
          </p:cNvSpPr>
          <p:nvPr/>
        </p:nvSpPr>
        <p:spPr>
          <a:xfrm>
            <a:off x="444617" y="1255765"/>
            <a:ext cx="11140579" cy="5220535"/>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7000"/>
              </a:lnSpc>
              <a:spcAft>
                <a:spcPts val="800"/>
              </a:spcAft>
              <a:buFont typeface="Wingdings 2" pitchFamily="18" charset="2"/>
              <a:buNone/>
            </a:pPr>
            <a:r>
              <a:rPr lang="fr-FR" sz="2800" b="1" cap="small" dirty="0">
                <a:solidFill>
                  <a:srgbClr val="002060"/>
                </a:solidFill>
                <a:latin typeface="Arial" panose="020B0604020202020204" pitchFamily="34" charset="0"/>
                <a:ea typeface="Calibri" panose="020F0502020204030204" pitchFamily="34" charset="0"/>
                <a:cs typeface="Arial" panose="020B0604020202020204" pitchFamily="34" charset="0"/>
              </a:rPr>
              <a:t>La Fédération est un membre actif de la coordination des employeurs territoriaux (CET) créée en septembre 2018</a:t>
            </a:r>
          </a:p>
          <a:p>
            <a:pPr marL="0" indent="0">
              <a:lnSpc>
                <a:spcPct val="107000"/>
              </a:lnSpc>
              <a:spcAft>
                <a:spcPts val="800"/>
              </a:spcAft>
              <a:buFont typeface="Wingdings 2" pitchFamily="18" charset="2"/>
              <a:buNone/>
            </a:pPr>
            <a:r>
              <a:rPr lang="fr-FR" sz="2200" dirty="0">
                <a:latin typeface="Arial" panose="020B0604020202020204" pitchFamily="34" charset="0"/>
                <a:ea typeface="Calibri" panose="020F0502020204030204" pitchFamily="34" charset="0"/>
                <a:cs typeface="Arial" panose="020B0604020202020204" pitchFamily="34" charset="0"/>
              </a:rPr>
              <a:t>A cet égard, la coordination confie souvent aux services de la FNCDG le soin de :</a:t>
            </a:r>
          </a:p>
          <a:p>
            <a:pPr>
              <a:lnSpc>
                <a:spcPct val="100000"/>
              </a:lnSpc>
              <a:spcBef>
                <a:spcPts val="600"/>
              </a:spcBef>
              <a:spcAft>
                <a:spcPts val="600"/>
              </a:spcAft>
              <a:buFont typeface="Wingdings" panose="05000000000000000000" pitchFamily="2" charset="2"/>
              <a:buChar char="§"/>
              <a:tabLst>
                <a:tab pos="457200" algn="l"/>
              </a:tabLst>
            </a:pPr>
            <a:r>
              <a:rPr lang="fr-FR" sz="2200" dirty="0">
                <a:latin typeface="Arial" panose="020B0604020202020204" pitchFamily="34" charset="0"/>
                <a:ea typeface="Calibri" panose="020F0502020204030204" pitchFamily="34" charset="0"/>
                <a:cs typeface="Arial" panose="020B0604020202020204" pitchFamily="34" charset="0"/>
              </a:rPr>
              <a:t>Rédiger des notes de position </a:t>
            </a:r>
          </a:p>
          <a:p>
            <a:pPr>
              <a:lnSpc>
                <a:spcPct val="100000"/>
              </a:lnSpc>
              <a:spcBef>
                <a:spcPts val="600"/>
              </a:spcBef>
              <a:spcAft>
                <a:spcPts val="600"/>
              </a:spcAft>
              <a:buFont typeface="Wingdings" panose="05000000000000000000" pitchFamily="2" charset="2"/>
              <a:buChar char="§"/>
              <a:tabLst>
                <a:tab pos="457200" algn="l"/>
              </a:tabLst>
            </a:pPr>
            <a:r>
              <a:rPr lang="fr-FR" sz="2200" dirty="0">
                <a:latin typeface="Arial" panose="020B0604020202020204" pitchFamily="34" charset="0"/>
                <a:ea typeface="Calibri" panose="020F0502020204030204" pitchFamily="34" charset="0"/>
                <a:cs typeface="Arial" panose="020B0604020202020204" pitchFamily="34" charset="0"/>
              </a:rPr>
              <a:t>Rédiger des amendements et les soutenir auprès des parlementaires, du Gouvernement et des instances paritaires (CSFPT/CCFP)</a:t>
            </a:r>
          </a:p>
          <a:p>
            <a:pPr>
              <a:lnSpc>
                <a:spcPct val="100000"/>
              </a:lnSpc>
              <a:spcBef>
                <a:spcPts val="600"/>
              </a:spcBef>
              <a:spcAft>
                <a:spcPts val="600"/>
              </a:spcAft>
              <a:buFont typeface="Wingdings" panose="05000000000000000000" pitchFamily="2" charset="2"/>
              <a:buChar char="§"/>
              <a:tabLst>
                <a:tab pos="457200" algn="l"/>
              </a:tabLst>
            </a:pPr>
            <a:r>
              <a:rPr lang="fr-FR" sz="2200" dirty="0">
                <a:latin typeface="Arial" panose="020B0604020202020204" pitchFamily="34" charset="0"/>
                <a:ea typeface="Calibri" panose="020F0502020204030204" pitchFamily="34" charset="0"/>
                <a:cs typeface="Arial" panose="020B0604020202020204" pitchFamily="34" charset="0"/>
              </a:rPr>
              <a:t>Mener des enquêtes ou études préalables à la prise de position sur certains textes (Protection Sociale Complémentaire, secrétaires généraux de mairie)…</a:t>
            </a:r>
          </a:p>
          <a:p>
            <a:pPr>
              <a:lnSpc>
                <a:spcPct val="100000"/>
              </a:lnSpc>
              <a:spcBef>
                <a:spcPts val="600"/>
              </a:spcBef>
              <a:spcAft>
                <a:spcPts val="600"/>
              </a:spcAft>
              <a:buFont typeface="Wingdings" panose="05000000000000000000" pitchFamily="2" charset="2"/>
              <a:buChar char="§"/>
            </a:pPr>
            <a:r>
              <a:rPr lang="fr-FR" sz="2200" dirty="0">
                <a:latin typeface="Arial" panose="020B0604020202020204" pitchFamily="34" charset="0"/>
                <a:ea typeface="Calibri" panose="020F0502020204030204" pitchFamily="34" charset="0"/>
                <a:cs typeface="Arial" panose="020B0604020202020204" pitchFamily="34" charset="0"/>
              </a:rPr>
              <a:t>Être auditionnée par les ministères, les parlementaires, la Cour des Comptes, l’IGA (inspection générale de l’administration), l’IGAS (inspection générale des affaires sociales), l’IGF (inspection générale des finances), les formations spécialisées du CSFPT.</a:t>
            </a:r>
            <a:endParaRPr lang="fr-F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5517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13</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contenu 2">
            <a:extLst>
              <a:ext uri="{FF2B5EF4-FFF2-40B4-BE49-F238E27FC236}">
                <a16:creationId xmlns:a16="http://schemas.microsoft.com/office/drawing/2014/main" id="{B9CDDC96-C199-16BA-F377-CB6442C51941}"/>
              </a:ext>
            </a:extLst>
          </p:cNvPr>
          <p:cNvSpPr txBox="1">
            <a:spLocks/>
          </p:cNvSpPr>
          <p:nvPr/>
        </p:nvSpPr>
        <p:spPr>
          <a:xfrm>
            <a:off x="377505" y="1283516"/>
            <a:ext cx="11190913" cy="5259524"/>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10000"/>
              </a:lnSpc>
              <a:spcBef>
                <a:spcPts val="0"/>
              </a:spcBef>
              <a:buFont typeface="Wingdings 2" pitchFamily="18" charset="2"/>
              <a:buNone/>
            </a:pPr>
            <a:r>
              <a:rPr lang="fr-FR" sz="2400" dirty="0">
                <a:solidFill>
                  <a:srgbClr val="002060"/>
                </a:solidFill>
                <a:latin typeface="Arial" panose="020B0604020202020204" pitchFamily="34" charset="0"/>
                <a:ea typeface="Calibri" panose="020F0502020204030204" pitchFamily="34" charset="0"/>
                <a:cs typeface="Arial" panose="020B0604020202020204" pitchFamily="34" charset="0"/>
              </a:rPr>
              <a:t>La Fédération a développé un réseau partenarial avec notamment l’AMF (association des Maires de France), Départements de France, APVF (association des petites villes de France), Intercommunalités de France, le CNFPT… qui prend la forme :</a:t>
            </a:r>
          </a:p>
          <a:p>
            <a:pPr>
              <a:lnSpc>
                <a:spcPct val="110000"/>
              </a:lnSpc>
              <a:spcBef>
                <a:spcPts val="0"/>
              </a:spcBef>
            </a:pPr>
            <a:r>
              <a:rPr lang="fr-FR" sz="2400" dirty="0">
                <a:solidFill>
                  <a:srgbClr val="002060"/>
                </a:solidFill>
                <a:latin typeface="Arial" panose="020B0604020202020204" pitchFamily="34" charset="0"/>
                <a:ea typeface="Calibri" panose="020F0502020204030204" pitchFamily="34" charset="0"/>
                <a:cs typeface="Arial" panose="020B0604020202020204" pitchFamily="34" charset="0"/>
              </a:rPr>
              <a:t>d’actions de communication communes</a:t>
            </a:r>
          </a:p>
          <a:p>
            <a:pPr lvl="1">
              <a:lnSpc>
                <a:spcPct val="110000"/>
              </a:lnSpc>
              <a:spcBef>
                <a:spcPts val="0"/>
              </a:spcBef>
            </a:pPr>
            <a:r>
              <a:rPr lang="fr-FR" sz="2200" dirty="0">
                <a:solidFill>
                  <a:srgbClr val="002060"/>
                </a:solidFill>
                <a:latin typeface="Arial" panose="020B0604020202020204" pitchFamily="34" charset="0"/>
                <a:ea typeface="Calibri" panose="020F0502020204030204" pitchFamily="34" charset="0"/>
                <a:cs typeface="Arial" panose="020B0604020202020204" pitchFamily="34" charset="0"/>
              </a:rPr>
              <a:t>organisation ou participation à des journées d’information </a:t>
            </a:r>
          </a:p>
          <a:p>
            <a:pPr lvl="1">
              <a:lnSpc>
                <a:spcPct val="110000"/>
              </a:lnSpc>
              <a:spcBef>
                <a:spcPts val="0"/>
              </a:spcBef>
            </a:pPr>
            <a:r>
              <a:rPr lang="fr-FR" sz="2200" dirty="0">
                <a:solidFill>
                  <a:srgbClr val="002060"/>
                </a:solidFill>
                <a:latin typeface="Arial" panose="020B0604020202020204" pitchFamily="34" charset="0"/>
                <a:ea typeface="Calibri" panose="020F0502020204030204" pitchFamily="34" charset="0"/>
                <a:cs typeface="Arial" panose="020B0604020202020204" pitchFamily="34" charset="0"/>
              </a:rPr>
              <a:t>élaboration de rapports ou guides</a:t>
            </a:r>
          </a:p>
        </p:txBody>
      </p:sp>
    </p:spTree>
    <p:extLst>
      <p:ext uri="{BB962C8B-B14F-4D97-AF65-F5344CB8AC3E}">
        <p14:creationId xmlns:p14="http://schemas.microsoft.com/office/powerpoint/2010/main" val="1748460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864FA-0964-CE86-871D-4DF5E998617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16E857F-EDDB-FA2D-FED4-A092E6C5179B}"/>
              </a:ext>
            </a:extLst>
          </p:cNvPr>
          <p:cNvSpPr>
            <a:spLocks noGrp="1"/>
          </p:cNvSpPr>
          <p:nvPr>
            <p:ph type="sldNum" sz="quarter" idx="12"/>
          </p:nvPr>
        </p:nvSpPr>
        <p:spPr/>
        <p:txBody>
          <a:bodyPr/>
          <a:lstStyle/>
          <a:p>
            <a:fld id="{4FAB73BC-B049-4115-A692-8D63A059BFB8}" type="slidenum">
              <a:rPr lang="en-US" sz="1600" smtClean="0">
                <a:solidFill>
                  <a:schemeClr val="tx1"/>
                </a:solidFill>
              </a:rPr>
              <a:pPr/>
              <a:t>14</a:t>
            </a:fld>
            <a:endParaRPr lang="en-US" dirty="0">
              <a:solidFill>
                <a:schemeClr val="tx1"/>
              </a:solidFill>
            </a:endParaRPr>
          </a:p>
        </p:txBody>
      </p:sp>
      <p:pic>
        <p:nvPicPr>
          <p:cNvPr id="3" name="Picture 4" descr="Logo">
            <a:extLst>
              <a:ext uri="{FF2B5EF4-FFF2-40B4-BE49-F238E27FC236}">
                <a16:creationId xmlns:a16="http://schemas.microsoft.com/office/drawing/2014/main" id="{FA1740A8-FF7C-9016-186D-A28B0D8518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B6D109FF-FBB4-33F6-0D3A-B962CE685646}"/>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contenu 2">
            <a:extLst>
              <a:ext uri="{FF2B5EF4-FFF2-40B4-BE49-F238E27FC236}">
                <a16:creationId xmlns:a16="http://schemas.microsoft.com/office/drawing/2014/main" id="{7FA06933-210C-28A1-BAB8-1223C688744F}"/>
              </a:ext>
            </a:extLst>
          </p:cNvPr>
          <p:cNvSpPr txBox="1">
            <a:spLocks/>
          </p:cNvSpPr>
          <p:nvPr/>
        </p:nvSpPr>
        <p:spPr>
          <a:xfrm>
            <a:off x="377505" y="1283516"/>
            <a:ext cx="11190913" cy="5259524"/>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10000"/>
              </a:lnSpc>
              <a:spcBef>
                <a:spcPts val="0"/>
              </a:spcBef>
              <a:buFont typeface="Wingdings 2" pitchFamily="18" charset="2"/>
              <a:buNone/>
            </a:pPr>
            <a:r>
              <a:rPr lang="fr-FR" dirty="0">
                <a:latin typeface="Arial" panose="020B0604020202020204" pitchFamily="34" charset="0"/>
                <a:ea typeface="Calibri" panose="020F0502020204030204" pitchFamily="34" charset="0"/>
                <a:cs typeface="Arial" panose="020B0604020202020204" pitchFamily="34" charset="0"/>
              </a:rPr>
              <a:t>La FNCDG rencontre très régulièrement les organisations syndicales représentatives au niveau national et des travaux en commun ont pu être menés ces dernières années :</a:t>
            </a:r>
          </a:p>
          <a:p>
            <a:pPr marL="0" indent="0">
              <a:lnSpc>
                <a:spcPct val="110000"/>
              </a:lnSpc>
              <a:spcBef>
                <a:spcPts val="0"/>
              </a:spcBef>
              <a:buFont typeface="Wingdings 2" pitchFamily="18" charset="2"/>
              <a:buNone/>
            </a:pPr>
            <a:endParaRPr lang="fr-FR" sz="1100" dirty="0">
              <a:latin typeface="Arial" panose="020B0604020202020204" pitchFamily="34" charset="0"/>
              <a:ea typeface="Calibri" panose="020F0502020204030204" pitchFamily="34" charset="0"/>
              <a:cs typeface="Arial" panose="020B0604020202020204" pitchFamily="34" charset="0"/>
            </a:endParaRPr>
          </a:p>
          <a:p>
            <a:pPr>
              <a:lnSpc>
                <a:spcPct val="120000"/>
              </a:lnSpc>
              <a:spcBef>
                <a:spcPts val="0"/>
              </a:spcBef>
              <a:buFont typeface="Wingdings" panose="05000000000000000000" pitchFamily="2" charset="2"/>
              <a:buChar char="§"/>
              <a:tabLst>
                <a:tab pos="457200" algn="l"/>
              </a:tabLst>
            </a:pPr>
            <a:r>
              <a:rPr lang="fr-FR" dirty="0">
                <a:latin typeface="Arial" panose="020B0604020202020204" pitchFamily="34" charset="0"/>
                <a:ea typeface="Calibri" panose="020F0502020204030204" pitchFamily="34" charset="0"/>
                <a:cs typeface="Arial" panose="020B0604020202020204" pitchFamily="34" charset="0"/>
              </a:rPr>
              <a:t>Modèle de protocole concernant les droits syndicaux</a:t>
            </a:r>
          </a:p>
          <a:p>
            <a:pPr>
              <a:lnSpc>
                <a:spcPct val="120000"/>
              </a:lnSpc>
              <a:spcBef>
                <a:spcPts val="0"/>
              </a:spcBef>
              <a:buFont typeface="Wingdings" panose="05000000000000000000" pitchFamily="2" charset="2"/>
              <a:buChar char="§"/>
              <a:tabLst>
                <a:tab pos="457200" algn="l"/>
              </a:tabLst>
            </a:pPr>
            <a:r>
              <a:rPr lang="fr-FR" dirty="0">
                <a:latin typeface="Arial" panose="020B0604020202020204" pitchFamily="34" charset="0"/>
                <a:ea typeface="Calibri" panose="020F0502020204030204" pitchFamily="34" charset="0"/>
                <a:cs typeface="Arial" panose="020B0604020202020204" pitchFamily="34" charset="0"/>
              </a:rPr>
              <a:t>Mise en œuvre de la médiation préalable obligatoire</a:t>
            </a:r>
          </a:p>
          <a:p>
            <a:pPr>
              <a:lnSpc>
                <a:spcPct val="120000"/>
              </a:lnSpc>
              <a:spcBef>
                <a:spcPts val="0"/>
              </a:spcBef>
              <a:buFont typeface="Wingdings" panose="05000000000000000000" pitchFamily="2" charset="2"/>
              <a:buChar char="§"/>
              <a:tabLst>
                <a:tab pos="457200" algn="l"/>
              </a:tabLst>
            </a:pPr>
            <a:r>
              <a:rPr lang="fr-FR" dirty="0">
                <a:latin typeface="Arial" panose="020B0604020202020204" pitchFamily="34" charset="0"/>
                <a:ea typeface="Calibri" panose="020F0502020204030204" pitchFamily="34" charset="0"/>
                <a:cs typeface="Arial" panose="020B0604020202020204" pitchFamily="34" charset="0"/>
              </a:rPr>
              <a:t>Indemnisation des heures complémentaires</a:t>
            </a:r>
          </a:p>
          <a:p>
            <a:pPr>
              <a:lnSpc>
                <a:spcPct val="120000"/>
              </a:lnSpc>
              <a:spcBef>
                <a:spcPts val="0"/>
              </a:spcBef>
              <a:buFont typeface="Wingdings" panose="05000000000000000000" pitchFamily="2" charset="2"/>
              <a:buChar char="§"/>
              <a:tabLst>
                <a:tab pos="457200" algn="l"/>
              </a:tabLst>
            </a:pPr>
            <a:r>
              <a:rPr lang="fr-FR" dirty="0">
                <a:latin typeface="Arial" panose="020B0604020202020204" pitchFamily="34" charset="0"/>
                <a:ea typeface="Calibri" panose="020F0502020204030204" pitchFamily="34" charset="0"/>
                <a:cs typeface="Arial" panose="020B0604020202020204" pitchFamily="34" charset="0"/>
              </a:rPr>
              <a:t>Protection Sociale Complémentaire</a:t>
            </a:r>
          </a:p>
          <a:p>
            <a:pPr>
              <a:lnSpc>
                <a:spcPct val="120000"/>
              </a:lnSpc>
              <a:spcBef>
                <a:spcPts val="0"/>
              </a:spcBef>
              <a:buFont typeface="Wingdings" panose="05000000000000000000" pitchFamily="2" charset="2"/>
              <a:buChar char="§"/>
              <a:tabLst>
                <a:tab pos="457200" algn="l"/>
              </a:tabLst>
            </a:pPr>
            <a:r>
              <a:rPr lang="fr-FR" dirty="0">
                <a:latin typeface="Arial" panose="020B0604020202020204" pitchFamily="34" charset="0"/>
                <a:ea typeface="Calibri" panose="020F0502020204030204" pitchFamily="34" charset="0"/>
                <a:cs typeface="Arial" panose="020B0604020202020204" pitchFamily="34" charset="0"/>
              </a:rPr>
              <a:t>Document Unique</a:t>
            </a:r>
          </a:p>
          <a:p>
            <a:pPr>
              <a:lnSpc>
                <a:spcPct val="120000"/>
              </a:lnSpc>
              <a:spcBef>
                <a:spcPts val="0"/>
              </a:spcBef>
              <a:buFont typeface="Wingdings" panose="05000000000000000000" pitchFamily="2" charset="2"/>
              <a:buChar char="§"/>
            </a:pPr>
            <a:r>
              <a:rPr lang="fr-FR" dirty="0">
                <a:latin typeface="Arial" panose="020B0604020202020204" pitchFamily="34" charset="0"/>
                <a:ea typeface="Calibri" panose="020F0502020204030204" pitchFamily="34" charset="0"/>
                <a:cs typeface="Arial" panose="020B0604020202020204" pitchFamily="34" charset="0"/>
              </a:rPr>
              <a:t>Négociation collective</a:t>
            </a:r>
          </a:p>
          <a:p>
            <a:pPr>
              <a:lnSpc>
                <a:spcPct val="120000"/>
              </a:lnSpc>
              <a:spcBef>
                <a:spcPts val="0"/>
              </a:spcBef>
              <a:buFont typeface="Wingdings" panose="05000000000000000000" pitchFamily="2" charset="2"/>
              <a:buChar char="§"/>
            </a:pPr>
            <a:r>
              <a:rPr lang="fr-FR" dirty="0">
                <a:latin typeface="Arial" panose="020B0604020202020204" pitchFamily="34" charset="0"/>
                <a:ea typeface="Calibri" panose="020F0502020204030204" pitchFamily="34" charset="0"/>
                <a:cs typeface="Arial" panose="020B0604020202020204" pitchFamily="34" charset="0"/>
              </a:rPr>
              <a:t>Conseil médical</a:t>
            </a:r>
          </a:p>
          <a:p>
            <a:pPr>
              <a:lnSpc>
                <a:spcPct val="120000"/>
              </a:lnSpc>
              <a:spcBef>
                <a:spcPts val="0"/>
              </a:spcBef>
              <a:buFont typeface="Wingdings" panose="05000000000000000000" pitchFamily="2" charset="2"/>
              <a:buChar char="§"/>
            </a:pPr>
            <a:r>
              <a:rPr lang="fr-FR" dirty="0">
                <a:latin typeface="Arial" panose="020B0604020202020204" pitchFamily="34" charset="0"/>
                <a:ea typeface="Calibri" panose="020F0502020204030204" pitchFamily="34" charset="0"/>
                <a:cs typeface="Arial" panose="020B0604020202020204" pitchFamily="34" charset="0"/>
              </a:rPr>
              <a:t>Evolution de l’organisation des concours…</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4558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15</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contenu 2">
            <a:extLst>
              <a:ext uri="{FF2B5EF4-FFF2-40B4-BE49-F238E27FC236}">
                <a16:creationId xmlns:a16="http://schemas.microsoft.com/office/drawing/2014/main" id="{2F1D9474-1CA1-E42B-EFDC-0A4776A8DF45}"/>
              </a:ext>
            </a:extLst>
          </p:cNvPr>
          <p:cNvSpPr txBox="1">
            <a:spLocks/>
          </p:cNvSpPr>
          <p:nvPr/>
        </p:nvSpPr>
        <p:spPr>
          <a:xfrm>
            <a:off x="400378" y="777162"/>
            <a:ext cx="10815352" cy="5579188"/>
          </a:xfrm>
          <a:prstGeom prst="rect">
            <a:avLst/>
          </a:prstGeom>
        </p:spPr>
        <p:txBody>
          <a:bodyPr>
            <a:normAutofit fontScale="92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10000"/>
              </a:lnSpc>
              <a:spcBef>
                <a:spcPts val="600"/>
              </a:spcBef>
              <a:spcAft>
                <a:spcPts val="600"/>
              </a:spcAft>
              <a:buFont typeface="Wingdings 2" pitchFamily="18" charset="2"/>
              <a:buNone/>
            </a:pPr>
            <a:r>
              <a:rPr lang="fr-FR" sz="2200" b="1" cap="small" dirty="0">
                <a:solidFill>
                  <a:srgbClr val="002060"/>
                </a:solidFill>
                <a:latin typeface="Arial" panose="020B0604020202020204" pitchFamily="34" charset="0"/>
                <a:ea typeface="Calibri" panose="020F0502020204030204" pitchFamily="34" charset="0"/>
                <a:cs typeface="Arial" panose="020B0604020202020204" pitchFamily="34" charset="0"/>
              </a:rPr>
              <a:t>renforcement des CDG sur la scène publique locale</a:t>
            </a: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Times New Roman" panose="02020603050405020304" pitchFamily="18" charset="0"/>
              </a:rPr>
              <a:t>Nouvelles missions facultatives des Centres (ancien article 25) : Archivage, Conseil en organisation, Médecine statutaire et de contrôle, Exercice de la médecine professionnelle et préventive pour les services de l’État et de l’Hospitalière …</a:t>
            </a:r>
            <a:endParaRPr lang="fr-FR"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Times New Roman" panose="02020603050405020304" pitchFamily="18" charset="0"/>
              </a:rPr>
              <a:t>Création des observatoires régionaux de l’emploi</a:t>
            </a: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Arial" panose="020B0604020202020204" pitchFamily="34" charset="0"/>
              </a:rPr>
              <a:t>Schémas de coordination, de mutualisation et de spécialisation</a:t>
            </a: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Times New Roman" panose="02020603050405020304" pitchFamily="18" charset="0"/>
              </a:rPr>
              <a:t>Extension du champ des compétences obligatoires : Secrétariat des commissions consultatives paritaires, Fonction de référent déontologue, PPR (période de préparation reclassement), MPO (médiation préalable obligatoire)…</a:t>
            </a:r>
            <a:endParaRPr lang="fr-FR"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Times New Roman" panose="02020603050405020304" pitchFamily="18" charset="0"/>
              </a:rPr>
              <a:t>Opposition de la dérogation à l’abaissement du seuil d’affiliation aux CDG à 300 agents</a:t>
            </a: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Times New Roman" panose="02020603050405020304" pitchFamily="18" charset="0"/>
              </a:rPr>
              <a:t>Réforme du dispositif de prise en charge des FMPE (fonctionnaires momentanément privés d’emploi) </a:t>
            </a:r>
            <a:endParaRPr lang="fr-FR"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Times New Roman" panose="02020603050405020304" pitchFamily="18" charset="0"/>
              </a:rPr>
              <a:t>Mode d’organisation des CDG modifié (possibilité pour un président de déléguer une fonction à un administrateur)</a:t>
            </a:r>
            <a:endParaRPr lang="fr-FR"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Font typeface="Wingdings" panose="05000000000000000000" pitchFamily="2" charset="2"/>
              <a:buChar char="§"/>
            </a:pPr>
            <a:r>
              <a:rPr lang="fr-FR" dirty="0">
                <a:latin typeface="Arial" panose="020B0604020202020204" pitchFamily="34" charset="0"/>
                <a:ea typeface="Calibri" panose="020F0502020204030204" pitchFamily="34" charset="0"/>
                <a:cs typeface="Times New Roman" panose="02020603050405020304" pitchFamily="18" charset="0"/>
              </a:rPr>
              <a:t>Généralisation des concours sur titres</a:t>
            </a:r>
            <a:endParaRPr lang="fr-FR" sz="2400" dirty="0"/>
          </a:p>
        </p:txBody>
      </p:sp>
    </p:spTree>
    <p:extLst>
      <p:ext uri="{BB962C8B-B14F-4D97-AF65-F5344CB8AC3E}">
        <p14:creationId xmlns:p14="http://schemas.microsoft.com/office/powerpoint/2010/main" val="2927563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16</a:t>
            </a:fld>
            <a:endParaRPr lang="en-US" dirty="0">
              <a:solidFill>
                <a:schemeClr val="tx1"/>
              </a:solidFill>
            </a:endParaRPr>
          </a:p>
        </p:txBody>
      </p:sp>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contenu 2">
            <a:extLst>
              <a:ext uri="{FF2B5EF4-FFF2-40B4-BE49-F238E27FC236}">
                <a16:creationId xmlns:a16="http://schemas.microsoft.com/office/drawing/2014/main" id="{2B5AB4E8-6323-0BA5-61AE-8DFA77AD3E2C}"/>
              </a:ext>
            </a:extLst>
          </p:cNvPr>
          <p:cNvSpPr txBox="1">
            <a:spLocks/>
          </p:cNvSpPr>
          <p:nvPr/>
        </p:nvSpPr>
        <p:spPr>
          <a:xfrm>
            <a:off x="283067" y="618178"/>
            <a:ext cx="11116531" cy="5621644"/>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0000"/>
              </a:lnSpc>
              <a:spcBef>
                <a:spcPts val="600"/>
              </a:spcBef>
              <a:spcAft>
                <a:spcPts val="600"/>
              </a:spcAft>
              <a:buFont typeface="Wingdings 2" pitchFamily="18" charset="2"/>
              <a:buNone/>
            </a:pPr>
            <a:r>
              <a:rPr lang="fr-FR" sz="2200" b="1" cap="small" dirty="0">
                <a:solidFill>
                  <a:srgbClr val="002060"/>
                </a:solidFill>
                <a:latin typeface="Arial" panose="020B0604020202020204" pitchFamily="34" charset="0"/>
                <a:ea typeface="Calibri" panose="020F0502020204030204" pitchFamily="34" charset="0"/>
                <a:cs typeface="Arial" panose="020B0604020202020204" pitchFamily="34" charset="0"/>
              </a:rPr>
              <a:t>Nouveau rôle des CDG :</a:t>
            </a:r>
          </a:p>
          <a:p>
            <a:pPr>
              <a:lnSpc>
                <a:spcPct val="10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ea typeface="Calibri" panose="020F0502020204030204" pitchFamily="34" charset="0"/>
                <a:cs typeface="Arial" panose="020B0604020202020204" pitchFamily="34" charset="0"/>
              </a:rPr>
              <a:t>Accompagnement à la négociation collective</a:t>
            </a:r>
          </a:p>
          <a:p>
            <a:pPr>
              <a:lnSpc>
                <a:spcPct val="10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ea typeface="Calibri" panose="020F0502020204030204" pitchFamily="34" charset="0"/>
                <a:cs typeface="Arial" panose="020B0604020202020204" pitchFamily="34" charset="0"/>
              </a:rPr>
              <a:t>Conclusion de convention cadre en matière de protection sociale complémentaire</a:t>
            </a:r>
          </a:p>
          <a:p>
            <a:pPr>
              <a:lnSpc>
                <a:spcPct val="100000"/>
              </a:lnSpc>
              <a:spcBef>
                <a:spcPts val="0"/>
              </a:spcBef>
              <a:buFont typeface="Wingdings" panose="05000000000000000000" pitchFamily="2" charset="2"/>
              <a:buChar char="§"/>
            </a:pPr>
            <a:r>
              <a:rPr lang="fr-FR" dirty="0">
                <a:solidFill>
                  <a:schemeClr val="tx1"/>
                </a:solidFill>
                <a:latin typeface="Arial" panose="020B0604020202020204" pitchFamily="34" charset="0"/>
                <a:ea typeface="Calibri" panose="020F0502020204030204" pitchFamily="34" charset="0"/>
                <a:cs typeface="Arial" panose="020B0604020202020204" pitchFamily="34" charset="0"/>
              </a:rPr>
              <a:t>Loi Matras (nov. 2021) : transfert des concours de sapeurs-pompiers aux Centres de gestion</a:t>
            </a:r>
          </a:p>
          <a:p>
            <a:pPr>
              <a:lnSpc>
                <a:spcPct val="100000"/>
              </a:lnSpc>
              <a:spcBef>
                <a:spcPts val="0"/>
              </a:spcBef>
              <a:buFont typeface="Wingdings" panose="05000000000000000000" pitchFamily="2" charset="2"/>
              <a:buChar char="§"/>
            </a:pPr>
            <a:r>
              <a:rPr lang="fr-FR" dirty="0">
                <a:solidFill>
                  <a:schemeClr val="tx1"/>
                </a:solidFill>
                <a:latin typeface="Arial" panose="020B0604020202020204" pitchFamily="34" charset="0"/>
                <a:ea typeface="Calibri" panose="020F0502020204030204" pitchFamily="34" charset="0"/>
                <a:cs typeface="Arial" panose="020B0604020202020204" pitchFamily="34" charset="0"/>
              </a:rPr>
              <a:t>Loi pour la confiance dans l’institution judiciaire (déc. 2021) : mission de MPO et extension du rôle des CDG à la médiation à l’initiative du juge ou des parties dans les domaines relevant de leur compétence</a:t>
            </a:r>
          </a:p>
          <a:p>
            <a:pPr>
              <a:lnSpc>
                <a:spcPct val="100000"/>
              </a:lnSpc>
              <a:spcBef>
                <a:spcPts val="0"/>
              </a:spcBef>
              <a:buFont typeface="Wingdings" panose="05000000000000000000" pitchFamily="2" charset="2"/>
              <a:buChar char="§"/>
            </a:pPr>
            <a:r>
              <a:rPr lang="fr-FR" dirty="0">
                <a:solidFill>
                  <a:schemeClr val="tx1"/>
                </a:solidFill>
                <a:latin typeface="Arial" panose="020B0604020202020204" pitchFamily="34" charset="0"/>
                <a:ea typeface="Calibri" panose="020F0502020204030204" pitchFamily="34" charset="0"/>
                <a:cs typeface="Arial" panose="020B0604020202020204" pitchFamily="34" charset="0"/>
              </a:rPr>
              <a:t>Loi du 30 décembre 2023 : animation du réseau des secrétaires généraux de mairie</a:t>
            </a:r>
          </a:p>
        </p:txBody>
      </p:sp>
    </p:spTree>
    <p:extLst>
      <p:ext uri="{BB962C8B-B14F-4D97-AF65-F5344CB8AC3E}">
        <p14:creationId xmlns:p14="http://schemas.microsoft.com/office/powerpoint/2010/main" val="3613861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20C88-971E-0CF0-833F-5FFAA14E3776}"/>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989A958-0232-461E-F409-E4B7E9C47A2B}"/>
              </a:ext>
            </a:extLst>
          </p:cNvPr>
          <p:cNvSpPr>
            <a:spLocks noGrp="1"/>
          </p:cNvSpPr>
          <p:nvPr>
            <p:ph type="sldNum" sz="quarter" idx="12"/>
          </p:nvPr>
        </p:nvSpPr>
        <p:spPr/>
        <p:txBody>
          <a:bodyPr/>
          <a:lstStyle/>
          <a:p>
            <a:fld id="{4FAB73BC-B049-4115-A692-8D63A059BFB8}" type="slidenum">
              <a:rPr lang="en-US" sz="1600" smtClean="0">
                <a:solidFill>
                  <a:schemeClr val="tx1"/>
                </a:solidFill>
              </a:rPr>
              <a:pPr/>
              <a:t>17</a:t>
            </a:fld>
            <a:endParaRPr lang="en-US" dirty="0">
              <a:solidFill>
                <a:schemeClr val="tx1"/>
              </a:solidFill>
            </a:endParaRPr>
          </a:p>
        </p:txBody>
      </p:sp>
      <p:sp>
        <p:nvSpPr>
          <p:cNvPr id="5" name="Rectangle 4">
            <a:extLst>
              <a:ext uri="{FF2B5EF4-FFF2-40B4-BE49-F238E27FC236}">
                <a16:creationId xmlns:a16="http://schemas.microsoft.com/office/drawing/2014/main" id="{E0997A04-C4C4-5436-2D19-B58094A43879}"/>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contenu 2">
            <a:extLst>
              <a:ext uri="{FF2B5EF4-FFF2-40B4-BE49-F238E27FC236}">
                <a16:creationId xmlns:a16="http://schemas.microsoft.com/office/drawing/2014/main" id="{25A69B2B-8358-95AC-8F81-98C1FF87C6F1}"/>
              </a:ext>
            </a:extLst>
          </p:cNvPr>
          <p:cNvSpPr txBox="1">
            <a:spLocks/>
          </p:cNvSpPr>
          <p:nvPr/>
        </p:nvSpPr>
        <p:spPr>
          <a:xfrm>
            <a:off x="283067" y="618178"/>
            <a:ext cx="11116531" cy="5621644"/>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10000"/>
              </a:lnSpc>
              <a:spcBef>
                <a:spcPts val="600"/>
              </a:spcBef>
              <a:spcAft>
                <a:spcPts val="600"/>
              </a:spcAft>
              <a:buNone/>
            </a:pPr>
            <a:r>
              <a:rPr lang="fr-FR" sz="2200" b="1" cap="small" dirty="0">
                <a:solidFill>
                  <a:srgbClr val="002060"/>
                </a:solidFill>
                <a:latin typeface="Arial" panose="020B0604020202020204" pitchFamily="34" charset="0"/>
                <a:cs typeface="Arial" panose="020B0604020202020204" pitchFamily="34" charset="0"/>
              </a:rPr>
              <a:t>La Fédération a contribué à garantir ou à obtenir :</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La préservation de l’échelon départemental des Centres de gestion, en forte opposition à la création de Centres régionaux de gestion</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Une mutualisation régionale demeurant volontaire mais plus approfondie, dans le cadre du remplacement des chartes de coopération par des schémas de coordination, mutualisation et spécialisation</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La sécurisation juridique de l’exercice des missions </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Le maintien du taux de cotisation obligatoire à 0,8% de la masse salariale des collectivités et établissements publics</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Le maintien de la compensation versée par le </a:t>
            </a:r>
            <a:r>
              <a:rPr lang="fr-FR" dirty="0" err="1">
                <a:solidFill>
                  <a:schemeClr val="tx1"/>
                </a:solidFill>
                <a:latin typeface="Arial" panose="020B0604020202020204" pitchFamily="34" charset="0"/>
                <a:cs typeface="Arial" panose="020B0604020202020204" pitchFamily="34" charset="0"/>
              </a:rPr>
              <a:t>CNFPT</a:t>
            </a:r>
            <a:r>
              <a:rPr lang="fr-FR" dirty="0">
                <a:solidFill>
                  <a:schemeClr val="tx1"/>
                </a:solidFill>
                <a:latin typeface="Arial" panose="020B0604020202020204" pitchFamily="34" charset="0"/>
                <a:cs typeface="Arial" panose="020B0604020202020204" pitchFamily="34" charset="0"/>
              </a:rPr>
              <a:t> pour l’organisation des concours transférés</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Un rescrit fiscal en matière de TVA</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Le non élargissement des missions des CDG en matière d’animation d’un réseau d’ingénierie en cas d’inondations</a:t>
            </a:r>
          </a:p>
          <a:p>
            <a:pPr lvl="0">
              <a:lnSpc>
                <a:spcPct val="110000"/>
              </a:lnSpc>
              <a:spcBef>
                <a:spcPts val="0"/>
              </a:spcBef>
              <a:buFont typeface="Wingdings" panose="05000000000000000000" pitchFamily="2" charset="2"/>
              <a:buChar char="§"/>
              <a:tabLst>
                <a:tab pos="457200" algn="l"/>
              </a:tabLst>
            </a:pPr>
            <a:r>
              <a:rPr lang="fr-FR" dirty="0">
                <a:solidFill>
                  <a:schemeClr val="tx1"/>
                </a:solidFill>
                <a:latin typeface="Arial" panose="020B0604020202020204" pitchFamily="34" charset="0"/>
                <a:cs typeface="Arial" panose="020B0604020202020204" pitchFamily="34" charset="0"/>
              </a:rPr>
              <a:t>La pérennisation d’un site unique « emploi-territorial.fr » rassemblant l’ensemble des déclarations de vacance d’emploi, en lien avec le site inter-fonction publiques « Choisir le service public »</a:t>
            </a:r>
          </a:p>
          <a:p>
            <a:pPr>
              <a:lnSpc>
                <a:spcPct val="100000"/>
              </a:lnSpc>
              <a:spcBef>
                <a:spcPts val="600"/>
              </a:spcBef>
              <a:spcAft>
                <a:spcPts val="600"/>
              </a:spcAft>
              <a:buFont typeface="Wingdings" panose="05000000000000000000" pitchFamily="2" charset="2"/>
              <a:buChar char="§"/>
            </a:pPr>
            <a:endParaRPr lang="fr-FR" sz="2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ts val="600"/>
              </a:spcBef>
              <a:spcAft>
                <a:spcPts val="600"/>
              </a:spcAft>
              <a:buFont typeface="Wingdings 2" pitchFamily="18" charset="2"/>
              <a:buNone/>
            </a:pPr>
            <a:endParaRPr lang="fr-FR" sz="1400" b="1" cap="small"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0" indent="0">
              <a:buFont typeface="Wingdings 2" pitchFamily="18" charset="2"/>
              <a:buNone/>
            </a:pPr>
            <a:endParaRPr lang="fr-FR" dirty="0"/>
          </a:p>
        </p:txBody>
      </p:sp>
    </p:spTree>
    <p:extLst>
      <p:ext uri="{BB962C8B-B14F-4D97-AF65-F5344CB8AC3E}">
        <p14:creationId xmlns:p14="http://schemas.microsoft.com/office/powerpoint/2010/main" val="2921430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D8EF2F-B84E-2A94-573E-2692FA60A343}"/>
              </a:ext>
            </a:extLst>
          </p:cNvPr>
          <p:cNvSpPr>
            <a:spLocks noGrp="1"/>
          </p:cNvSpPr>
          <p:nvPr>
            <p:ph type="title"/>
          </p:nvPr>
        </p:nvSpPr>
        <p:spPr/>
        <p:txBody>
          <a:bodyPr/>
          <a:lstStyle/>
          <a:p>
            <a:r>
              <a:rPr lang="fr-FR" dirty="0"/>
              <a:t>TRAVAUX ENGAGÉS EN 2024 ET 2025</a:t>
            </a:r>
          </a:p>
        </p:txBody>
      </p:sp>
      <p:sp>
        <p:nvSpPr>
          <p:cNvPr id="3" name="Espace réservé du contenu 2">
            <a:extLst>
              <a:ext uri="{FF2B5EF4-FFF2-40B4-BE49-F238E27FC236}">
                <a16:creationId xmlns:a16="http://schemas.microsoft.com/office/drawing/2014/main" id="{03F50904-FDB5-B333-ACCC-DF45E3099B1E}"/>
              </a:ext>
            </a:extLst>
          </p:cNvPr>
          <p:cNvSpPr>
            <a:spLocks noGrp="1"/>
          </p:cNvSpPr>
          <p:nvPr>
            <p:ph idx="1"/>
          </p:nvPr>
        </p:nvSpPr>
        <p:spPr>
          <a:xfrm>
            <a:off x="3869268" y="475861"/>
            <a:ext cx="7315200" cy="6027576"/>
          </a:xfrm>
        </p:spPr>
        <p:txBody>
          <a:bodyPr>
            <a:normAutofit fontScale="70000" lnSpcReduction="20000"/>
          </a:bodyPr>
          <a:lstStyle/>
          <a:p>
            <a:pPr>
              <a:lnSpc>
                <a:spcPct val="100000"/>
              </a:lnSpc>
              <a:spcBef>
                <a:spcPts val="600"/>
              </a:spcBef>
              <a:spcAft>
                <a:spcPts val="600"/>
              </a:spcAft>
              <a:buFont typeface="Wingdings" panose="05000000000000000000" pitchFamily="2"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L’élaboration de propositions pour </a:t>
            </a:r>
            <a:r>
              <a:rPr lang="en-GB" sz="2400" b="1" dirty="0" err="1">
                <a:effectLst/>
                <a:latin typeface="Arial" panose="020B0604020202020204" pitchFamily="34" charset="0"/>
                <a:ea typeface="Calibri" panose="020F0502020204030204" pitchFamily="34" charset="0"/>
                <a:cs typeface="Arial" panose="020B0604020202020204" pitchFamily="34" charset="0"/>
              </a:rPr>
              <a:t>une</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meilleure</a:t>
            </a:r>
            <a:r>
              <a:rPr lang="en-GB" sz="2400" b="1" dirty="0">
                <a:effectLst/>
                <a:latin typeface="Arial" panose="020B0604020202020204" pitchFamily="34" charset="0"/>
                <a:ea typeface="Calibri" panose="020F0502020204030204" pitchFamily="34" charset="0"/>
                <a:cs typeface="Arial" panose="020B0604020202020204" pitchFamily="34" charset="0"/>
              </a:rPr>
              <a:t> prise </a:t>
            </a:r>
            <a:r>
              <a:rPr lang="en-GB" sz="2400" b="1" dirty="0" err="1">
                <a:effectLst/>
                <a:latin typeface="Arial" panose="020B0604020202020204" pitchFamily="34" charset="0"/>
                <a:ea typeface="Calibri" panose="020F0502020204030204" pitchFamily="34" charset="0"/>
                <a:cs typeface="Arial" panose="020B0604020202020204" pitchFamily="34" charset="0"/>
              </a:rPr>
              <a:t>en</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compte</a:t>
            </a:r>
            <a:r>
              <a:rPr lang="en-GB" sz="2400" b="1" dirty="0">
                <a:effectLst/>
                <a:latin typeface="Arial" panose="020B0604020202020204" pitchFamily="34" charset="0"/>
                <a:ea typeface="Calibri" panose="020F0502020204030204" pitchFamily="34" charset="0"/>
                <a:cs typeface="Arial" panose="020B0604020202020204" pitchFamily="34" charset="0"/>
              </a:rPr>
              <a:t> de la </a:t>
            </a:r>
            <a:r>
              <a:rPr lang="en-GB" sz="2400" b="1" dirty="0" err="1">
                <a:effectLst/>
                <a:latin typeface="Arial" panose="020B0604020202020204" pitchFamily="34" charset="0"/>
                <a:ea typeface="Calibri" panose="020F0502020204030204" pitchFamily="34" charset="0"/>
                <a:cs typeface="Arial" panose="020B0604020202020204" pitchFamily="34" charset="0"/>
              </a:rPr>
              <a:t>pénibilité</a:t>
            </a:r>
            <a:r>
              <a:rPr lang="en-GB" sz="2400" b="1" dirty="0">
                <a:effectLst/>
                <a:latin typeface="Arial" panose="020B0604020202020204" pitchFamily="34" charset="0"/>
                <a:ea typeface="Calibri" panose="020F0502020204030204" pitchFamily="34" charset="0"/>
                <a:cs typeface="Arial" panose="020B0604020202020204" pitchFamily="34" charset="0"/>
              </a:rPr>
              <a:t> dans le cadre de la </a:t>
            </a:r>
            <a:r>
              <a:rPr lang="en-GB" sz="2400" b="1" dirty="0" err="1">
                <a:effectLst/>
                <a:latin typeface="Arial" panose="020B0604020202020204" pitchFamily="34" charset="0"/>
                <a:ea typeface="Calibri" panose="020F0502020204030204" pitchFamily="34" charset="0"/>
                <a:cs typeface="Arial" panose="020B0604020202020204" pitchFamily="34" charset="0"/>
              </a:rPr>
              <a:t>réforme</a:t>
            </a:r>
            <a:r>
              <a:rPr lang="en-GB" sz="2400" b="1" dirty="0">
                <a:effectLst/>
                <a:latin typeface="Arial" panose="020B0604020202020204" pitchFamily="34" charset="0"/>
                <a:ea typeface="Calibri" panose="020F0502020204030204" pitchFamily="34" charset="0"/>
                <a:cs typeface="Arial" panose="020B0604020202020204" pitchFamily="34" charset="0"/>
              </a:rPr>
              <a:t> des </a:t>
            </a:r>
            <a:r>
              <a:rPr lang="en-GB" sz="2400" b="1" dirty="0" err="1">
                <a:effectLst/>
                <a:latin typeface="Arial" panose="020B0604020202020204" pitchFamily="34" charset="0"/>
                <a:ea typeface="Calibri" panose="020F0502020204030204" pitchFamily="34" charset="0"/>
                <a:cs typeface="Arial" panose="020B0604020202020204" pitchFamily="34" charset="0"/>
              </a:rPr>
              <a:t>retraites</a:t>
            </a:r>
            <a:r>
              <a:rPr lang="en-GB" sz="2400" b="1" dirty="0">
                <a:effectLst/>
                <a:latin typeface="Arial" panose="020B0604020202020204" pitchFamily="34" charset="0"/>
                <a:ea typeface="Calibri" panose="020F0502020204030204" pitchFamily="34" charset="0"/>
                <a:cs typeface="Arial" panose="020B0604020202020204" pitchFamily="34" charset="0"/>
              </a:rPr>
              <a:t> avec la publication du rapport sur la </a:t>
            </a:r>
            <a:r>
              <a:rPr lang="en-GB" sz="2400" b="1" dirty="0" err="1">
                <a:effectLst/>
                <a:latin typeface="Arial" panose="020B0604020202020204" pitchFamily="34" charset="0"/>
                <a:ea typeface="Calibri" panose="020F0502020204030204" pitchFamily="34" charset="0"/>
                <a:cs typeface="Arial" panose="020B0604020202020204" pitchFamily="34" charset="0"/>
              </a:rPr>
              <a:t>création</a:t>
            </a:r>
            <a:r>
              <a:rPr lang="en-GB" sz="2400" b="1" dirty="0">
                <a:effectLst/>
                <a:latin typeface="Arial" panose="020B0604020202020204" pitchFamily="34" charset="0"/>
                <a:ea typeface="Calibri" panose="020F0502020204030204" pitchFamily="34" charset="0"/>
                <a:cs typeface="Arial" panose="020B0604020202020204" pitchFamily="34" charset="0"/>
              </a:rPr>
              <a:t> d’un fonds de prevention de </a:t>
            </a:r>
            <a:r>
              <a:rPr lang="en-GB" sz="2400" b="1" dirty="0" err="1">
                <a:effectLst/>
                <a:latin typeface="Arial" panose="020B0604020202020204" pitchFamily="34" charset="0"/>
                <a:ea typeface="Calibri" panose="020F0502020204030204" pitchFamily="34" charset="0"/>
                <a:cs typeface="Arial" panose="020B0604020202020204" pitchFamily="34" charset="0"/>
              </a:rPr>
              <a:t>l’usure</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professionnelle</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0000"/>
              </a:lnSpc>
              <a:spcBef>
                <a:spcPts val="600"/>
              </a:spcBef>
              <a:spcAft>
                <a:spcPts val="600"/>
              </a:spcAft>
              <a:buFont typeface="Wingdings" panose="05000000000000000000" pitchFamily="2"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La </a:t>
            </a:r>
            <a:r>
              <a:rPr lang="en-GB" sz="2400" b="1" dirty="0" err="1">
                <a:effectLst/>
                <a:latin typeface="Arial" panose="020B0604020202020204" pitchFamily="34" charset="0"/>
                <a:ea typeface="Calibri" panose="020F0502020204030204" pitchFamily="34" charset="0"/>
                <a:cs typeface="Arial" panose="020B0604020202020204" pitchFamily="34" charset="0"/>
              </a:rPr>
              <a:t>poursuite</a:t>
            </a:r>
            <a:r>
              <a:rPr lang="en-GB" sz="2400" b="1" dirty="0">
                <a:effectLst/>
                <a:latin typeface="Arial" panose="020B0604020202020204" pitchFamily="34" charset="0"/>
                <a:ea typeface="Calibri" panose="020F0502020204030204" pitchFamily="34" charset="0"/>
                <a:cs typeface="Arial" panose="020B0604020202020204" pitchFamily="34" charset="0"/>
              </a:rPr>
              <a:t> de la </a:t>
            </a:r>
            <a:r>
              <a:rPr lang="en-GB" sz="2400" b="1" dirty="0" err="1">
                <a:effectLst/>
                <a:latin typeface="Arial" panose="020B0604020202020204" pitchFamily="34" charset="0"/>
                <a:ea typeface="Calibri" panose="020F0502020204030204" pitchFamily="34" charset="0"/>
                <a:cs typeface="Arial" panose="020B0604020202020204" pitchFamily="34" charset="0"/>
              </a:rPr>
              <a:t>négociation</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nationale</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en</a:t>
            </a:r>
            <a:r>
              <a:rPr lang="en-GB" sz="2400" b="1" dirty="0">
                <a:effectLst/>
                <a:latin typeface="Arial" panose="020B0604020202020204" pitchFamily="34" charset="0"/>
                <a:ea typeface="Calibri" panose="020F0502020204030204" pitchFamily="34" charset="0"/>
                <a:cs typeface="Arial" panose="020B0604020202020204" pitchFamily="34" charset="0"/>
              </a:rPr>
              <a:t> matière de PSC</a:t>
            </a:r>
            <a:r>
              <a:rPr lang="fr-FR" sz="2400" dirty="0">
                <a:latin typeface="Arial" panose="020B0604020202020204" pitchFamily="34" charset="0"/>
                <a:ea typeface="Calibri" panose="020F0502020204030204" pitchFamily="34" charset="0"/>
                <a:cs typeface="Arial" panose="020B0604020202020204" pitchFamily="34" charset="0"/>
              </a:rPr>
              <a:t> </a:t>
            </a:r>
            <a:r>
              <a:rPr lang="fr-FR" sz="2400" b="1" dirty="0">
                <a:latin typeface="Arial" panose="020B0604020202020204" pitchFamily="34" charset="0"/>
                <a:ea typeface="Calibri" panose="020F0502020204030204" pitchFamily="34" charset="0"/>
                <a:cs typeface="Arial" panose="020B0604020202020204" pitchFamily="34" charset="0"/>
              </a:rPr>
              <a:t>avec la réalisation d’une FAQ sur l’accord du 11 juillet 2023 et l’examen de la PPL FLORENNES au Parlement</a:t>
            </a:r>
          </a:p>
          <a:p>
            <a:pPr>
              <a:lnSpc>
                <a:spcPct val="100000"/>
              </a:lnSpc>
              <a:spcBef>
                <a:spcPts val="600"/>
              </a:spcBef>
              <a:spcAft>
                <a:spcPts val="600"/>
              </a:spcAft>
              <a:buFont typeface="Wingdings" panose="05000000000000000000" pitchFamily="2"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Le </a:t>
            </a:r>
            <a:r>
              <a:rPr lang="en-GB" sz="2400" b="1" dirty="0" err="1">
                <a:effectLst/>
                <a:latin typeface="Arial" panose="020B0604020202020204" pitchFamily="34" charset="0"/>
                <a:ea typeface="Calibri" panose="020F0502020204030204" pitchFamily="34" charset="0"/>
                <a:cs typeface="Arial" panose="020B0604020202020204" pitchFamily="34" charset="0"/>
              </a:rPr>
              <a:t>développement</a:t>
            </a:r>
            <a:r>
              <a:rPr lang="en-GB" sz="2400" b="1" dirty="0">
                <a:effectLst/>
                <a:latin typeface="Arial" panose="020B0604020202020204" pitchFamily="34" charset="0"/>
                <a:ea typeface="Calibri" panose="020F0502020204030204" pitchFamily="34" charset="0"/>
                <a:cs typeface="Arial" panose="020B0604020202020204" pitchFamily="34" charset="0"/>
              </a:rPr>
              <a:t> des actions </a:t>
            </a:r>
            <a:r>
              <a:rPr lang="en-GB" sz="2400" b="1" dirty="0" err="1">
                <a:effectLst/>
                <a:latin typeface="Arial" panose="020B0604020202020204" pitchFamily="34" charset="0"/>
                <a:ea typeface="Calibri" panose="020F0502020204030204" pitchFamily="34" charset="0"/>
                <a:cs typeface="Arial" panose="020B0604020202020204" pitchFamily="34" charset="0"/>
              </a:rPr>
              <a:t>en</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faveur</a:t>
            </a:r>
            <a:r>
              <a:rPr lang="en-GB" sz="2400" b="1" dirty="0">
                <a:effectLst/>
                <a:latin typeface="Arial" panose="020B0604020202020204" pitchFamily="34" charset="0"/>
                <a:ea typeface="Calibri" panose="020F0502020204030204" pitchFamily="34" charset="0"/>
                <a:cs typeface="Arial" panose="020B0604020202020204" pitchFamily="34" charset="0"/>
              </a:rPr>
              <a:t> de </a:t>
            </a:r>
            <a:r>
              <a:rPr lang="en-GB" sz="2400" b="1" dirty="0" err="1">
                <a:effectLst/>
                <a:latin typeface="Arial" panose="020B0604020202020204" pitchFamily="34" charset="0"/>
                <a:ea typeface="Calibri" panose="020F0502020204030204" pitchFamily="34" charset="0"/>
                <a:cs typeface="Arial" panose="020B0604020202020204" pitchFamily="34" charset="0"/>
              </a:rPr>
              <a:t>l’attractivité</a:t>
            </a:r>
            <a:r>
              <a:rPr lang="en-GB" sz="2400" b="1" dirty="0">
                <a:effectLst/>
                <a:latin typeface="Arial" panose="020B0604020202020204" pitchFamily="34" charset="0"/>
                <a:ea typeface="Calibri" panose="020F0502020204030204" pitchFamily="34" charset="0"/>
                <a:cs typeface="Arial" panose="020B0604020202020204" pitchFamily="34" charset="0"/>
              </a:rPr>
              <a:t> de la FPT</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600"/>
              </a:spcBef>
              <a:spcAft>
                <a:spcPts val="600"/>
              </a:spcAft>
              <a:buFont typeface="Wingdings" panose="05000000000000000000" pitchFamily="2"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Le </a:t>
            </a:r>
            <a:r>
              <a:rPr lang="en-GB" sz="2400" b="1" dirty="0" err="1">
                <a:effectLst/>
                <a:latin typeface="Arial" panose="020B0604020202020204" pitchFamily="34" charset="0"/>
                <a:ea typeface="Calibri" panose="020F0502020204030204" pitchFamily="34" charset="0"/>
                <a:cs typeface="Arial" panose="020B0604020202020204" pitchFamily="34" charset="0"/>
              </a:rPr>
              <a:t>lancement</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d’études</a:t>
            </a:r>
            <a:r>
              <a:rPr lang="en-GB" sz="2400" b="1" dirty="0">
                <a:effectLst/>
                <a:latin typeface="Arial" panose="020B0604020202020204" pitchFamily="34" charset="0"/>
                <a:ea typeface="Calibri" panose="020F0502020204030204" pitchFamily="34" charset="0"/>
                <a:cs typeface="Arial" panose="020B0604020202020204" pitchFamily="34" charset="0"/>
              </a:rPr>
              <a:t> sur les </a:t>
            </a:r>
            <a:r>
              <a:rPr lang="en-GB" sz="2400" b="1" dirty="0" err="1">
                <a:effectLst/>
                <a:latin typeface="Arial" panose="020B0604020202020204" pitchFamily="34" charset="0"/>
                <a:ea typeface="Calibri" panose="020F0502020204030204" pitchFamily="34" charset="0"/>
                <a:cs typeface="Arial" panose="020B0604020202020204" pitchFamily="34" charset="0"/>
              </a:rPr>
              <a:t>reclassements</a:t>
            </a:r>
            <a:r>
              <a:rPr lang="en-GB" sz="2400" b="1" dirty="0">
                <a:effectLst/>
                <a:latin typeface="Arial" panose="020B0604020202020204" pitchFamily="34" charset="0"/>
                <a:ea typeface="Calibri" panose="020F0502020204030204" pitchFamily="34" charset="0"/>
                <a:cs typeface="Arial" panose="020B0604020202020204" pitchFamily="34" charset="0"/>
              </a:rPr>
              <a:t> et la PPR, la PSC, les </a:t>
            </a:r>
            <a:r>
              <a:rPr lang="en-GB" sz="2400" b="1" dirty="0" err="1">
                <a:effectLst/>
                <a:latin typeface="Arial" panose="020B0604020202020204" pitchFamily="34" charset="0"/>
                <a:ea typeface="Calibri" panose="020F0502020204030204" pitchFamily="34" charset="0"/>
                <a:cs typeface="Arial" panose="020B0604020202020204" pitchFamily="34" charset="0"/>
              </a:rPr>
              <a:t>secrétaires</a:t>
            </a:r>
            <a:r>
              <a:rPr lang="en-GB" sz="2400" b="1" dirty="0">
                <a:effectLst/>
                <a:latin typeface="Arial" panose="020B0604020202020204" pitchFamily="34" charset="0"/>
                <a:ea typeface="Calibri" panose="020F0502020204030204" pitchFamily="34" charset="0"/>
                <a:cs typeface="Arial" panose="020B0604020202020204" pitchFamily="34" charset="0"/>
              </a:rPr>
              <a:t> </a:t>
            </a:r>
            <a:r>
              <a:rPr lang="en-GB" sz="2400" b="1" dirty="0" err="1">
                <a:effectLst/>
                <a:latin typeface="Arial" panose="020B0604020202020204" pitchFamily="34" charset="0"/>
                <a:ea typeface="Calibri" panose="020F0502020204030204" pitchFamily="34" charset="0"/>
                <a:cs typeface="Arial" panose="020B0604020202020204" pitchFamily="34" charset="0"/>
              </a:rPr>
              <a:t>généraux</a:t>
            </a:r>
            <a:r>
              <a:rPr lang="en-GB" sz="2400" b="1" dirty="0">
                <a:effectLst/>
                <a:latin typeface="Arial" panose="020B0604020202020204" pitchFamily="34" charset="0"/>
                <a:ea typeface="Calibri" panose="020F0502020204030204" pitchFamily="34" charset="0"/>
                <a:cs typeface="Arial" panose="020B0604020202020204" pitchFamily="34" charset="0"/>
              </a:rPr>
              <a:t> de </a:t>
            </a:r>
            <a:r>
              <a:rPr lang="en-GB" sz="2400" b="1" dirty="0" err="1">
                <a:effectLst/>
                <a:latin typeface="Arial" panose="020B0604020202020204" pitchFamily="34" charset="0"/>
                <a:ea typeface="Calibri" panose="020F0502020204030204" pitchFamily="34" charset="0"/>
                <a:cs typeface="Arial" panose="020B0604020202020204" pitchFamily="34" charset="0"/>
              </a:rPr>
              <a:t>mairie</a:t>
            </a:r>
            <a:endParaRPr lang="en-GB" sz="2400" b="1"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600"/>
              </a:spcBef>
              <a:spcAft>
                <a:spcPts val="600"/>
              </a:spcAft>
              <a:buFont typeface="Wingdings" panose="05000000000000000000" pitchFamily="2" charset="2"/>
              <a:buChar char="§"/>
            </a:pPr>
            <a:r>
              <a:rPr lang="en-GB" sz="2400" b="1" dirty="0">
                <a:latin typeface="Arial" panose="020B0604020202020204" pitchFamily="34" charset="0"/>
                <a:ea typeface="Calibri" panose="020F0502020204030204" pitchFamily="34" charset="0"/>
                <a:cs typeface="Arial" panose="020B0604020202020204" pitchFamily="34" charset="0"/>
              </a:rPr>
              <a:t>Le premier </a:t>
            </a:r>
            <a:r>
              <a:rPr lang="en-GB" sz="2400" b="1" dirty="0" err="1">
                <a:latin typeface="Arial" panose="020B0604020202020204" pitchFamily="34" charset="0"/>
                <a:ea typeface="Calibri" panose="020F0502020204030204" pitchFamily="34" charset="0"/>
                <a:cs typeface="Arial" panose="020B0604020202020204" pitchFamily="34" charset="0"/>
              </a:rPr>
              <a:t>bilan</a:t>
            </a:r>
            <a:r>
              <a:rPr lang="en-GB" sz="2400" b="1" dirty="0">
                <a:latin typeface="Arial" panose="020B0604020202020204" pitchFamily="34" charset="0"/>
                <a:ea typeface="Calibri" panose="020F0502020204030204" pitchFamily="34" charset="0"/>
                <a:cs typeface="Arial" panose="020B0604020202020204" pitchFamily="34" charset="0"/>
              </a:rPr>
              <a:t> des </a:t>
            </a:r>
            <a:r>
              <a:rPr lang="en-GB" sz="2400" b="1" dirty="0" err="1">
                <a:latin typeface="Arial" panose="020B0604020202020204" pitchFamily="34" charset="0"/>
                <a:ea typeface="Calibri" panose="020F0502020204030204" pitchFamily="34" charset="0"/>
                <a:cs typeface="Arial" panose="020B0604020202020204" pitchFamily="34" charset="0"/>
              </a:rPr>
              <a:t>coordinations</a:t>
            </a:r>
            <a:r>
              <a:rPr lang="en-GB" sz="2400" b="1" dirty="0">
                <a:latin typeface="Arial" panose="020B0604020202020204" pitchFamily="34" charset="0"/>
                <a:ea typeface="Calibri" panose="020F0502020204030204" pitchFamily="34" charset="0"/>
                <a:cs typeface="Arial" panose="020B0604020202020204" pitchFamily="34" charset="0"/>
              </a:rPr>
              <a:t> </a:t>
            </a:r>
            <a:r>
              <a:rPr lang="en-GB" sz="2400" b="1" dirty="0" err="1">
                <a:latin typeface="Arial" panose="020B0604020202020204" pitchFamily="34" charset="0"/>
                <a:ea typeface="Calibri" panose="020F0502020204030204" pitchFamily="34" charset="0"/>
                <a:cs typeface="Arial" panose="020B0604020202020204" pitchFamily="34" charset="0"/>
              </a:rPr>
              <a:t>régionales</a:t>
            </a:r>
            <a:endParaRPr lang="en-GB" sz="2400" b="1" dirty="0">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600"/>
              </a:spcBef>
              <a:spcAft>
                <a:spcPts val="600"/>
              </a:spcAft>
              <a:buFont typeface="Wingdings" panose="05000000000000000000" pitchFamily="2" charset="2"/>
              <a:buChar char="§"/>
            </a:pPr>
            <a:r>
              <a:rPr lang="fr-FR" sz="2400" b="1" dirty="0">
                <a:latin typeface="Arial" panose="020B0604020202020204" pitchFamily="34" charset="0"/>
                <a:ea typeface="Calibri" panose="020F0502020204030204" pitchFamily="34" charset="0"/>
                <a:cs typeface="Arial" panose="020B0604020202020204" pitchFamily="34" charset="0"/>
              </a:rPr>
              <a:t>La présentation des rapports d’activité des médiateurs et des référents déontologues au Conseil d’Etat et au Gouvernement</a:t>
            </a:r>
          </a:p>
          <a:p>
            <a:pPr>
              <a:lnSpc>
                <a:spcPct val="100000"/>
              </a:lnSpc>
              <a:spcBef>
                <a:spcPts val="600"/>
              </a:spcBef>
              <a:spcAft>
                <a:spcPts val="600"/>
              </a:spcAft>
              <a:buFont typeface="Wingdings" panose="05000000000000000000" pitchFamily="2" charset="2"/>
              <a:buChar char="§"/>
            </a:pPr>
            <a:r>
              <a:rPr lang="fr-FR" sz="2400" b="1" dirty="0">
                <a:latin typeface="Arial" panose="020B0604020202020204" pitchFamily="34" charset="0"/>
                <a:ea typeface="Calibri" panose="020F0502020204030204" pitchFamily="34" charset="0"/>
                <a:cs typeface="Arial" panose="020B0604020202020204" pitchFamily="34" charset="0"/>
              </a:rPr>
              <a:t>Le suivi statistique des FMPE</a:t>
            </a:r>
          </a:p>
          <a:p>
            <a:pPr>
              <a:lnSpc>
                <a:spcPct val="100000"/>
              </a:lnSpc>
              <a:spcBef>
                <a:spcPts val="600"/>
              </a:spcBef>
              <a:spcAft>
                <a:spcPts val="600"/>
              </a:spcAft>
              <a:buFont typeface="Wingdings" panose="05000000000000000000" pitchFamily="2" charset="2"/>
              <a:buChar char="§"/>
            </a:pPr>
            <a:r>
              <a:rPr lang="fr-FR" sz="2400" b="1" dirty="0">
                <a:latin typeface="Arial" panose="020B0604020202020204" pitchFamily="34" charset="0"/>
                <a:ea typeface="Calibri" panose="020F0502020204030204" pitchFamily="34" charset="0"/>
                <a:cs typeface="Arial" panose="020B0604020202020204" pitchFamily="34" charset="0"/>
              </a:rPr>
              <a:t>Le suivi de l’organisation des concours de sapeurs pompiers professionnels</a:t>
            </a:r>
          </a:p>
          <a:p>
            <a:pPr>
              <a:lnSpc>
                <a:spcPct val="100000"/>
              </a:lnSpc>
              <a:spcBef>
                <a:spcPts val="600"/>
              </a:spcBef>
              <a:spcAft>
                <a:spcPts val="600"/>
              </a:spcAft>
              <a:buFont typeface="Wingdings" panose="05000000000000000000" pitchFamily="2" charset="2"/>
              <a:buChar char="§"/>
            </a:pPr>
            <a:r>
              <a:rPr lang="fr-FR" sz="2400" b="1" dirty="0">
                <a:latin typeface="Arial" panose="020B0604020202020204" pitchFamily="34" charset="0"/>
                <a:ea typeface="Calibri" panose="020F0502020204030204" pitchFamily="34" charset="0"/>
                <a:cs typeface="Arial" panose="020B0604020202020204" pitchFamily="34" charset="0"/>
              </a:rPr>
              <a:t>La participation à des rapports parlementaires comme le rapport DELAUTRETTE sur la CNRACL</a:t>
            </a:r>
          </a:p>
          <a:p>
            <a:pPr>
              <a:lnSpc>
                <a:spcPct val="100000"/>
              </a:lnSpc>
              <a:spcBef>
                <a:spcPts val="600"/>
              </a:spcBef>
              <a:spcAft>
                <a:spcPts val="600"/>
              </a:spcAft>
              <a:buFont typeface="Wingdings" panose="05000000000000000000" pitchFamily="2" charset="2"/>
              <a:buChar char="§"/>
            </a:pPr>
            <a:r>
              <a:rPr lang="fr-FR" sz="2400" b="1" dirty="0">
                <a:latin typeface="Arial" panose="020B0604020202020204" pitchFamily="34" charset="0"/>
                <a:ea typeface="Calibri" panose="020F0502020204030204" pitchFamily="34" charset="0"/>
                <a:cs typeface="Arial" panose="020B0604020202020204" pitchFamily="34" charset="0"/>
              </a:rPr>
              <a:t>L’accompagnement à la mise en œuvre de la réforme des SGM : plaquette d’information, FAQ, bilan du plan de requalification</a:t>
            </a:r>
          </a:p>
          <a:p>
            <a:pPr>
              <a:lnSpc>
                <a:spcPct val="100000"/>
              </a:lnSpc>
              <a:spcBef>
                <a:spcPts val="600"/>
              </a:spcBef>
              <a:spcAft>
                <a:spcPts val="600"/>
              </a:spcAft>
              <a:buFont typeface="Wingdings" panose="05000000000000000000" pitchFamily="2" charset="2"/>
              <a:buChar char="§"/>
            </a:pPr>
            <a:endParaRPr lang="en-GB" sz="24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Espace réservé du numéro de diapositive 3">
            <a:extLst>
              <a:ext uri="{FF2B5EF4-FFF2-40B4-BE49-F238E27FC236}">
                <a16:creationId xmlns:a16="http://schemas.microsoft.com/office/drawing/2014/main" id="{A5E879B5-BF43-1004-95C5-49C23BAC3F51}"/>
              </a:ext>
            </a:extLst>
          </p:cNvPr>
          <p:cNvSpPr>
            <a:spLocks noGrp="1"/>
          </p:cNvSpPr>
          <p:nvPr>
            <p:ph type="sldNum" sz="quarter" idx="12"/>
          </p:nvPr>
        </p:nvSpPr>
        <p:spPr/>
        <p:txBody>
          <a:bodyPr/>
          <a:lstStyle/>
          <a:p>
            <a:fld id="{4FAB73BC-B049-4115-A692-8D63A059BFB8}" type="slidenum">
              <a:rPr lang="en-US" sz="1600" smtClean="0">
                <a:solidFill>
                  <a:schemeClr val="tx1"/>
                </a:solidFill>
              </a:rPr>
              <a:pPr/>
              <a:t>18</a:t>
            </a:fld>
            <a:endParaRPr lang="en-US" dirty="0">
              <a:solidFill>
                <a:schemeClr val="tx1"/>
              </a:solidFill>
            </a:endParaRPr>
          </a:p>
        </p:txBody>
      </p:sp>
      <p:pic>
        <p:nvPicPr>
          <p:cNvPr id="6" name="Picture 4" descr="Logo">
            <a:extLst>
              <a:ext uri="{FF2B5EF4-FFF2-40B4-BE49-F238E27FC236}">
                <a16:creationId xmlns:a16="http://schemas.microsoft.com/office/drawing/2014/main" id="{E784CBFB-D602-7C64-8A29-0EF9DE7FCE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447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19</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133CD984-A7E6-2B80-2BA5-24CA05D2AA4B}"/>
              </a:ext>
            </a:extLst>
          </p:cNvPr>
          <p:cNvSpPr txBox="1"/>
          <p:nvPr/>
        </p:nvSpPr>
        <p:spPr>
          <a:xfrm>
            <a:off x="377506" y="1142286"/>
            <a:ext cx="10956022" cy="5663089"/>
          </a:xfrm>
          <a:prstGeom prst="rect">
            <a:avLst/>
          </a:prstGeom>
          <a:noFill/>
        </p:spPr>
        <p:txBody>
          <a:bodyPr wrap="square" rtlCol="0">
            <a:spAutoFit/>
          </a:bodyPr>
          <a:lstStyle/>
          <a:p>
            <a:r>
              <a:rPr lang="fr-FR" sz="2000" b="1" cap="small" dirty="0">
                <a:latin typeface="Arial" panose="020B0604020202020204" pitchFamily="34" charset="0"/>
                <a:cs typeface="Arial" panose="020B0604020202020204" pitchFamily="34" charset="0"/>
              </a:rPr>
              <a:t>Pendant l’état d’urgence sanitaire, la FNCDG a accompagné les centres et les collectivités pour la gestion des impacts RH de la crise covid.</a:t>
            </a:r>
          </a:p>
          <a:p>
            <a:endParaRPr lang="fr-FR" sz="1200" dirty="0">
              <a:latin typeface="Arial" panose="020B0604020202020204" pitchFamily="34" charset="0"/>
              <a:cs typeface="Arial" panose="020B0604020202020204" pitchFamily="34" charset="0"/>
            </a:endParaRPr>
          </a:p>
          <a:p>
            <a:r>
              <a:rPr lang="fr-FR" sz="2000" dirty="0">
                <a:latin typeface="Arial" panose="020B0604020202020204" pitchFamily="34" charset="0"/>
                <a:cs typeface="Arial" panose="020B0604020202020204" pitchFamily="34" charset="0"/>
              </a:rPr>
              <a:t>Cet accompagnement a pris la forme :</a:t>
            </a:r>
            <a:endParaRPr lang="fr-FR" sz="2400" dirty="0">
              <a:latin typeface="Arial" panose="020B0604020202020204" pitchFamily="34" charset="0"/>
              <a:cs typeface="Arial" panose="020B0604020202020204" pitchFamily="34" charset="0"/>
            </a:endParaRPr>
          </a:p>
          <a:p>
            <a:pPr marL="342900" indent="-342900">
              <a:buClr>
                <a:schemeClr val="accent1"/>
              </a:buClr>
              <a:buFont typeface="Wingdings" panose="05000000000000000000" pitchFamily="2" charset="2"/>
              <a:buChar char="§"/>
            </a:pPr>
            <a:r>
              <a:rPr lang="fr-FR" sz="2000" dirty="0">
                <a:latin typeface="Arial" panose="020B0604020202020204" pitchFamily="34" charset="0"/>
                <a:cs typeface="Arial" panose="020B0604020202020204" pitchFamily="34" charset="0"/>
              </a:rPr>
              <a:t>D’un suivi législatif et réglementaire quotidien et d’une production de notes de présentation et d’analyse</a:t>
            </a:r>
          </a:p>
          <a:p>
            <a:pPr marL="342900" indent="-342900">
              <a:buClr>
                <a:schemeClr val="accent1"/>
              </a:buClr>
              <a:buFont typeface="Wingdings" panose="05000000000000000000" pitchFamily="2" charset="2"/>
              <a:buChar char="§"/>
            </a:pPr>
            <a:r>
              <a:rPr lang="fr-FR" sz="2000" dirty="0">
                <a:latin typeface="Arial" panose="020B0604020202020204" pitchFamily="34" charset="0"/>
                <a:cs typeface="Arial" panose="020B0604020202020204" pitchFamily="34" charset="0"/>
              </a:rPr>
              <a:t>D’un travail d’analyse de 200 questions récurrentes posées par les collectivités territoriales et les CDG</a:t>
            </a:r>
          </a:p>
          <a:p>
            <a:pPr marL="342900" indent="-342900">
              <a:buClr>
                <a:schemeClr val="accent1"/>
              </a:buClr>
              <a:buFont typeface="Wingdings" panose="05000000000000000000" pitchFamily="2" charset="2"/>
              <a:buChar char="§"/>
            </a:pPr>
            <a:r>
              <a:rPr lang="fr-FR" sz="2000" dirty="0">
                <a:latin typeface="Arial" panose="020B0604020202020204" pitchFamily="34" charset="0"/>
                <a:cs typeface="Arial" panose="020B0604020202020204" pitchFamily="34" charset="0"/>
              </a:rPr>
              <a:t>D’une sensibilisation du Gouvernement et des parlementaires aux problématiques rencontrées par les collectivités et les CDG</a:t>
            </a:r>
          </a:p>
          <a:p>
            <a:pPr marL="342900" indent="-342900">
              <a:buClr>
                <a:schemeClr val="accent1"/>
              </a:buClr>
              <a:buFont typeface="Wingdings" panose="05000000000000000000" pitchFamily="2" charset="2"/>
              <a:buChar char="§"/>
            </a:pPr>
            <a:r>
              <a:rPr lang="fr-FR" sz="2000" dirty="0">
                <a:latin typeface="Arial" panose="020B0604020202020204" pitchFamily="34" charset="0"/>
                <a:cs typeface="Arial" panose="020B0604020202020204" pitchFamily="34" charset="0"/>
              </a:rPr>
              <a:t>De la publication en collaboration avec l’</a:t>
            </a:r>
            <a:r>
              <a:rPr lang="fr-FR" sz="2000" dirty="0" err="1">
                <a:latin typeface="Arial" panose="020B0604020202020204" pitchFamily="34" charset="0"/>
                <a:cs typeface="Arial" panose="020B0604020202020204" pitchFamily="34" charset="0"/>
              </a:rPr>
              <a:t>ANDCDG</a:t>
            </a:r>
            <a:r>
              <a:rPr lang="fr-FR" sz="2000" dirty="0">
                <a:latin typeface="Arial" panose="020B0604020202020204" pitchFamily="34" charset="0"/>
                <a:cs typeface="Arial" panose="020B0604020202020204" pitchFamily="34" charset="0"/>
              </a:rPr>
              <a:t> d’un guide du déconfinement</a:t>
            </a:r>
          </a:p>
          <a:p>
            <a:pPr marL="342900" indent="-342900">
              <a:buClr>
                <a:schemeClr val="accent1"/>
              </a:buClr>
              <a:buFont typeface="Wingdings" panose="05000000000000000000" pitchFamily="2" charset="2"/>
              <a:buChar char="§"/>
            </a:pPr>
            <a:r>
              <a:rPr lang="fr-FR" sz="2000" dirty="0">
                <a:latin typeface="Arial" panose="020B0604020202020204" pitchFamily="34" charset="0"/>
                <a:cs typeface="Arial" panose="020B0604020202020204" pitchFamily="34" charset="0"/>
              </a:rPr>
              <a:t>D’une coordination du report et de la reprogrammation des épreuves de concours…</a:t>
            </a:r>
          </a:p>
          <a:p>
            <a:pPr marL="285750" indent="-285750">
              <a:buFont typeface="Arial" panose="020B0604020202020204" pitchFamily="34" charset="0"/>
              <a:buChar char="•"/>
            </a:pPr>
            <a:endParaRPr lang="fr-FR" sz="2000" dirty="0">
              <a:latin typeface="Arial" panose="020B0604020202020204" pitchFamily="34" charset="0"/>
              <a:cs typeface="Arial" panose="020B0604020202020204" pitchFamily="34" charset="0"/>
            </a:endParaRPr>
          </a:p>
          <a:p>
            <a:pPr marL="342900" indent="-342900">
              <a:spcAft>
                <a:spcPts val="600"/>
              </a:spcAft>
              <a:buClr>
                <a:schemeClr val="accent1"/>
              </a:buClr>
              <a:buFont typeface="Wingdings" panose="05000000000000000000" pitchFamily="2" charset="2"/>
              <a:buChar char="Ø"/>
            </a:pPr>
            <a:r>
              <a:rPr lang="fr-FR" sz="2000" cap="small" dirty="0">
                <a:latin typeface="Arial" panose="020B0604020202020204" pitchFamily="34" charset="0"/>
                <a:cs typeface="Arial" panose="020B0604020202020204" pitchFamily="34" charset="0"/>
              </a:rPr>
              <a:t>Réalisation d’une note sur l’organisation des CDG pendant le confinement</a:t>
            </a:r>
          </a:p>
          <a:p>
            <a:pPr marL="342900" indent="-342900">
              <a:spcAft>
                <a:spcPts val="600"/>
              </a:spcAft>
              <a:buClr>
                <a:schemeClr val="accent1"/>
              </a:buClr>
              <a:buFont typeface="Wingdings" panose="05000000000000000000" pitchFamily="2" charset="2"/>
              <a:buChar char="Ø"/>
            </a:pPr>
            <a:r>
              <a:rPr lang="fr-FR" sz="2000" cap="small" dirty="0">
                <a:latin typeface="Arial" panose="020B0604020202020204" pitchFamily="34" charset="0"/>
                <a:cs typeface="Arial" panose="020B0604020202020204" pitchFamily="34" charset="0"/>
              </a:rPr>
              <a:t>Réalisation d’enquêtes sur le fonctionnement de certaines missions de CDG (tenue des instances paritaires, remplacement, médecine)</a:t>
            </a:r>
          </a:p>
          <a:p>
            <a:pPr marL="342900" indent="-342900">
              <a:spcAft>
                <a:spcPts val="600"/>
              </a:spcAft>
              <a:buClr>
                <a:schemeClr val="accent1"/>
              </a:buClr>
              <a:buFont typeface="Wingdings" panose="05000000000000000000" pitchFamily="2" charset="2"/>
              <a:buChar char="Ø"/>
            </a:pPr>
            <a:r>
              <a:rPr lang="fr-FR" sz="2000" cap="small" dirty="0">
                <a:latin typeface="Arial" panose="020B0604020202020204" pitchFamily="34" charset="0"/>
                <a:cs typeface="Arial" panose="020B0604020202020204" pitchFamily="34" charset="0"/>
              </a:rPr>
              <a:t>Travail en collaboration avec l’AMF, </a:t>
            </a:r>
            <a:r>
              <a:rPr lang="fr-FR" sz="2000" cap="small" dirty="0" err="1">
                <a:latin typeface="Arial" panose="020B0604020202020204" pitchFamily="34" charset="0"/>
                <a:cs typeface="Arial" panose="020B0604020202020204" pitchFamily="34" charset="0"/>
              </a:rPr>
              <a:t>ADF</a:t>
            </a:r>
            <a:r>
              <a:rPr lang="fr-FR" sz="2000" cap="small" dirty="0">
                <a:latin typeface="Arial" panose="020B0604020202020204" pitchFamily="34" charset="0"/>
                <a:cs typeface="Arial" panose="020B0604020202020204" pitchFamily="34" charset="0"/>
              </a:rPr>
              <a:t>, Régions de France, le </a:t>
            </a:r>
            <a:r>
              <a:rPr lang="fr-FR" sz="2000" cap="small" dirty="0" err="1">
                <a:latin typeface="Arial" panose="020B0604020202020204" pitchFamily="34" charset="0"/>
                <a:cs typeface="Arial" panose="020B0604020202020204" pitchFamily="34" charset="0"/>
              </a:rPr>
              <a:t>CNFPT</a:t>
            </a:r>
            <a:r>
              <a:rPr lang="fr-FR" sz="2000" cap="small" dirty="0">
                <a:latin typeface="Arial" panose="020B0604020202020204" pitchFamily="34" charset="0"/>
                <a:cs typeface="Arial" panose="020B0604020202020204" pitchFamily="34" charset="0"/>
              </a:rPr>
              <a:t> pour étudier l’impact RH de la crise: enquête à laquelle 4000 collectivités ont participé</a:t>
            </a:r>
          </a:p>
        </p:txBody>
      </p:sp>
    </p:spTree>
    <p:extLst>
      <p:ext uri="{BB962C8B-B14F-4D97-AF65-F5344CB8AC3E}">
        <p14:creationId xmlns:p14="http://schemas.microsoft.com/office/powerpoint/2010/main" val="14988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20</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space réservé du contenu 2">
            <a:extLst>
              <a:ext uri="{FF2B5EF4-FFF2-40B4-BE49-F238E27FC236}">
                <a16:creationId xmlns:a16="http://schemas.microsoft.com/office/drawing/2014/main" id="{843E869C-28BE-4909-0552-9AEA88E02C2E}"/>
              </a:ext>
            </a:extLst>
          </p:cNvPr>
          <p:cNvSpPr txBox="1">
            <a:spLocks/>
          </p:cNvSpPr>
          <p:nvPr/>
        </p:nvSpPr>
        <p:spPr>
          <a:xfrm>
            <a:off x="377505" y="1142285"/>
            <a:ext cx="11207691" cy="5468239"/>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10000"/>
              </a:lnSpc>
              <a:spcBef>
                <a:spcPts val="0"/>
              </a:spcBef>
              <a:buFont typeface="Wingdings 2" pitchFamily="18" charset="2"/>
              <a:buNone/>
            </a:pPr>
            <a:r>
              <a:rPr lang="fr-FR" sz="2400" b="1" cap="small" dirty="0">
                <a:solidFill>
                  <a:srgbClr val="002060"/>
                </a:solidFill>
                <a:latin typeface="Arial" panose="020B0604020202020204" pitchFamily="34" charset="0"/>
                <a:ea typeface="Calibri" panose="020F0502020204030204" pitchFamily="34" charset="0"/>
                <a:cs typeface="Times New Roman" panose="02020603050405020304" pitchFamily="18" charset="0"/>
              </a:rPr>
              <a:t>Entre janvier 2016 et juin 2017, la FNCDG est à l’origine de la création du </a:t>
            </a:r>
            <a:r>
              <a:rPr lang="fr-FR" sz="2400" b="1" cap="small" dirty="0" err="1">
                <a:solidFill>
                  <a:srgbClr val="002060"/>
                </a:solidFill>
                <a:latin typeface="Arial" panose="020B0604020202020204" pitchFamily="34" charset="0"/>
                <a:ea typeface="Calibri" panose="020F0502020204030204" pitchFamily="34" charset="0"/>
                <a:cs typeface="Times New Roman" panose="02020603050405020304" pitchFamily="18" charset="0"/>
              </a:rPr>
              <a:t>GIP</a:t>
            </a:r>
            <a:r>
              <a:rPr lang="fr-FR" sz="2400" b="1" cap="small" dirty="0">
                <a:solidFill>
                  <a:srgbClr val="002060"/>
                </a:solidFill>
                <a:latin typeface="Arial" panose="020B0604020202020204" pitchFamily="34" charset="0"/>
                <a:ea typeface="Calibri" panose="020F0502020204030204" pitchFamily="34" charset="0"/>
                <a:cs typeface="Times New Roman" panose="02020603050405020304" pitchFamily="18" charset="0"/>
              </a:rPr>
              <a:t> informatique des Centres de gestion.</a:t>
            </a:r>
          </a:p>
          <a:p>
            <a:pPr marL="0" indent="0">
              <a:lnSpc>
                <a:spcPct val="110000"/>
              </a:lnSpc>
              <a:spcBef>
                <a:spcPts val="0"/>
              </a:spcBef>
              <a:buFont typeface="Wingdings 2" pitchFamily="18" charset="2"/>
              <a:buNone/>
            </a:pPr>
            <a:endParaRPr lang="fr-FR" sz="105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Font typeface="Wingdings 2" pitchFamily="18" charset="2"/>
              <a:buNone/>
            </a:pPr>
            <a:r>
              <a:rPr lang="fr-FR" b="1" dirty="0">
                <a:latin typeface="Arial" panose="020B0604020202020204" pitchFamily="34" charset="0"/>
                <a:ea typeface="Calibri" panose="020F0502020204030204" pitchFamily="34" charset="0"/>
                <a:cs typeface="Times New Roman" panose="02020603050405020304" pitchFamily="18" charset="0"/>
              </a:rPr>
              <a:t>Le </a:t>
            </a:r>
            <a:r>
              <a:rPr lang="fr-FR" b="1" dirty="0" err="1">
                <a:latin typeface="Arial" panose="020B0604020202020204" pitchFamily="34" charset="0"/>
                <a:ea typeface="Calibri" panose="020F0502020204030204" pitchFamily="34" charset="0"/>
                <a:cs typeface="Times New Roman" panose="02020603050405020304" pitchFamily="18" charset="0"/>
              </a:rPr>
              <a:t>GIP</a:t>
            </a:r>
            <a:r>
              <a:rPr lang="fr-FR" b="1" dirty="0">
                <a:latin typeface="Arial" panose="020B0604020202020204" pitchFamily="34" charset="0"/>
                <a:ea typeface="Calibri" panose="020F0502020204030204" pitchFamily="34" charset="0"/>
                <a:cs typeface="Times New Roman" panose="02020603050405020304" pitchFamily="18" charset="0"/>
              </a:rPr>
              <a:t> a eu pour vocation à se substituer aux coopérations informatiques existantes (GO+, Alliance de l’Est, Emploi Territorial), la FNCDG ne pouvant pas, au regard de son statut associatif, assumer la mission de rationalisation des outils informatiques mutualisés.</a:t>
            </a:r>
          </a:p>
          <a:p>
            <a:pPr marL="0" indent="0">
              <a:lnSpc>
                <a:spcPct val="110000"/>
              </a:lnSpc>
              <a:spcBef>
                <a:spcPts val="0"/>
              </a:spcBef>
              <a:buFont typeface="Wingdings 2" pitchFamily="18" charset="2"/>
              <a:buNone/>
            </a:pPr>
            <a:endParaRPr lang="fr-FR"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Font typeface="Wingdings" panose="05000000000000000000" pitchFamily="2" charset="2"/>
              <a:buChar char="§"/>
              <a:tabLst>
                <a:tab pos="457200" algn="l"/>
              </a:tabLst>
            </a:pPr>
            <a:r>
              <a:rPr lang="fr-FR" sz="1800" b="1" dirty="0">
                <a:latin typeface="Arial" panose="020B0604020202020204" pitchFamily="34" charset="0"/>
                <a:ea typeface="Calibri" panose="020F0502020204030204" pitchFamily="34" charset="0"/>
                <a:cs typeface="Times New Roman" panose="02020603050405020304" pitchFamily="18" charset="0"/>
              </a:rPr>
              <a:t>Étude amont menée en collaboration avec le cabinet ‘‘</a:t>
            </a:r>
            <a:r>
              <a:rPr lang="fr-FR" sz="1800" b="1" dirty="0" err="1">
                <a:latin typeface="Arial" panose="020B0604020202020204" pitchFamily="34" charset="0"/>
                <a:ea typeface="Calibri" panose="020F0502020204030204" pitchFamily="34" charset="0"/>
                <a:cs typeface="Times New Roman" panose="02020603050405020304" pitchFamily="18" charset="0"/>
              </a:rPr>
              <a:t>BEARING</a:t>
            </a:r>
            <a:r>
              <a:rPr lang="fr-FR" sz="1800" b="1" dirty="0">
                <a:latin typeface="Arial" panose="020B0604020202020204" pitchFamily="34" charset="0"/>
                <a:ea typeface="Calibri" panose="020F0502020204030204" pitchFamily="34" charset="0"/>
                <a:cs typeface="Times New Roman" panose="02020603050405020304" pitchFamily="18" charset="0"/>
              </a:rPr>
              <a:t> POINT’’ sur les outils informatiques utilisés et leur efficience (passage de 138 applications cumulées à 16 aujourd’hui!)</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Font typeface="Wingdings" panose="05000000000000000000" pitchFamily="2" charset="2"/>
              <a:buChar char="§"/>
              <a:tabLst>
                <a:tab pos="457200" algn="l"/>
              </a:tabLst>
            </a:pPr>
            <a:r>
              <a:rPr lang="fr-FR" sz="1800" b="1" dirty="0">
                <a:latin typeface="Arial" panose="020B0604020202020204" pitchFamily="34" charset="0"/>
                <a:ea typeface="Calibri" panose="020F0502020204030204" pitchFamily="34" charset="0"/>
                <a:cs typeface="Times New Roman" panose="02020603050405020304" pitchFamily="18" charset="0"/>
              </a:rPr>
              <a:t> Rédaction de la convention constitutive et de différents documents visant à l’installation des instances du </a:t>
            </a:r>
            <a:r>
              <a:rPr lang="fr-FR" sz="1800" b="1" dirty="0" err="1">
                <a:latin typeface="Arial" panose="020B0604020202020204" pitchFamily="34" charset="0"/>
                <a:ea typeface="Calibri" panose="020F0502020204030204" pitchFamily="34" charset="0"/>
                <a:cs typeface="Times New Roman" panose="02020603050405020304" pitchFamily="18" charset="0"/>
              </a:rPr>
              <a:t>GIP</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600"/>
              </a:spcAft>
              <a:buFont typeface="Wingdings" panose="05000000000000000000" pitchFamily="2" charset="2"/>
              <a:buChar char="§"/>
              <a:tabLst>
                <a:tab pos="457200" algn="l"/>
              </a:tabLst>
            </a:pPr>
            <a:r>
              <a:rPr lang="fr-FR" sz="1800" b="1" dirty="0">
                <a:latin typeface="Arial" panose="020B0604020202020204" pitchFamily="34" charset="0"/>
                <a:ea typeface="Calibri" panose="020F0502020204030204" pitchFamily="34" charset="0"/>
                <a:cs typeface="Times New Roman" panose="02020603050405020304" pitchFamily="18" charset="0"/>
              </a:rPr>
              <a:t> Travaux de mise en œuvre des outils informatiques: groupes de travail, rédaction de cahiers des charges….</a:t>
            </a:r>
            <a:endParaRPr lang="fr-FR" dirty="0"/>
          </a:p>
        </p:txBody>
      </p:sp>
    </p:spTree>
    <p:extLst>
      <p:ext uri="{BB962C8B-B14F-4D97-AF65-F5344CB8AC3E}">
        <p14:creationId xmlns:p14="http://schemas.microsoft.com/office/powerpoint/2010/main" val="1813700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21</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space réservé du contenu 2">
            <a:extLst>
              <a:ext uri="{FF2B5EF4-FFF2-40B4-BE49-F238E27FC236}">
                <a16:creationId xmlns:a16="http://schemas.microsoft.com/office/drawing/2014/main" id="{B5A0D4B8-79F6-B621-1CE5-7570CEB48FE2}"/>
              </a:ext>
            </a:extLst>
          </p:cNvPr>
          <p:cNvSpPr txBox="1">
            <a:spLocks/>
          </p:cNvSpPr>
          <p:nvPr/>
        </p:nvSpPr>
        <p:spPr>
          <a:xfrm>
            <a:off x="260059" y="1258348"/>
            <a:ext cx="10924409" cy="5176008"/>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0000"/>
              </a:lnSpc>
              <a:spcBef>
                <a:spcPts val="600"/>
              </a:spcBef>
              <a:spcAft>
                <a:spcPts val="600"/>
              </a:spcAft>
              <a:buFont typeface="Wingdings 2" pitchFamily="18" charset="2"/>
              <a:buNone/>
            </a:pPr>
            <a:r>
              <a:rPr lang="fr-FR" sz="2400" b="1" cap="small" dirty="0">
                <a:solidFill>
                  <a:srgbClr val="002060"/>
                </a:solidFill>
                <a:latin typeface="Arial" panose="020B0604020202020204" pitchFamily="34" charset="0"/>
                <a:ea typeface="Calibri" panose="020F0502020204030204" pitchFamily="34" charset="0"/>
                <a:cs typeface="Times New Roman" panose="02020603050405020304" pitchFamily="18" charset="0"/>
              </a:rPr>
              <a:t>La Fédération collabore avec le </a:t>
            </a:r>
            <a:r>
              <a:rPr lang="fr-FR" sz="2400" b="1" cap="small" dirty="0" err="1">
                <a:solidFill>
                  <a:srgbClr val="002060"/>
                </a:solidFill>
                <a:latin typeface="Arial" panose="020B0604020202020204" pitchFamily="34" charset="0"/>
                <a:ea typeface="Calibri" panose="020F0502020204030204" pitchFamily="34" charset="0"/>
                <a:cs typeface="Times New Roman" panose="02020603050405020304" pitchFamily="18" charset="0"/>
              </a:rPr>
              <a:t>GIP</a:t>
            </a:r>
            <a:r>
              <a:rPr lang="fr-FR" sz="2400" b="1" cap="small" dirty="0">
                <a:solidFill>
                  <a:srgbClr val="002060"/>
                </a:solidFill>
                <a:latin typeface="Arial" panose="020B0604020202020204" pitchFamily="34" charset="0"/>
                <a:ea typeface="Calibri" panose="020F0502020204030204" pitchFamily="34" charset="0"/>
                <a:cs typeface="Times New Roman" panose="02020603050405020304" pitchFamily="18" charset="0"/>
              </a:rPr>
              <a:t> pour :</a:t>
            </a:r>
          </a:p>
          <a:p>
            <a:pPr marL="0" indent="0">
              <a:lnSpc>
                <a:spcPct val="100000"/>
              </a:lnSpc>
              <a:spcBef>
                <a:spcPts val="600"/>
              </a:spcBef>
              <a:spcAft>
                <a:spcPts val="600"/>
              </a:spcAft>
              <a:buFont typeface="Wingdings 2" pitchFamily="18" charset="2"/>
              <a:buNone/>
            </a:pPr>
            <a:endParaRPr lang="fr-FR" cap="small"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600"/>
              </a:spcAft>
              <a:buFont typeface="Wingdings" panose="05000000000000000000" pitchFamily="2" charset="2"/>
              <a:buChar char="§"/>
              <a:tabLst>
                <a:tab pos="457200" algn="l"/>
              </a:tabLst>
            </a:pPr>
            <a:r>
              <a:rPr lang="fr-FR" sz="2400" b="1" dirty="0">
                <a:latin typeface="Arial" panose="020B0604020202020204" pitchFamily="34" charset="0"/>
                <a:ea typeface="Calibri" panose="020F0502020204030204" pitchFamily="34" charset="0"/>
                <a:cs typeface="Arial" panose="020B0604020202020204" pitchFamily="34" charset="0"/>
              </a:rPr>
              <a:t>Le pilotage de la plateforme unique d’inscription aux concours</a:t>
            </a:r>
            <a:endParaRPr lang="fr-FR" sz="2400" dirty="0">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600"/>
              </a:spcAft>
              <a:buFont typeface="Wingdings" panose="05000000000000000000" pitchFamily="2" charset="2"/>
              <a:buChar char="§"/>
              <a:tabLst>
                <a:tab pos="457200" algn="l"/>
              </a:tabLst>
            </a:pPr>
            <a:r>
              <a:rPr lang="fr-FR" sz="2400" b="1" dirty="0">
                <a:latin typeface="Arial" panose="020B0604020202020204" pitchFamily="34" charset="0"/>
                <a:ea typeface="Calibri" panose="020F0502020204030204" pitchFamily="34" charset="0"/>
                <a:cs typeface="Arial" panose="020B0604020202020204" pitchFamily="34" charset="0"/>
              </a:rPr>
              <a:t>Le pilotage du site choisir le service public avec l’État, la Fonction Publique Hospitalière et le CNFPT</a:t>
            </a:r>
            <a:endParaRPr lang="fr-FR" sz="2400" dirty="0">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600"/>
              </a:spcAft>
              <a:buFont typeface="Wingdings" panose="05000000000000000000" pitchFamily="2" charset="2"/>
              <a:buChar char="§"/>
              <a:tabLst>
                <a:tab pos="457200" algn="l"/>
              </a:tabLst>
            </a:pPr>
            <a:r>
              <a:rPr lang="fr-FR" sz="2400" b="1" dirty="0">
                <a:latin typeface="Arial" panose="020B0604020202020204" pitchFamily="34" charset="0"/>
                <a:ea typeface="Calibri" panose="020F0502020204030204" pitchFamily="34" charset="0"/>
                <a:cs typeface="Arial" panose="020B0604020202020204" pitchFamily="34" charset="0"/>
              </a:rPr>
              <a:t>La valorisation des offres d’emplois des collectivités territoriales</a:t>
            </a:r>
            <a:endParaRPr lang="fr-FR" sz="2400" dirty="0">
              <a:latin typeface="Arial" panose="020B0604020202020204" pitchFamily="34" charset="0"/>
              <a:ea typeface="Calibri" panose="020F0502020204030204" pitchFamily="34" charset="0"/>
              <a:cs typeface="Arial" panose="020B0604020202020204" pitchFamily="34" charset="0"/>
            </a:endParaRPr>
          </a:p>
          <a:p>
            <a:pPr>
              <a:lnSpc>
                <a:spcPct val="100000"/>
              </a:lnSpc>
              <a:spcAft>
                <a:spcPts val="600"/>
              </a:spcAft>
              <a:buFont typeface="Wingdings" panose="05000000000000000000" pitchFamily="2" charset="2"/>
              <a:buChar char="§"/>
              <a:tabLst>
                <a:tab pos="457200" algn="l"/>
              </a:tabLst>
            </a:pPr>
            <a:r>
              <a:rPr lang="fr-FR" sz="2400" b="1" dirty="0">
                <a:latin typeface="Arial" panose="020B0604020202020204" pitchFamily="34" charset="0"/>
                <a:ea typeface="Calibri" panose="020F0502020204030204" pitchFamily="34" charset="0"/>
                <a:cs typeface="Arial" panose="020B0604020202020204" pitchFamily="34" charset="0"/>
              </a:rPr>
              <a:t>La transmission de données chiffrées à la Fédération en vue de réponses aux sollicitations des pouvoirs publics (Gouvernement, Administrations Centrales, Inspections, Parlement…)</a:t>
            </a:r>
          </a:p>
          <a:p>
            <a:pPr>
              <a:lnSpc>
                <a:spcPct val="100000"/>
              </a:lnSpc>
              <a:spcAft>
                <a:spcPts val="600"/>
              </a:spcAft>
              <a:buFont typeface="Wingdings" panose="05000000000000000000" pitchFamily="2" charset="2"/>
              <a:buChar char="§"/>
              <a:tabLst>
                <a:tab pos="457200" algn="l"/>
              </a:tabLst>
            </a:pPr>
            <a:r>
              <a:rPr lang="fr-FR" sz="2400" b="1" dirty="0">
                <a:latin typeface="Arial" panose="020B0604020202020204" pitchFamily="34" charset="0"/>
                <a:ea typeface="Calibri" panose="020F0502020204030204" pitchFamily="34" charset="0"/>
                <a:cs typeface="Arial" panose="020B0604020202020204" pitchFamily="34" charset="0"/>
              </a:rPr>
              <a:t>L’organisation des élections professionnelles</a:t>
            </a:r>
          </a:p>
          <a:p>
            <a:pPr>
              <a:lnSpc>
                <a:spcPct val="100000"/>
              </a:lnSpc>
              <a:spcAft>
                <a:spcPts val="600"/>
              </a:spcAft>
              <a:buFont typeface="Wingdings" panose="05000000000000000000" pitchFamily="2" charset="2"/>
              <a:buChar char="§"/>
              <a:tabLst>
                <a:tab pos="457200" algn="l"/>
              </a:tabLst>
            </a:pPr>
            <a:endParaRPr lang="fr-FR" sz="2400" dirty="0">
              <a:latin typeface="Arial" panose="020B0604020202020204" pitchFamily="34" charset="0"/>
              <a:ea typeface="Calibri" panose="020F0502020204030204" pitchFamily="34" charset="0"/>
              <a:cs typeface="Arial" panose="020B0604020202020204" pitchFamily="34" charset="0"/>
            </a:endParaRPr>
          </a:p>
          <a:p>
            <a:pPr marL="0" indent="0">
              <a:buFont typeface="Wingdings 2" pitchFamily="18" charset="2"/>
              <a:buNone/>
            </a:pPr>
            <a:endParaRPr lang="fr-FR" dirty="0"/>
          </a:p>
        </p:txBody>
      </p:sp>
    </p:spTree>
    <p:extLst>
      <p:ext uri="{BB962C8B-B14F-4D97-AF65-F5344CB8AC3E}">
        <p14:creationId xmlns:p14="http://schemas.microsoft.com/office/powerpoint/2010/main" val="4026685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22</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E07975F1-2ACE-158D-AAA7-28FA3A2BE2D9}"/>
              </a:ext>
            </a:extLst>
          </p:cNvPr>
          <p:cNvSpPr txBox="1"/>
          <p:nvPr/>
        </p:nvSpPr>
        <p:spPr>
          <a:xfrm>
            <a:off x="645952" y="1468073"/>
            <a:ext cx="10687575" cy="3172985"/>
          </a:xfrm>
          <a:prstGeom prst="rect">
            <a:avLst/>
          </a:prstGeom>
          <a:noFill/>
        </p:spPr>
        <p:txBody>
          <a:bodyPr wrap="square" rtlCol="0">
            <a:spAutoFit/>
          </a:bodyPr>
          <a:lstStyle/>
          <a:p>
            <a:pPr>
              <a:lnSpc>
                <a:spcPct val="107000"/>
              </a:lnSpc>
              <a:spcAft>
                <a:spcPts val="800"/>
              </a:spcAft>
            </a:pPr>
            <a:r>
              <a:rPr lang="fr-FR" sz="2200" b="1" kern="100" cap="small" dirty="0">
                <a:solidFill>
                  <a:srgbClr val="002060"/>
                </a:solidFill>
                <a:effectLst/>
                <a:latin typeface="Arial" panose="020B0604020202020204" pitchFamily="34" charset="0"/>
                <a:ea typeface="Calibri" panose="020F0502020204030204" pitchFamily="34" charset="0"/>
                <a:cs typeface="Arial" panose="020B0604020202020204" pitchFamily="34" charset="0"/>
              </a:rPr>
              <a:t>Les actions de communication en chiffres depuis 2014</a:t>
            </a:r>
          </a:p>
          <a:p>
            <a:pPr>
              <a:lnSpc>
                <a:spcPct val="107000"/>
              </a:lnSpc>
              <a:spcAft>
                <a:spcPts val="800"/>
              </a:spcAft>
            </a:pPr>
            <a:endParaRPr lang="fr-FR" sz="1200" kern="100" cap="small"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Clr>
                <a:schemeClr val="accent1"/>
              </a:buClr>
              <a:buFont typeface="Wingdings" panose="05000000000000000000" pitchFamily="2" charset="2"/>
              <a:buChar char="Ø"/>
            </a:pPr>
            <a:r>
              <a:rPr lang="fr-FR" sz="1800" b="1" u="none" strike="noStrike" kern="100" dirty="0">
                <a:effectLst/>
                <a:latin typeface="Arial" panose="020B0604020202020204" pitchFamily="34" charset="0"/>
                <a:ea typeface="Calibri" panose="020F0502020204030204" pitchFamily="34" charset="0"/>
                <a:cs typeface="Arial" panose="020B0604020202020204" pitchFamily="34" charset="0"/>
              </a:rPr>
              <a:t> </a:t>
            </a:r>
            <a:r>
              <a:rPr lang="fr-FR" sz="2000" kern="1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3 Conférences nationales de l’emploi territorial rassemblant 200 participants (2014, 2016, 2019)</a:t>
            </a:r>
          </a:p>
          <a:p>
            <a:pPr marL="285750" lvl="0" indent="-285750">
              <a:lnSpc>
                <a:spcPct val="107000"/>
              </a:lnSpc>
              <a:spcBef>
                <a:spcPts val="600"/>
              </a:spcBef>
              <a:buClr>
                <a:schemeClr val="accent1"/>
              </a:buClr>
              <a:buFont typeface="Wingdings" panose="05000000000000000000" pitchFamily="2" charset="2"/>
              <a:buChar char="Ø"/>
            </a:pPr>
            <a:r>
              <a:rPr lang="fr-FR" sz="2000" kern="1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4 congrès (Toulon 2015 / La Baule 2018 / Marseille 2022/Lille 2025) réunissant, chaque fois, près de 500 participants et plus de quarante partenaires</a:t>
            </a:r>
          </a:p>
          <a:p>
            <a:pPr marL="285750" lvl="0" indent="-285750">
              <a:lnSpc>
                <a:spcPct val="107000"/>
              </a:lnSpc>
              <a:spcBef>
                <a:spcPts val="600"/>
              </a:spcBef>
              <a:spcAft>
                <a:spcPts val="800"/>
              </a:spcAft>
              <a:buClr>
                <a:schemeClr val="accent1"/>
              </a:buClr>
              <a:buFont typeface="Wingdings" panose="05000000000000000000" pitchFamily="2" charset="2"/>
              <a:buChar char="Ø"/>
            </a:pPr>
            <a:r>
              <a:rPr lang="fr-FR" sz="2000" kern="1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41 journées ou conférences d’information dont 20 en région</a:t>
            </a:r>
          </a:p>
          <a:p>
            <a:endParaRPr lang="fr-FR" dirty="0"/>
          </a:p>
        </p:txBody>
      </p:sp>
      <p:pic>
        <p:nvPicPr>
          <p:cNvPr id="7" name="Espace réservé du contenu 6">
            <a:extLst>
              <a:ext uri="{FF2B5EF4-FFF2-40B4-BE49-F238E27FC236}">
                <a16:creationId xmlns:a16="http://schemas.microsoft.com/office/drawing/2014/main" id="{4292191A-C7E8-9486-83D8-AF98D4E271A4}"/>
              </a:ext>
            </a:extLst>
          </p:cNvPr>
          <p:cNvPicPr>
            <a:picLocks noChangeAspect="1"/>
          </p:cNvPicPr>
          <p:nvPr/>
        </p:nvPicPr>
        <p:blipFill rotWithShape="1">
          <a:blip r:embed="rId3"/>
          <a:srcRect l="14302" t="60237" r="12688"/>
          <a:stretch/>
        </p:blipFill>
        <p:spPr>
          <a:xfrm>
            <a:off x="2776756" y="4462137"/>
            <a:ext cx="6149130" cy="1798463"/>
          </a:xfrm>
          <a:prstGeom prst="rect">
            <a:avLst/>
          </a:prstGeom>
        </p:spPr>
      </p:pic>
    </p:spTree>
    <p:extLst>
      <p:ext uri="{BB962C8B-B14F-4D97-AF65-F5344CB8AC3E}">
        <p14:creationId xmlns:p14="http://schemas.microsoft.com/office/powerpoint/2010/main" val="2509204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1FF7EC3B-F661-1C30-2FDD-3ECBA5A0C5F7}"/>
              </a:ext>
            </a:extLst>
          </p:cNvPr>
          <p:cNvPicPr>
            <a:picLocks noChangeAspect="1"/>
          </p:cNvPicPr>
          <p:nvPr/>
        </p:nvPicPr>
        <p:blipFill rotWithShape="1">
          <a:blip r:embed="rId2"/>
          <a:srcRect l="69268" t="63873" r="15787"/>
          <a:stretch/>
        </p:blipFill>
        <p:spPr>
          <a:xfrm>
            <a:off x="7031301" y="5963768"/>
            <a:ext cx="701201" cy="857176"/>
          </a:xfrm>
          <a:prstGeom prst="rect">
            <a:avLst/>
          </a:prstGeom>
        </p:spPr>
      </p:pic>
      <p:sp>
        <p:nvSpPr>
          <p:cNvPr id="2" name="Espace réservé du numéro de diapositive 1">
            <a:extLst>
              <a:ext uri="{FF2B5EF4-FFF2-40B4-BE49-F238E27FC236}">
                <a16:creationId xmlns:a16="http://schemas.microsoft.com/office/drawing/2014/main" id="{DF8964EC-C56F-B3FC-8F1E-36CE2C8E0589}"/>
              </a:ext>
            </a:extLst>
          </p:cNvPr>
          <p:cNvSpPr>
            <a:spLocks noGrp="1"/>
          </p:cNvSpPr>
          <p:nvPr>
            <p:ph type="sldNum" sz="quarter" idx="12"/>
          </p:nvPr>
        </p:nvSpPr>
        <p:spPr/>
        <p:txBody>
          <a:bodyPr/>
          <a:lstStyle/>
          <a:p>
            <a:fld id="{4FAB73BC-B049-4115-A692-8D63A059BFB8}" type="slidenum">
              <a:rPr lang="en-US" sz="1600" smtClean="0">
                <a:solidFill>
                  <a:schemeClr val="tx1"/>
                </a:solidFill>
              </a:rPr>
              <a:pPr/>
              <a:t>23</a:t>
            </a:fld>
            <a:endParaRPr lang="en-US" dirty="0">
              <a:solidFill>
                <a:schemeClr val="tx1"/>
              </a:solidFill>
            </a:endParaRPr>
          </a:p>
        </p:txBody>
      </p:sp>
      <p:pic>
        <p:nvPicPr>
          <p:cNvPr id="3" name="Picture 4" descr="Logo">
            <a:extLst>
              <a:ext uri="{FF2B5EF4-FFF2-40B4-BE49-F238E27FC236}">
                <a16:creationId xmlns:a16="http://schemas.microsoft.com/office/drawing/2014/main" id="{7F85F2A3-CBFB-FEFF-177F-CD6ECB4EAC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9564"/>
          <a:stretch/>
        </p:blipFill>
        <p:spPr bwMode="auto">
          <a:xfrm>
            <a:off x="157040" y="52514"/>
            <a:ext cx="1596259" cy="54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2DB5676-1BB2-3620-8E1D-0DD2BCE614CF}"/>
              </a:ext>
            </a:extLst>
          </p:cNvPr>
          <p:cNvSpPr/>
          <p:nvPr/>
        </p:nvSpPr>
        <p:spPr>
          <a:xfrm>
            <a:off x="11794920" y="895525"/>
            <a:ext cx="397080" cy="5066950"/>
          </a:xfrm>
          <a:prstGeom prst="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C24A87AC-138B-C5A4-1681-CBBD25DAF900}"/>
              </a:ext>
            </a:extLst>
          </p:cNvPr>
          <p:cNvSpPr txBox="1"/>
          <p:nvPr/>
        </p:nvSpPr>
        <p:spPr>
          <a:xfrm>
            <a:off x="460354" y="1049302"/>
            <a:ext cx="10939244" cy="5014321"/>
          </a:xfrm>
          <a:prstGeom prst="rect">
            <a:avLst/>
          </a:prstGeom>
          <a:noFill/>
        </p:spPr>
        <p:txBody>
          <a:bodyPr wrap="square" rtlCol="0">
            <a:spAutoFit/>
          </a:bodyPr>
          <a:lstStyle/>
          <a:p>
            <a:pPr>
              <a:lnSpc>
                <a:spcPct val="107000"/>
              </a:lnSpc>
              <a:spcAft>
                <a:spcPts val="800"/>
              </a:spcAft>
            </a:pPr>
            <a:r>
              <a:rPr lang="fr-FR" sz="2200" b="1" kern="100" cap="small" dirty="0">
                <a:solidFill>
                  <a:srgbClr val="002060"/>
                </a:solidFill>
                <a:latin typeface="Arial" panose="020B0604020202020204" pitchFamily="34" charset="0"/>
                <a:cs typeface="Arial" panose="020B0604020202020204" pitchFamily="34" charset="0"/>
              </a:rPr>
              <a:t>Les actions de communication en chiffres pour le mandat 2014-2020</a:t>
            </a:r>
            <a:r>
              <a:rPr lang="fr-FR" sz="1800" b="1"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Une trentaine de partenariats</a:t>
            </a:r>
          </a:p>
          <a:p>
            <a:pPr marL="285750" lvl="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1 magazine diffusé une à deux fois par an</a:t>
            </a:r>
          </a:p>
          <a:p>
            <a:pPr marL="285750" lvl="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La participation à trois salons en moyenne par an (Salon des maires, Salons en matière de travail, d’emploi ou de recrutement)</a:t>
            </a:r>
          </a:p>
          <a:p>
            <a:pPr marL="285750" lvl="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Entre 15 et 30 interviews, articles ou communiqués de presse publiés chaque année</a:t>
            </a:r>
          </a:p>
          <a:p>
            <a:pPr marL="28575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De nombreux guides et études (la mutualisation, les communes nouvelles, les fusions d’EPCI, les lignes directrices de gestion, l’élaboration du DUERP </a:t>
            </a:r>
            <a:r>
              <a:rPr lang="fr-FR" sz="1400" b="1" kern="100" dirty="0">
                <a:latin typeface="Arial" panose="020B0604020202020204" pitchFamily="34" charset="0"/>
                <a:cs typeface="Arial" panose="020B0604020202020204" pitchFamily="34" charset="0"/>
              </a:rPr>
              <a:t>(document unique d’évaluation des risques)</a:t>
            </a:r>
            <a:r>
              <a:rPr lang="fr-FR" sz="1700" b="1" kern="100" dirty="0">
                <a:latin typeface="Arial" panose="020B0604020202020204" pitchFamily="34" charset="0"/>
                <a:cs typeface="Arial" panose="020B0604020202020204" pitchFamily="34" charset="0"/>
              </a:rPr>
              <a:t>, les impacts RH du RGPD </a:t>
            </a:r>
            <a:r>
              <a:rPr lang="fr-FR" sz="1400" b="1" kern="100" dirty="0">
                <a:latin typeface="Arial" panose="020B0604020202020204" pitchFamily="34" charset="0"/>
                <a:cs typeface="Arial" panose="020B0604020202020204" pitchFamily="34" charset="0"/>
              </a:rPr>
              <a:t>(règlement général sur la protection des données)</a:t>
            </a:r>
            <a:r>
              <a:rPr lang="fr-FR" sz="1700" b="1" kern="100" dirty="0">
                <a:latin typeface="Arial" panose="020B0604020202020204" pitchFamily="34" charset="0"/>
                <a:cs typeface="Arial" panose="020B0604020202020204" pitchFamily="34" charset="0"/>
              </a:rPr>
              <a:t>, guide pratique du déconfinement, guide du maire employeur, la mise en œuvre de la loi de transformation de la fonction publique…)</a:t>
            </a:r>
          </a:p>
          <a:p>
            <a:pPr marL="285750" lvl="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Des publications incontournables sur l’emploi territorial (</a:t>
            </a:r>
            <a:r>
              <a:rPr lang="fr-FR" sz="1700" b="1" kern="100" dirty="0" err="1">
                <a:latin typeface="Arial" panose="020B0604020202020204" pitchFamily="34" charset="0"/>
                <a:cs typeface="Arial" panose="020B0604020202020204" pitchFamily="34" charset="0"/>
              </a:rPr>
              <a:t>HoRHizons</a:t>
            </a:r>
            <a:r>
              <a:rPr lang="fr-FR" sz="1700" b="1" kern="100" dirty="0">
                <a:latin typeface="Arial" panose="020B0604020202020204" pitchFamily="34" charset="0"/>
                <a:cs typeface="Arial" panose="020B0604020202020204" pitchFamily="34" charset="0"/>
              </a:rPr>
              <a:t>, panorama…)</a:t>
            </a:r>
          </a:p>
          <a:p>
            <a:pPr marL="285750" lvl="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Plusieurs conférences sur la FPT</a:t>
            </a:r>
          </a:p>
          <a:p>
            <a:pPr marL="285750" lvl="0" indent="-285750">
              <a:lnSpc>
                <a:spcPct val="107000"/>
              </a:lnSpc>
              <a:spcAft>
                <a:spcPts val="800"/>
              </a:spcAft>
              <a:buClr>
                <a:schemeClr val="accent1"/>
              </a:buClr>
              <a:buFont typeface="Wingdings" panose="05000000000000000000" pitchFamily="2" charset="2"/>
              <a:buChar char="Ø"/>
            </a:pPr>
            <a:r>
              <a:rPr lang="fr-FR" sz="1700" b="1" kern="100" dirty="0">
                <a:latin typeface="Arial" panose="020B0604020202020204" pitchFamily="34" charset="0"/>
                <a:cs typeface="Arial" panose="020B0604020202020204" pitchFamily="34" charset="0"/>
              </a:rPr>
              <a:t>Coopération sur la démarche ‘‘METIERSTERRITORIAUX’’ avec le CNFPT</a:t>
            </a:r>
          </a:p>
          <a:p>
            <a:endParaRPr lang="fr-FR" dirty="0"/>
          </a:p>
        </p:txBody>
      </p:sp>
      <p:pic>
        <p:nvPicPr>
          <p:cNvPr id="8" name="Espace réservé du contenu 6">
            <a:extLst>
              <a:ext uri="{FF2B5EF4-FFF2-40B4-BE49-F238E27FC236}">
                <a16:creationId xmlns:a16="http://schemas.microsoft.com/office/drawing/2014/main" id="{AB2E1750-9746-4514-C7DD-9F2B066C97E9}"/>
              </a:ext>
            </a:extLst>
          </p:cNvPr>
          <p:cNvPicPr>
            <a:picLocks noChangeAspect="1"/>
          </p:cNvPicPr>
          <p:nvPr/>
        </p:nvPicPr>
        <p:blipFill rotWithShape="1">
          <a:blip r:embed="rId2"/>
          <a:srcRect l="83576" t="63873" r="1529"/>
          <a:stretch/>
        </p:blipFill>
        <p:spPr>
          <a:xfrm>
            <a:off x="8156898" y="5963768"/>
            <a:ext cx="701201" cy="860104"/>
          </a:xfrm>
          <a:prstGeom prst="rect">
            <a:avLst/>
          </a:prstGeom>
        </p:spPr>
      </p:pic>
      <p:pic>
        <p:nvPicPr>
          <p:cNvPr id="9" name="Espace réservé du contenu 6">
            <a:extLst>
              <a:ext uri="{FF2B5EF4-FFF2-40B4-BE49-F238E27FC236}">
                <a16:creationId xmlns:a16="http://schemas.microsoft.com/office/drawing/2014/main" id="{EE63A23E-960C-E64E-AB6A-919256A67F55}"/>
              </a:ext>
            </a:extLst>
          </p:cNvPr>
          <p:cNvPicPr>
            <a:picLocks noChangeAspect="1"/>
          </p:cNvPicPr>
          <p:nvPr/>
        </p:nvPicPr>
        <p:blipFill rotWithShape="1">
          <a:blip r:embed="rId2"/>
          <a:srcRect l="1786" t="67149" r="75627"/>
          <a:stretch/>
        </p:blipFill>
        <p:spPr>
          <a:xfrm>
            <a:off x="1979571" y="6052391"/>
            <a:ext cx="1034703" cy="761068"/>
          </a:xfrm>
          <a:prstGeom prst="rect">
            <a:avLst/>
          </a:prstGeom>
        </p:spPr>
      </p:pic>
      <p:pic>
        <p:nvPicPr>
          <p:cNvPr id="10" name="Espace réservé du contenu 6">
            <a:extLst>
              <a:ext uri="{FF2B5EF4-FFF2-40B4-BE49-F238E27FC236}">
                <a16:creationId xmlns:a16="http://schemas.microsoft.com/office/drawing/2014/main" id="{FD119FAA-DCD0-73EB-ED9D-2866FEDBB20B}"/>
              </a:ext>
            </a:extLst>
          </p:cNvPr>
          <p:cNvPicPr>
            <a:picLocks noChangeAspect="1"/>
          </p:cNvPicPr>
          <p:nvPr/>
        </p:nvPicPr>
        <p:blipFill rotWithShape="1">
          <a:blip r:embed="rId2"/>
          <a:srcRect l="25828" t="63873" r="60521"/>
          <a:stretch/>
        </p:blipFill>
        <p:spPr>
          <a:xfrm>
            <a:off x="3531200" y="5976478"/>
            <a:ext cx="571017" cy="764243"/>
          </a:xfrm>
          <a:prstGeom prst="rect">
            <a:avLst/>
          </a:prstGeom>
        </p:spPr>
      </p:pic>
      <p:pic>
        <p:nvPicPr>
          <p:cNvPr id="11" name="Espace réservé du contenu 6">
            <a:extLst>
              <a:ext uri="{FF2B5EF4-FFF2-40B4-BE49-F238E27FC236}">
                <a16:creationId xmlns:a16="http://schemas.microsoft.com/office/drawing/2014/main" id="{52998DDD-C8C1-E1DB-B8C0-36DD1056E9B6}"/>
              </a:ext>
            </a:extLst>
          </p:cNvPr>
          <p:cNvPicPr>
            <a:picLocks noChangeAspect="1"/>
          </p:cNvPicPr>
          <p:nvPr/>
        </p:nvPicPr>
        <p:blipFill rotWithShape="1">
          <a:blip r:embed="rId2"/>
          <a:srcRect l="40419" t="63873" r="44635"/>
          <a:stretch/>
        </p:blipFill>
        <p:spPr>
          <a:xfrm>
            <a:off x="4672187" y="5976479"/>
            <a:ext cx="701201" cy="857176"/>
          </a:xfrm>
          <a:prstGeom prst="rect">
            <a:avLst/>
          </a:prstGeom>
        </p:spPr>
      </p:pic>
      <p:pic>
        <p:nvPicPr>
          <p:cNvPr id="12" name="Espace réservé du contenu 6">
            <a:extLst>
              <a:ext uri="{FF2B5EF4-FFF2-40B4-BE49-F238E27FC236}">
                <a16:creationId xmlns:a16="http://schemas.microsoft.com/office/drawing/2014/main" id="{8A4F354D-6C38-B58B-8F3E-EBC9BCDDDE3A}"/>
              </a:ext>
            </a:extLst>
          </p:cNvPr>
          <p:cNvPicPr>
            <a:picLocks noChangeAspect="1"/>
          </p:cNvPicPr>
          <p:nvPr/>
        </p:nvPicPr>
        <p:blipFill rotWithShape="1">
          <a:blip r:embed="rId2"/>
          <a:srcRect l="56281" t="63873" r="30146"/>
          <a:stretch/>
        </p:blipFill>
        <p:spPr>
          <a:xfrm>
            <a:off x="5889495" y="5976479"/>
            <a:ext cx="609490" cy="820410"/>
          </a:xfrm>
          <a:prstGeom prst="rect">
            <a:avLst/>
          </a:prstGeom>
        </p:spPr>
      </p:pic>
    </p:spTree>
    <p:extLst>
      <p:ext uri="{BB962C8B-B14F-4D97-AF65-F5344CB8AC3E}">
        <p14:creationId xmlns:p14="http://schemas.microsoft.com/office/powerpoint/2010/main" val="2522798923"/>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1964</TotalTime>
  <Words>2610</Words>
  <Application>Microsoft Office PowerPoint</Application>
  <PresentationFormat>Grand écran</PresentationFormat>
  <Paragraphs>224</Paragraphs>
  <Slides>23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23</vt:i4>
      </vt:variant>
    </vt:vector>
  </HeadingPairs>
  <TitlesOfParts>
    <vt:vector size="30" baseType="lpstr">
      <vt:lpstr>Arial</vt:lpstr>
      <vt:lpstr>Calibri</vt:lpstr>
      <vt:lpstr>Corbel</vt:lpstr>
      <vt:lpstr>Verdana</vt:lpstr>
      <vt:lpstr>Wingdings</vt:lpstr>
      <vt:lpstr>Wingdings 2</vt:lpstr>
      <vt:lpstr>Cadre</vt:lpstr>
      <vt:lpstr>Fédération  Nationale des Centres de Gestion</vt:lpstr>
      <vt:lpstr>fonctionnement </vt:lpstr>
      <vt:lpstr>LES INSTANCES</vt:lpstr>
      <vt:lpstr>LES COMMISSIONS ET GROUPES DE TRAVAIL</vt:lpstr>
      <vt:lpstr>LES COMMISSIONS ET GROUPES DE TRAVAIL</vt:lpstr>
      <vt:lpstr>MISSIONS DE LA FÉDÉRATION</vt:lpstr>
      <vt:lpstr>La Fédération exerce quatre missions principales  </vt:lpstr>
      <vt:lpstr>Nos Représentations au Conseil Supérieur de la Fonction Publique territoriale (CSFPT)</vt:lpstr>
      <vt:lpstr>Nos Représentations au Conseil Commun de la Fonction publique (CCFP)</vt:lpstr>
      <vt:lpstr>actions menées depuis 2010</vt:lpstr>
      <vt:lpstr>rédaction de textes législatifs et réglementaires</vt:lpstr>
      <vt:lpstr>Présentation PowerPoint</vt:lpstr>
      <vt:lpstr>Présentation PowerPoint</vt:lpstr>
      <vt:lpstr>Présentation PowerPoint</vt:lpstr>
      <vt:lpstr>Présentation PowerPoint</vt:lpstr>
      <vt:lpstr>Présentation PowerPoint</vt:lpstr>
      <vt:lpstr>Présentation PowerPoint</vt:lpstr>
      <vt:lpstr>TRAVAUX ENGAGÉS EN 2024 ET 2025</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de la Fédération Nationale des Centres de Gestion</dc:title>
  <dc:creator>Christelle</dc:creator>
  <cp:lastModifiedBy>commun</cp:lastModifiedBy>
  <cp:revision>96</cp:revision>
  <cp:lastPrinted>2023-04-03T09:42:57Z</cp:lastPrinted>
  <dcterms:created xsi:type="dcterms:W3CDTF">2023-02-21T13:44:51Z</dcterms:created>
  <dcterms:modified xsi:type="dcterms:W3CDTF">2025-12-10T13:06:12Z</dcterms:modified>
</cp:coreProperties>
</file>